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58" r:id="rId3"/>
    <p:sldId id="303" r:id="rId4"/>
    <p:sldId id="322" r:id="rId5"/>
    <p:sldId id="357" r:id="rId6"/>
    <p:sldId id="334" r:id="rId7"/>
    <p:sldId id="335" r:id="rId8"/>
    <p:sldId id="337" r:id="rId9"/>
    <p:sldId id="338" r:id="rId10"/>
    <p:sldId id="339" r:id="rId11"/>
    <p:sldId id="340" r:id="rId12"/>
    <p:sldId id="341" r:id="rId13"/>
    <p:sldId id="342" r:id="rId14"/>
    <p:sldId id="343" r:id="rId15"/>
    <p:sldId id="355" r:id="rId16"/>
    <p:sldId id="345" r:id="rId17"/>
    <p:sldId id="346" r:id="rId18"/>
    <p:sldId id="356" r:id="rId19"/>
    <p:sldId id="348" r:id="rId20"/>
    <p:sldId id="353"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504E4E-A562-4647-97F6-1BBF6AC43A79}">
          <p14:sldIdLst>
            <p14:sldId id="264"/>
            <p14:sldId id="258"/>
            <p14:sldId id="303"/>
            <p14:sldId id="322"/>
            <p14:sldId id="357"/>
            <p14:sldId id="334"/>
            <p14:sldId id="335"/>
            <p14:sldId id="337"/>
            <p14:sldId id="338"/>
            <p14:sldId id="339"/>
            <p14:sldId id="340"/>
            <p14:sldId id="341"/>
            <p14:sldId id="342"/>
            <p14:sldId id="343"/>
            <p14:sldId id="355"/>
            <p14:sldId id="345"/>
            <p14:sldId id="346"/>
            <p14:sldId id="356"/>
            <p14:sldId id="348"/>
            <p14:sldId id="353"/>
            <p14:sldId id="354"/>
          </p14:sldIdLst>
        </p14:section>
        <p14:section name="Untitled Section" id="{0203B67D-B35A-AC4C-B505-04B7EEAF9B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Shaw" initials="WS" lastIdx="5" clrIdx="0">
    <p:extLst>
      <p:ext uri="{19B8F6BF-5375-455C-9EA6-DF929625EA0E}">
        <p15:presenceInfo xmlns:p15="http://schemas.microsoft.com/office/powerpoint/2012/main" userId="S::weshaw@scouting.org::57c8af4b-c203-4b7e-917d-400ddf9a7e00" providerId="AD"/>
      </p:ext>
    </p:extLst>
  </p:cmAuthor>
  <p:cmAuthor id="2" name="April McMillan" initials="AM" lastIdx="1" clrIdx="1">
    <p:extLst>
      <p:ext uri="{19B8F6BF-5375-455C-9EA6-DF929625EA0E}">
        <p15:presenceInfo xmlns:p15="http://schemas.microsoft.com/office/powerpoint/2012/main" userId="S::apmcmill@scouting.org::2d702810-8c4a-4497-a469-4a9cbc6f5aed" providerId="AD"/>
      </p:ext>
    </p:extLst>
  </p:cmAuthor>
  <p:cmAuthor id="3" name="Effie Delimarkos" initials="ED" lastIdx="3" clrIdx="2">
    <p:extLst>
      <p:ext uri="{19B8F6BF-5375-455C-9EA6-DF929625EA0E}">
        <p15:presenceInfo xmlns:p15="http://schemas.microsoft.com/office/powerpoint/2012/main" userId="S-1-5-21-789336058-1454471165-725345543-92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38"/>
    <a:srgbClr val="C7B384"/>
    <a:srgbClr val="DB6767"/>
    <a:srgbClr val="952524"/>
    <a:srgbClr val="EAA8A8"/>
    <a:srgbClr val="39516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17" autoAdjust="0"/>
    <p:restoredTop sz="79530"/>
  </p:normalViewPr>
  <p:slideViewPr>
    <p:cSldViewPr snapToGrid="0">
      <p:cViewPr varScale="1">
        <p:scale>
          <a:sx n="80" d="100"/>
          <a:sy n="80" d="100"/>
        </p:scale>
        <p:origin x="80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A6AD-7054-354F-83A4-8A6D35047999}"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224D3-FE22-7745-90FA-47852B6C07B9}" type="slidenum">
              <a:rPr lang="en-US" smtClean="0"/>
              <a:t>‹#›</a:t>
            </a:fld>
            <a:endParaRPr lang="en-US"/>
          </a:p>
        </p:txBody>
      </p:sp>
    </p:spTree>
    <p:extLst>
      <p:ext uri="{BB962C8B-B14F-4D97-AF65-F5344CB8AC3E}">
        <p14:creationId xmlns:p14="http://schemas.microsoft.com/office/powerpoint/2010/main" val="19838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a:t>
            </a:fld>
            <a:endParaRPr lang="en-US"/>
          </a:p>
        </p:txBody>
      </p:sp>
    </p:spTree>
    <p:extLst>
      <p:ext uri="{BB962C8B-B14F-4D97-AF65-F5344CB8AC3E}">
        <p14:creationId xmlns:p14="http://schemas.microsoft.com/office/powerpoint/2010/main" val="312183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that there will be times during the program that you need to be able to distinguish the gender of a troop or of a participant, use these terms for troops and these terms for individuals. </a:t>
            </a:r>
          </a:p>
          <a:p>
            <a:endParaRPr lang="en-US" dirty="0"/>
          </a:p>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12</a:t>
            </a:fld>
            <a:endParaRPr lang="en-US"/>
          </a:p>
        </p:txBody>
      </p:sp>
    </p:spTree>
    <p:extLst>
      <p:ext uri="{BB962C8B-B14F-4D97-AF65-F5344CB8AC3E}">
        <p14:creationId xmlns:p14="http://schemas.microsoft.com/office/powerpoint/2010/main" val="186868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13</a:t>
            </a:fld>
            <a:endParaRPr lang="en-US"/>
          </a:p>
        </p:txBody>
      </p:sp>
    </p:spTree>
    <p:extLst>
      <p:ext uri="{BB962C8B-B14F-4D97-AF65-F5344CB8AC3E}">
        <p14:creationId xmlns:p14="http://schemas.microsoft.com/office/powerpoint/2010/main" val="285934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14</a:t>
            </a:fld>
            <a:endParaRPr lang="en-US"/>
          </a:p>
        </p:txBody>
      </p:sp>
    </p:spTree>
    <p:extLst>
      <p:ext uri="{BB962C8B-B14F-4D97-AF65-F5344CB8AC3E}">
        <p14:creationId xmlns:p14="http://schemas.microsoft.com/office/powerpoint/2010/main" val="49205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15</a:t>
            </a:fld>
            <a:endParaRPr lang="en-US"/>
          </a:p>
        </p:txBody>
      </p:sp>
    </p:spTree>
    <p:extLst>
      <p:ext uri="{BB962C8B-B14F-4D97-AF65-F5344CB8AC3E}">
        <p14:creationId xmlns:p14="http://schemas.microsoft.com/office/powerpoint/2010/main" val="328488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always best to focus on the benefits of our program and what we have to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is done it shows that we are confident that our programs can stand apart from others without us having to point it out.</a:t>
            </a:r>
          </a:p>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17</a:t>
            </a:fld>
            <a:endParaRPr lang="en-US"/>
          </a:p>
        </p:txBody>
      </p:sp>
    </p:spTree>
    <p:extLst>
      <p:ext uri="{BB962C8B-B14F-4D97-AF65-F5344CB8AC3E}">
        <p14:creationId xmlns:p14="http://schemas.microsoft.com/office/powerpoint/2010/main" val="413521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always best to focus on the benefits of our program and what we have to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is done, it shows that we are confident that our programs can stand apart from others without us having to point it out.</a:t>
            </a:r>
          </a:p>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18</a:t>
            </a:fld>
            <a:endParaRPr lang="en-US"/>
          </a:p>
        </p:txBody>
      </p:sp>
    </p:spTree>
    <p:extLst>
      <p:ext uri="{BB962C8B-B14F-4D97-AF65-F5344CB8AC3E}">
        <p14:creationId xmlns:p14="http://schemas.microsoft.com/office/powerpoint/2010/main" val="425430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19</a:t>
            </a:fld>
            <a:endParaRPr lang="en-US"/>
          </a:p>
        </p:txBody>
      </p:sp>
    </p:spTree>
    <p:extLst>
      <p:ext uri="{BB962C8B-B14F-4D97-AF65-F5344CB8AC3E}">
        <p14:creationId xmlns:p14="http://schemas.microsoft.com/office/powerpoint/2010/main" val="213366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224D3-FE22-7745-90FA-47852B6C07B9}" type="slidenum">
              <a:rPr lang="en-US" smtClean="0"/>
              <a:t>20</a:t>
            </a:fld>
            <a:endParaRPr lang="en-US"/>
          </a:p>
        </p:txBody>
      </p:sp>
    </p:spTree>
    <p:extLst>
      <p:ext uri="{BB962C8B-B14F-4D97-AF65-F5344CB8AC3E}">
        <p14:creationId xmlns:p14="http://schemas.microsoft.com/office/powerpoint/2010/main" val="272963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224D3-FE22-7745-90FA-47852B6C07B9}" type="slidenum">
              <a:rPr lang="en-US" smtClean="0"/>
              <a:t>21</a:t>
            </a:fld>
            <a:endParaRPr lang="en-US"/>
          </a:p>
        </p:txBody>
      </p:sp>
    </p:spTree>
    <p:extLst>
      <p:ext uri="{BB962C8B-B14F-4D97-AF65-F5344CB8AC3E}">
        <p14:creationId xmlns:p14="http://schemas.microsoft.com/office/powerpoint/2010/main" val="344683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2</a:t>
            </a:fld>
            <a:endParaRPr lang="en-US"/>
          </a:p>
        </p:txBody>
      </p:sp>
    </p:spTree>
    <p:extLst>
      <p:ext uri="{BB962C8B-B14F-4D97-AF65-F5344CB8AC3E}">
        <p14:creationId xmlns:p14="http://schemas.microsoft.com/office/powerpoint/2010/main" val="210693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applaud the efforts of all organizations that seek to make a positive impact and encourage families to participate in character and leadership development program of their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BSA wants boys and girls to have an opportunity to join one or more of these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all use different delivery models, our distinct missions have one thing in common – to serve youth.</a:t>
            </a:r>
          </a:p>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3</a:t>
            </a:fld>
            <a:endParaRPr lang="en-US"/>
          </a:p>
        </p:txBody>
      </p:sp>
    </p:spTree>
    <p:extLst>
      <p:ext uri="{BB962C8B-B14F-4D97-AF65-F5344CB8AC3E}">
        <p14:creationId xmlns:p14="http://schemas.microsoft.com/office/powerpoint/2010/main" val="18858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4</a:t>
            </a:fld>
            <a:endParaRPr lang="en-US"/>
          </a:p>
        </p:txBody>
      </p:sp>
    </p:spTree>
    <p:extLst>
      <p:ext uri="{BB962C8B-B14F-4D97-AF65-F5344CB8AC3E}">
        <p14:creationId xmlns:p14="http://schemas.microsoft.com/office/powerpoint/2010/main" val="124351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5</a:t>
            </a:fld>
            <a:endParaRPr lang="en-US"/>
          </a:p>
        </p:txBody>
      </p:sp>
    </p:spTree>
    <p:extLst>
      <p:ext uri="{BB962C8B-B14F-4D97-AF65-F5344CB8AC3E}">
        <p14:creationId xmlns:p14="http://schemas.microsoft.com/office/powerpoint/2010/main" val="358688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7</a:t>
            </a:fld>
            <a:endParaRPr lang="en-US"/>
          </a:p>
        </p:txBody>
      </p:sp>
    </p:spTree>
    <p:extLst>
      <p:ext uri="{BB962C8B-B14F-4D97-AF65-F5344CB8AC3E}">
        <p14:creationId xmlns:p14="http://schemas.microsoft.com/office/powerpoint/2010/main" val="351477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8</a:t>
            </a:fld>
            <a:endParaRPr lang="en-US"/>
          </a:p>
        </p:txBody>
      </p:sp>
    </p:spTree>
    <p:extLst>
      <p:ext uri="{BB962C8B-B14F-4D97-AF65-F5344CB8AC3E}">
        <p14:creationId xmlns:p14="http://schemas.microsoft.com/office/powerpoint/2010/main" val="175346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9</a:t>
            </a:fld>
            <a:endParaRPr lang="en-US"/>
          </a:p>
        </p:txBody>
      </p:sp>
    </p:spTree>
    <p:extLst>
      <p:ext uri="{BB962C8B-B14F-4D97-AF65-F5344CB8AC3E}">
        <p14:creationId xmlns:p14="http://schemas.microsoft.com/office/powerpoint/2010/main" val="362277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224D3-FE22-7745-90FA-47852B6C07B9}" type="slidenum">
              <a:rPr lang="en-US" smtClean="0"/>
              <a:t>10</a:t>
            </a:fld>
            <a:endParaRPr lang="en-US"/>
          </a:p>
        </p:txBody>
      </p:sp>
    </p:spTree>
    <p:extLst>
      <p:ext uri="{BB962C8B-B14F-4D97-AF65-F5344CB8AC3E}">
        <p14:creationId xmlns:p14="http://schemas.microsoft.com/office/powerpoint/2010/main" val="206543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648C-C492-4AFF-927B-476CF8571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865B0-61EC-4D3B-9721-C71915DD6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A13F-80A2-466E-8B58-F74231F3EA3B}"/>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8E2D1FAB-36FF-487E-91CB-26E54BE7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6574-BDCB-4803-9B27-7AF31D49D50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12489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08F-7834-4FBA-8D66-FCF14D615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9D9259-21C8-4286-A533-4090418667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D45C1-D5B4-4D55-AF81-FCE980482EA9}"/>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CBAB1A6E-23FC-48A7-BBED-998E9A34F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15ED-8A50-4B33-9C51-093D176E38B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49707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AF473-D385-40B1-B556-5FA5073B8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096FE-1937-4CF8-9377-ABBB853541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34375-9FB4-494B-BC9C-667DCF7F9DC3}"/>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91988493-6FC3-44DA-8C84-61D9FB9A4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71D14-E8C2-40C0-8A78-7D2FCF122D2E}"/>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232510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A5C3-3D06-4517-8EF2-C3FC9B7AAA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E942A-92CE-42C7-A3BE-5AE2A4E98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17868-E986-4252-A25E-7E677ED7269C}"/>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AC1B59B9-8F53-4B42-A7FF-F352362C3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56778-C16B-4B55-AD15-256BA62CD988}"/>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4385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00FD-8968-4EA9-B9E5-1C0C2E79B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77E3D-A768-4D15-8D16-C7C8D1594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CE2E54-F4E9-41D3-8220-2E7BB5A322A2}"/>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BC58DB75-AC88-4699-A0B9-D98828C7E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4FF5-B24F-49F7-B2B0-AB5AAA57873C}"/>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40155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5609-E2F5-4C55-B625-11C22AB94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D1407-0614-4B2B-AC6F-5F5DB047D8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C756E-D403-419A-9E17-2D075D67B7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B9E84-DCFC-458C-A511-D92B1269B47D}"/>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6" name="Footer Placeholder 5">
            <a:extLst>
              <a:ext uri="{FF2B5EF4-FFF2-40B4-BE49-F238E27FC236}">
                <a16:creationId xmlns:a16="http://schemas.microsoft.com/office/drawing/2014/main" id="{F5387296-C188-422C-B33E-8EE19CA64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AC829-98C4-4F80-AD1C-B3ED756E1292}"/>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08532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0F15-5F1C-4DA5-9A6A-F630D7548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FC9F9-D0D9-4928-B166-477AD3F7C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1A317-F3EE-4381-872B-AF97EEB698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E33BF-0B74-41C6-AAF5-56E651DC4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427E3-DF65-4744-B779-0F909D490B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6362E0-F2EF-4DC1-A319-102805136D19}"/>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8" name="Footer Placeholder 7">
            <a:extLst>
              <a:ext uri="{FF2B5EF4-FFF2-40B4-BE49-F238E27FC236}">
                <a16:creationId xmlns:a16="http://schemas.microsoft.com/office/drawing/2014/main" id="{66EFE4C2-C231-4A3B-BABA-451C35299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A70EB-EDE3-44A2-8DC3-0BC0065F314C}"/>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196783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849-2FF5-4C7E-8E04-3ED4307EF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33C6D-F625-4244-99BC-2639E0F4B133}"/>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4" name="Footer Placeholder 3">
            <a:extLst>
              <a:ext uri="{FF2B5EF4-FFF2-40B4-BE49-F238E27FC236}">
                <a16:creationId xmlns:a16="http://schemas.microsoft.com/office/drawing/2014/main" id="{AC5D3949-6989-489D-9153-EF3B00A4D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A7971-46C5-4192-AC9A-849337BA976F}"/>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366805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EF9C8-3550-4901-80C8-6857933204D9}"/>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3" name="Footer Placeholder 2">
            <a:extLst>
              <a:ext uri="{FF2B5EF4-FFF2-40B4-BE49-F238E27FC236}">
                <a16:creationId xmlns:a16="http://schemas.microsoft.com/office/drawing/2014/main" id="{2E1829C1-EE83-4532-B876-BFBFD3D9E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27F5C-3E12-4B0D-905C-B16C11A04842}"/>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8194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25BE-BBD0-499C-A810-9451092A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2610-145E-4B60-8F60-96AF9F6BE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A8B7D-D70A-4435-AAE0-D2A466C52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5F142-DA50-4C64-BEF9-3A5DD3B343DB}"/>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6" name="Footer Placeholder 5">
            <a:extLst>
              <a:ext uri="{FF2B5EF4-FFF2-40B4-BE49-F238E27FC236}">
                <a16:creationId xmlns:a16="http://schemas.microsoft.com/office/drawing/2014/main" id="{14DD2E36-CA6B-47CB-943C-3A5E19F86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D156E-4C28-4A9A-9FA6-362FADE37E39}"/>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233777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9950-692D-470D-B3A1-953F932C2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D3BD10-7D78-44B8-9D90-086CD1323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1A73BC-B693-4C79-8D24-AE5522F9E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CF4AAF-C586-44C5-B88E-DBF484FC55BC}"/>
              </a:ext>
            </a:extLst>
          </p:cNvPr>
          <p:cNvSpPr>
            <a:spLocks noGrp="1"/>
          </p:cNvSpPr>
          <p:nvPr>
            <p:ph type="dt" sz="half" idx="10"/>
          </p:nvPr>
        </p:nvSpPr>
        <p:spPr/>
        <p:txBody>
          <a:bodyPr/>
          <a:lstStyle/>
          <a:p>
            <a:fld id="{647E4C5F-B5E5-453A-BF73-37DF472D4AC5}" type="datetimeFigureOut">
              <a:rPr lang="en-US" smtClean="0"/>
              <a:t>12/5/18</a:t>
            </a:fld>
            <a:endParaRPr lang="en-US"/>
          </a:p>
        </p:txBody>
      </p:sp>
      <p:sp>
        <p:nvSpPr>
          <p:cNvPr id="6" name="Footer Placeholder 5">
            <a:extLst>
              <a:ext uri="{FF2B5EF4-FFF2-40B4-BE49-F238E27FC236}">
                <a16:creationId xmlns:a16="http://schemas.microsoft.com/office/drawing/2014/main" id="{04A2EB13-7A19-4AA4-A182-757E72DE2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2074F-2EE7-4AD5-BF85-CAC95569876B}"/>
              </a:ext>
            </a:extLst>
          </p:cNvPr>
          <p:cNvSpPr>
            <a:spLocks noGrp="1"/>
          </p:cNvSpPr>
          <p:nvPr>
            <p:ph type="sldNum" sz="quarter" idx="12"/>
          </p:nvPr>
        </p:nvSpPr>
        <p:spPr/>
        <p:txBody>
          <a:bodyPr/>
          <a:lstStyle/>
          <a:p>
            <a:fld id="{01EAEF58-2CB1-460C-938F-E45524928DA4}" type="slidenum">
              <a:rPr lang="en-US" smtClean="0"/>
              <a:t>‹#›</a:t>
            </a:fld>
            <a:endParaRPr lang="en-US"/>
          </a:p>
        </p:txBody>
      </p:sp>
    </p:spTree>
    <p:extLst>
      <p:ext uri="{BB962C8B-B14F-4D97-AF65-F5344CB8AC3E}">
        <p14:creationId xmlns:p14="http://schemas.microsoft.com/office/powerpoint/2010/main" val="1779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9F04B-CA77-4D5C-B1EB-01D6430D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3E7A0-B892-4436-B0B6-B1F4D5FC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58860-0A80-4137-8861-7B25ABE5F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E4C5F-B5E5-453A-BF73-37DF472D4AC5}" type="datetimeFigureOut">
              <a:rPr lang="en-US" smtClean="0"/>
              <a:t>12/5/18</a:t>
            </a:fld>
            <a:endParaRPr lang="en-US"/>
          </a:p>
        </p:txBody>
      </p:sp>
      <p:sp>
        <p:nvSpPr>
          <p:cNvPr id="5" name="Footer Placeholder 4">
            <a:extLst>
              <a:ext uri="{FF2B5EF4-FFF2-40B4-BE49-F238E27FC236}">
                <a16:creationId xmlns:a16="http://schemas.microsoft.com/office/drawing/2014/main" id="{C8359005-C24E-4691-8535-71C09A417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38BCC6-640F-4EB4-9078-5B493D161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AEF58-2CB1-460C-938F-E45524928DA4}" type="slidenum">
              <a:rPr lang="en-US" smtClean="0"/>
              <a:t>‹#›</a:t>
            </a:fld>
            <a:endParaRPr lang="en-US"/>
          </a:p>
        </p:txBody>
      </p:sp>
    </p:spTree>
    <p:extLst>
      <p:ext uri="{BB962C8B-B14F-4D97-AF65-F5344CB8AC3E}">
        <p14:creationId xmlns:p14="http://schemas.microsoft.com/office/powerpoint/2010/main" val="369971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84AB0-C6A1-44AA-8F34-B5CD93CCEC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79298" cy="6857999"/>
          </a:xfrm>
          <a:prstGeom prst="rect">
            <a:avLst/>
          </a:prstGeom>
        </p:spPr>
      </p:pic>
      <p:sp>
        <p:nvSpPr>
          <p:cNvPr id="4" name="TextBox 3">
            <a:extLst>
              <a:ext uri="{FF2B5EF4-FFF2-40B4-BE49-F238E27FC236}">
                <a16:creationId xmlns:a16="http://schemas.microsoft.com/office/drawing/2014/main" id="{8927B3B3-2605-416B-8856-EA3AF6E1FBFE}"/>
              </a:ext>
            </a:extLst>
          </p:cNvPr>
          <p:cNvSpPr txBox="1"/>
          <p:nvPr/>
        </p:nvSpPr>
        <p:spPr>
          <a:xfrm>
            <a:off x="3255706" y="1246607"/>
            <a:ext cx="8597153" cy="5970865"/>
          </a:xfrm>
          <a:prstGeom prst="rect">
            <a:avLst/>
          </a:prstGeom>
          <a:noFill/>
        </p:spPr>
        <p:txBody>
          <a:bodyPr wrap="square" rtlCol="0">
            <a:spAutoFit/>
          </a:bodyPr>
          <a:lstStyle/>
          <a:p>
            <a:pPr algn="r"/>
            <a:r>
              <a:rPr lang="en-US" sz="5400" dirty="0">
                <a:solidFill>
                  <a:srgbClr val="952524"/>
                </a:solidFill>
                <a:latin typeface="Franklin Gothic Demi Cond" panose="020B0706030402020204" pitchFamily="34" charset="0"/>
              </a:rPr>
              <a:t>Scouts BSA </a:t>
            </a:r>
          </a:p>
          <a:p>
            <a:pPr algn="r"/>
            <a:r>
              <a:rPr lang="en-US" sz="5400" dirty="0">
                <a:solidFill>
                  <a:srgbClr val="952524"/>
                </a:solidFill>
                <a:latin typeface="Franklin Gothic Demi Cond" panose="020B0706030402020204" pitchFamily="34" charset="0"/>
              </a:rPr>
              <a:t>Brand Guidance </a:t>
            </a:r>
          </a:p>
          <a:p>
            <a:pPr algn="r"/>
            <a:r>
              <a:rPr lang="en-US" sz="5400" dirty="0">
                <a:solidFill>
                  <a:srgbClr val="952524"/>
                </a:solidFill>
                <a:latin typeface="Franklin Gothic Demi Cond" panose="020B0706030402020204" pitchFamily="34" charset="0"/>
              </a:rPr>
              <a:t>Training</a:t>
            </a:r>
          </a:p>
          <a:p>
            <a:pPr algn="r"/>
            <a:endParaRPr lang="en-US" sz="3600" dirty="0">
              <a:solidFill>
                <a:srgbClr val="952524"/>
              </a:solidFill>
              <a:latin typeface="Franklin Gothic Demi Cond" panose="020B0706030402020204" pitchFamily="34" charset="0"/>
            </a:endParaRPr>
          </a:p>
          <a:p>
            <a:pPr algn="r"/>
            <a:r>
              <a:rPr lang="en-US" sz="3600" dirty="0">
                <a:solidFill>
                  <a:srgbClr val="952524"/>
                </a:solidFill>
                <a:latin typeface="Franklin Gothic Demi Cond" panose="020B0706030402020204" pitchFamily="34" charset="0"/>
              </a:rPr>
              <a:t>A Step-by-Step Guide </a:t>
            </a:r>
          </a:p>
          <a:p>
            <a:pPr algn="r"/>
            <a:r>
              <a:rPr lang="en-US" sz="3600" dirty="0">
                <a:solidFill>
                  <a:srgbClr val="952524"/>
                </a:solidFill>
                <a:latin typeface="Franklin Gothic Demi Cond" panose="020B0706030402020204" pitchFamily="34" charset="0"/>
              </a:rPr>
              <a:t>to Using Northern Star Brands</a:t>
            </a:r>
          </a:p>
          <a:p>
            <a:pPr algn="r"/>
            <a:r>
              <a:rPr lang="en-US" sz="3600" dirty="0">
                <a:solidFill>
                  <a:srgbClr val="952524"/>
                </a:solidFill>
                <a:latin typeface="Franklin Gothic Demi Cond" panose="020B0706030402020204" pitchFamily="34" charset="0"/>
              </a:rPr>
              <a:t>vs. Girl Scout Brands </a:t>
            </a:r>
          </a:p>
          <a:p>
            <a:pPr algn="r"/>
            <a:endParaRPr lang="en-US" sz="3600" dirty="0">
              <a:solidFill>
                <a:srgbClr val="952524"/>
              </a:solidFill>
              <a:latin typeface="Franklin Gothic Demi Cond" panose="020B0706030402020204" pitchFamily="34" charset="0"/>
            </a:endParaRPr>
          </a:p>
          <a:p>
            <a:pPr algn="r"/>
            <a:endParaRPr lang="en-US" sz="4000" dirty="0">
              <a:solidFill>
                <a:srgbClr val="952524"/>
              </a:solidFill>
              <a:latin typeface="Franklin Gothic Demi Cond" panose="020B0706030402020204" pitchFamily="34" charset="0"/>
            </a:endParaRPr>
          </a:p>
        </p:txBody>
      </p:sp>
    </p:spTree>
    <p:extLst>
      <p:ext uri="{BB962C8B-B14F-4D97-AF65-F5344CB8AC3E}">
        <p14:creationId xmlns:p14="http://schemas.microsoft.com/office/powerpoint/2010/main" val="159716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952524"/>
                </a:solidFill>
                <a:latin typeface="Franklin Gothic Demi Cond" panose="020B0706030402020204" pitchFamily="34" charset="0"/>
              </a:rPr>
              <a:t>GSUSA ASSETS 🚫</a:t>
            </a:r>
            <a:endParaRPr lang="en-US" sz="4800" dirty="0">
              <a:solidFill>
                <a:srgbClr val="952524"/>
              </a:solidFill>
              <a:latin typeface="Franklin Gothic Demi Cond" panose="020B0706030402020204" pitchFamily="34" charset="0"/>
            </a:endParaRPr>
          </a:p>
        </p:txBody>
      </p:sp>
      <p:sp>
        <p:nvSpPr>
          <p:cNvPr id="9" name="TextBox 8">
            <a:extLst>
              <a:ext uri="{FF2B5EF4-FFF2-40B4-BE49-F238E27FC236}">
                <a16:creationId xmlns:a16="http://schemas.microsoft.com/office/drawing/2014/main" id="{BA951DE1-E55F-4B29-A103-450C6C36A933}"/>
              </a:ext>
            </a:extLst>
          </p:cNvPr>
          <p:cNvSpPr txBox="1"/>
          <p:nvPr/>
        </p:nvSpPr>
        <p:spPr>
          <a:xfrm>
            <a:off x="3314701" y="1325668"/>
            <a:ext cx="6857999" cy="7417415"/>
          </a:xfrm>
          <a:prstGeom prst="rect">
            <a:avLst/>
          </a:prstGeom>
          <a:noFill/>
        </p:spPr>
        <p:txBody>
          <a:bodyPr wrap="square" rtlCol="0">
            <a:spAutoFit/>
          </a:bodyPr>
          <a:lstStyle/>
          <a:p>
            <a:r>
              <a:rPr lang="en-US" sz="2800" dirty="0">
                <a:solidFill>
                  <a:srgbClr val="952524"/>
                </a:solidFill>
                <a:latin typeface="Franklin Gothic Medium Cond" panose="020B0606030402020204" pitchFamily="34" charset="0"/>
              </a:rPr>
              <a:t>The GSUSA has prohibited co-branding of GSUSA and BSA. </a:t>
            </a:r>
          </a:p>
          <a:p>
            <a:endParaRPr lang="en-US" sz="2800" dirty="0">
              <a:solidFill>
                <a:srgbClr val="952524"/>
              </a:solidFill>
              <a:latin typeface="Franklin Gothic Medium Cond" panose="020B0606030402020204" pitchFamily="34" charset="0"/>
            </a:endParaRPr>
          </a:p>
          <a:p>
            <a:r>
              <a:rPr lang="en-US" sz="2800" dirty="0">
                <a:solidFill>
                  <a:srgbClr val="952524"/>
                </a:solidFill>
                <a:latin typeface="Franklin Gothic Medium Cond" panose="020B0606030402020204" pitchFamily="34" charset="0"/>
              </a:rPr>
              <a:t>Do </a:t>
            </a:r>
            <a:r>
              <a:rPr lang="en-US" sz="2800" u="sng" dirty="0">
                <a:solidFill>
                  <a:srgbClr val="952524"/>
                </a:solidFill>
                <a:latin typeface="Franklin Gothic Medium Cond" panose="020B0606030402020204" pitchFamily="34" charset="0"/>
              </a:rPr>
              <a:t>NOT</a:t>
            </a:r>
            <a:r>
              <a:rPr lang="en-US" sz="2800" dirty="0">
                <a:solidFill>
                  <a:srgbClr val="952524"/>
                </a:solidFill>
                <a:latin typeface="Franklin Gothic Medium Cond" panose="020B0606030402020204" pitchFamily="34" charset="0"/>
              </a:rPr>
              <a:t> use the programs, marks, logos, uniform or images of the GSUSA. For example: “Girl Scouts.”</a:t>
            </a:r>
          </a:p>
          <a:p>
            <a:endParaRPr lang="en-US" sz="2800" dirty="0">
              <a:solidFill>
                <a:srgbClr val="952524"/>
              </a:solidFill>
              <a:latin typeface="Franklin Gothic Medium Cond" panose="020B0606030402020204" pitchFamily="34" charset="0"/>
            </a:endParaRPr>
          </a:p>
          <a:p>
            <a:r>
              <a:rPr lang="en-US" sz="2800" dirty="0">
                <a:solidFill>
                  <a:srgbClr val="952524"/>
                </a:solidFill>
                <a:latin typeface="Franklin Gothic Medium Cond" panose="020B0606030402020204" pitchFamily="34" charset="0"/>
              </a:rPr>
              <a:t>Do </a:t>
            </a:r>
            <a:r>
              <a:rPr lang="en-US" sz="2800" u="sng" dirty="0">
                <a:solidFill>
                  <a:srgbClr val="952524"/>
                </a:solidFill>
                <a:latin typeface="Franklin Gothic Medium Cond" panose="020B0606030402020204" pitchFamily="34" charset="0"/>
              </a:rPr>
              <a:t>NOT</a:t>
            </a:r>
            <a:r>
              <a:rPr lang="en-US" sz="2800" dirty="0">
                <a:solidFill>
                  <a:srgbClr val="952524"/>
                </a:solidFill>
                <a:latin typeface="Franklin Gothic Medium Cond" panose="020B0606030402020204" pitchFamily="34" charset="0"/>
              </a:rPr>
              <a:t> combine GSUSA marks, logos, uniform or images with those of the BSA. For example: “Golden Eagle” when alluding to the Gold Award. </a:t>
            </a:r>
          </a:p>
          <a:p>
            <a:endParaRPr lang="en-US" sz="2800" dirty="0">
              <a:solidFill>
                <a:srgbClr val="952524"/>
              </a:solidFill>
              <a:latin typeface="Franklin Gothic Medium Cond" panose="020B0606030402020204" pitchFamily="34" charset="0"/>
            </a:endParaRPr>
          </a:p>
          <a:p>
            <a:r>
              <a:rPr lang="en-US" sz="2800" dirty="0">
                <a:solidFill>
                  <a:srgbClr val="952524"/>
                </a:solidFill>
                <a:latin typeface="Franklin Gothic Medium Cond" panose="020B0606030402020204" pitchFamily="34" charset="0"/>
              </a:rPr>
              <a:t>ACTION: Pull any materials with these issues from the market.</a:t>
            </a:r>
          </a:p>
          <a:p>
            <a:endParaRPr lang="en-US" sz="2800" dirty="0">
              <a:solidFill>
                <a:srgbClr val="952524"/>
              </a:solidFill>
              <a:latin typeface="Franklin Gothic Medium Cond" panose="020B0606030402020204" pitchFamily="34" charset="0"/>
            </a:endParaRPr>
          </a:p>
          <a:p>
            <a:endParaRPr lang="en-US" sz="2800" dirty="0">
              <a:solidFill>
                <a:srgbClr val="952524"/>
              </a:solidFill>
              <a:latin typeface="Franklin Gothic Medium Cond" panose="020B0606030402020204" pitchFamily="34" charset="0"/>
            </a:endParaRPr>
          </a:p>
          <a:p>
            <a:endParaRPr lang="en-US" sz="2800" dirty="0">
              <a:solidFill>
                <a:srgbClr val="545838"/>
              </a:solidFill>
              <a:latin typeface="Franklin Gothic Medium Cond" panose="020B0606030402020204" pitchFamily="34" charset="0"/>
            </a:endParaRPr>
          </a:p>
          <a:p>
            <a:endParaRPr lang="en-US" sz="2800" dirty="0">
              <a:solidFill>
                <a:srgbClr val="545838"/>
              </a:solidFill>
              <a:latin typeface="Franklin Gothic Medium Cond" panose="020B0606030402020204" pitchFamily="34" charset="0"/>
            </a:endParaRPr>
          </a:p>
          <a:p>
            <a:endParaRPr lang="en-US" sz="2800" dirty="0">
              <a:solidFill>
                <a:srgbClr val="952524"/>
              </a:solidFill>
              <a:latin typeface="Franklin Gothic Medium Cond" panose="020B0606030402020204" pitchFamily="34" charset="0"/>
            </a:endParaRP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GSUSA ASSETS</a:t>
            </a:r>
          </a:p>
        </p:txBody>
      </p:sp>
      <p:grpSp>
        <p:nvGrpSpPr>
          <p:cNvPr id="8" name="Group 7">
            <a:extLst>
              <a:ext uri="{FF2B5EF4-FFF2-40B4-BE49-F238E27FC236}">
                <a16:creationId xmlns:a16="http://schemas.microsoft.com/office/drawing/2014/main" id="{5897C37A-1BA9-4020-AC0D-BE13C74A33B9}"/>
              </a:ext>
            </a:extLst>
          </p:cNvPr>
          <p:cNvGrpSpPr/>
          <p:nvPr/>
        </p:nvGrpSpPr>
        <p:grpSpPr>
          <a:xfrm>
            <a:off x="322933" y="1264053"/>
            <a:ext cx="2798436" cy="4840422"/>
            <a:chOff x="7288027" y="940684"/>
            <a:chExt cx="2798436" cy="4840422"/>
          </a:xfrm>
        </p:grpSpPr>
        <p:pic>
          <p:nvPicPr>
            <p:cNvPr id="3" name="Picture 2">
              <a:extLst>
                <a:ext uri="{FF2B5EF4-FFF2-40B4-BE49-F238E27FC236}">
                  <a16:creationId xmlns:a16="http://schemas.microsoft.com/office/drawing/2014/main" id="{180076CC-B2C7-40E3-8676-CC3D006C6E69}"/>
                </a:ext>
              </a:extLst>
            </p:cNvPr>
            <p:cNvPicPr>
              <a:picLocks noChangeAspect="1"/>
            </p:cNvPicPr>
            <p:nvPr/>
          </p:nvPicPr>
          <p:blipFill rotWithShape="1">
            <a:blip r:embed="rId4"/>
            <a:srcRect l="37265" t="35779" r="40427" b="20390"/>
            <a:stretch/>
          </p:blipFill>
          <p:spPr>
            <a:xfrm>
              <a:off x="7929963" y="3856131"/>
              <a:ext cx="1567509" cy="1924975"/>
            </a:xfrm>
            <a:prstGeom prst="rect">
              <a:avLst/>
            </a:prstGeom>
          </p:spPr>
        </p:pic>
        <p:sp>
          <p:nvSpPr>
            <p:cNvPr id="5" name="Rectangle 4">
              <a:extLst>
                <a:ext uri="{FF2B5EF4-FFF2-40B4-BE49-F238E27FC236}">
                  <a16:creationId xmlns:a16="http://schemas.microsoft.com/office/drawing/2014/main" id="{16E9C6FE-BDCA-4D1A-9F14-F5BDC2AE4628}"/>
                </a:ext>
              </a:extLst>
            </p:cNvPr>
            <p:cNvSpPr/>
            <p:nvPr/>
          </p:nvSpPr>
          <p:spPr>
            <a:xfrm>
              <a:off x="7288027" y="3705227"/>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pic>
          <p:nvPicPr>
            <p:cNvPr id="1026" name="Picture 2" descr="Image result for scouting for food patch">
              <a:extLst>
                <a:ext uri="{FF2B5EF4-FFF2-40B4-BE49-F238E27FC236}">
                  <a16:creationId xmlns:a16="http://schemas.microsoft.com/office/drawing/2014/main" id="{B33D8221-2D46-4938-BA57-771AEA83072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92500" y="940684"/>
              <a:ext cx="2693963" cy="2693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A47C3F8-484F-4D6E-97C8-D6D49CC5A25C}"/>
                </a:ext>
              </a:extLst>
            </p:cNvPr>
            <p:cNvSpPr/>
            <p:nvPr/>
          </p:nvSpPr>
          <p:spPr>
            <a:xfrm>
              <a:off x="7356360" y="1002299"/>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grpSp>
    </p:spTree>
    <p:extLst>
      <p:ext uri="{BB962C8B-B14F-4D97-AF65-F5344CB8AC3E}">
        <p14:creationId xmlns:p14="http://schemas.microsoft.com/office/powerpoint/2010/main" val="277014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WHAT TO SAY </a:t>
            </a:r>
            <a:r>
              <a:rPr lang="en-US" sz="5400" dirty="0">
                <a:solidFill>
                  <a:srgbClr val="545838"/>
                </a:solidFill>
                <a:latin typeface="Franklin Gothic Demi Cond" panose="020B0706030402020204" pitchFamily="34" charset="0"/>
              </a:rPr>
              <a:t>✓</a:t>
            </a:r>
            <a:endParaRPr lang="en-US" sz="5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77343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545838"/>
                </a:solidFill>
                <a:latin typeface="Franklin Gothic Demi Cond" panose="020B0706030402020204" pitchFamily="34" charset="0"/>
              </a:rPr>
              <a:t>SCOUTS  ✓ </a:t>
            </a:r>
          </a:p>
        </p:txBody>
      </p:sp>
      <p:sp>
        <p:nvSpPr>
          <p:cNvPr id="9" name="TextBox 8">
            <a:extLst>
              <a:ext uri="{FF2B5EF4-FFF2-40B4-BE49-F238E27FC236}">
                <a16:creationId xmlns:a16="http://schemas.microsoft.com/office/drawing/2014/main" id="{BA951DE1-E55F-4B29-A103-450C6C36A933}"/>
              </a:ext>
            </a:extLst>
          </p:cNvPr>
          <p:cNvSpPr txBox="1"/>
          <p:nvPr/>
        </p:nvSpPr>
        <p:spPr>
          <a:xfrm>
            <a:off x="320535" y="1443841"/>
            <a:ext cx="9737865" cy="5262979"/>
          </a:xfrm>
          <a:prstGeom prst="rect">
            <a:avLst/>
          </a:prstGeom>
          <a:noFill/>
        </p:spPr>
        <p:txBody>
          <a:bodyPr wrap="square" rtlCol="0">
            <a:spAutoFit/>
          </a:bodyPr>
          <a:lstStyle/>
          <a:p>
            <a:r>
              <a:rPr lang="en-US" sz="2800" dirty="0">
                <a:solidFill>
                  <a:srgbClr val="545838"/>
                </a:solidFill>
                <a:latin typeface="Franklin Gothic Medium Cond" panose="020B0606030402020204" pitchFamily="34" charset="0"/>
              </a:rPr>
              <a:t>The separate groups can be called:</a:t>
            </a:r>
          </a:p>
          <a:p>
            <a:endParaRPr lang="en-US" sz="2800" dirty="0">
              <a:solidFill>
                <a:srgbClr val="545838"/>
              </a:solidFill>
              <a:latin typeface="Franklin Gothic Medium Cond" panose="020B0606030402020204" pitchFamily="34" charset="0"/>
            </a:endParaRPr>
          </a:p>
          <a:p>
            <a:pPr marL="457200" indent="-457200">
              <a:buFontTx/>
              <a:buChar char="-"/>
            </a:pPr>
            <a:r>
              <a:rPr lang="en-US" sz="2800" dirty="0">
                <a:solidFill>
                  <a:srgbClr val="545838"/>
                </a:solidFill>
                <a:latin typeface="Franklin Gothic Medium Cond" panose="020B0606030402020204" pitchFamily="34" charset="0"/>
              </a:rPr>
              <a:t>Scouts BSA girl troops; Scouts BSA boy troops</a:t>
            </a:r>
          </a:p>
          <a:p>
            <a:pPr marL="457200" indent="-457200">
              <a:buFontTx/>
              <a:buChar char="-"/>
            </a:pPr>
            <a:r>
              <a:rPr lang="en-US" sz="2800" dirty="0">
                <a:solidFill>
                  <a:srgbClr val="545838"/>
                </a:solidFill>
                <a:latin typeface="Franklin Gothic Medium Cond" panose="020B0606030402020204" pitchFamily="34" charset="0"/>
              </a:rPr>
              <a:t>Troops for girls; troops for boys</a:t>
            </a:r>
          </a:p>
          <a:p>
            <a:pPr marL="457200" indent="-457200">
              <a:buFontTx/>
              <a:buChar char="-"/>
            </a:pPr>
            <a:r>
              <a:rPr lang="en-US" sz="2800" dirty="0">
                <a:solidFill>
                  <a:srgbClr val="545838"/>
                </a:solidFill>
                <a:latin typeface="Franklin Gothic Medium Cond" panose="020B0606030402020204" pitchFamily="34" charset="0"/>
              </a:rPr>
              <a:t>Girl troops; boy troops</a:t>
            </a:r>
          </a:p>
          <a:p>
            <a:pPr marL="457200" indent="-457200">
              <a:buFontTx/>
              <a:buChar char="-"/>
            </a:pPr>
            <a:r>
              <a:rPr lang="en-US" sz="2800" dirty="0">
                <a:solidFill>
                  <a:srgbClr val="545838"/>
                </a:solidFill>
                <a:latin typeface="Franklin Gothic Medium Cond" panose="020B0606030402020204" pitchFamily="34" charset="0"/>
              </a:rPr>
              <a:t>Girl dens; girl packs</a:t>
            </a:r>
          </a:p>
          <a:p>
            <a:pPr marL="457200" indent="-457200">
              <a:buFontTx/>
              <a:buChar char="-"/>
            </a:pPr>
            <a:endParaRPr lang="en-US" sz="2800" dirty="0">
              <a:solidFill>
                <a:srgbClr val="545838"/>
              </a:solidFill>
              <a:latin typeface="Franklin Gothic Medium Cond" panose="020B0606030402020204" pitchFamily="34" charset="0"/>
            </a:endParaRPr>
          </a:p>
          <a:p>
            <a:r>
              <a:rPr lang="en-US" sz="2800" dirty="0">
                <a:solidFill>
                  <a:srgbClr val="545838"/>
                </a:solidFill>
                <a:latin typeface="Franklin Gothic Medium Cond" panose="020B0606030402020204" pitchFamily="34" charset="0"/>
              </a:rPr>
              <a:t>For instance:</a:t>
            </a:r>
          </a:p>
          <a:p>
            <a:pPr marL="457200" indent="-457200">
              <a:buFontTx/>
              <a:buChar char="-"/>
            </a:pPr>
            <a:r>
              <a:rPr lang="en-US" sz="2800" dirty="0">
                <a:solidFill>
                  <a:srgbClr val="545838"/>
                </a:solidFill>
                <a:latin typeface="Franklin Gothic Medium Cond" panose="020B0606030402020204" pitchFamily="34" charset="0"/>
              </a:rPr>
              <a:t>In a troop recruitment setting, it is best to refer to Scouts BSA girl troops</a:t>
            </a:r>
          </a:p>
          <a:p>
            <a:pPr marL="457200" indent="-457200">
              <a:buFontTx/>
              <a:buChar char="-"/>
            </a:pPr>
            <a:r>
              <a:rPr lang="en-US" sz="2800" dirty="0">
                <a:solidFill>
                  <a:srgbClr val="545838"/>
                </a:solidFill>
                <a:latin typeface="Franklin Gothic Medium Cond" panose="020B0606030402020204" pitchFamily="34" charset="0"/>
              </a:rPr>
              <a:t>In a meeting setting, it is best to refer to dens, packs, or troops for girls</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sp>
        <p:nvSpPr>
          <p:cNvPr id="8" name="Title 1">
            <a:extLst>
              <a:ext uri="{FF2B5EF4-FFF2-40B4-BE49-F238E27FC236}">
                <a16:creationId xmlns:a16="http://schemas.microsoft.com/office/drawing/2014/main" id="{E0D6E274-8393-B14D-A8FD-EE89C6823D29}"/>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bg1"/>
              </a:solidFill>
              <a:latin typeface="Franklin Gothic Demi Cond" panose="020B0706030402020204" pitchFamily="34" charset="0"/>
            </a:endParaRPr>
          </a:p>
        </p:txBody>
      </p:sp>
      <p:pic>
        <p:nvPicPr>
          <p:cNvPr id="7" name="Picture 6">
            <a:extLst>
              <a:ext uri="{FF2B5EF4-FFF2-40B4-BE49-F238E27FC236}">
                <a16:creationId xmlns:a16="http://schemas.microsoft.com/office/drawing/2014/main" id="{6D107DD0-412A-B146-9FA9-AE2CB9144D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3" name="Rectangle 2">
            <a:extLst>
              <a:ext uri="{FF2B5EF4-FFF2-40B4-BE49-F238E27FC236}">
                <a16:creationId xmlns:a16="http://schemas.microsoft.com/office/drawing/2014/main" id="{E1DD4B19-FA44-AB47-BAAB-73A4BD05C12A}"/>
              </a:ext>
            </a:extLst>
          </p:cNvPr>
          <p:cNvSpPr/>
          <p:nvPr/>
        </p:nvSpPr>
        <p:spPr>
          <a:xfrm>
            <a:off x="8940608" y="459469"/>
            <a:ext cx="905633" cy="369332"/>
          </a:xfrm>
          <a:prstGeom prst="rect">
            <a:avLst/>
          </a:prstGeom>
        </p:spPr>
        <p:txBody>
          <a:bodyPr wrap="none">
            <a:spAutoFit/>
          </a:bodyPr>
          <a:lstStyle/>
          <a:p>
            <a:r>
              <a:rPr lang="en-US" dirty="0">
                <a:solidFill>
                  <a:schemeClr val="bg1"/>
                </a:solidFill>
                <a:latin typeface="Franklin Gothic Demi Cond" panose="020B0706030402020204" pitchFamily="34" charset="0"/>
              </a:rPr>
              <a:t>SCOUTS</a:t>
            </a:r>
          </a:p>
        </p:txBody>
      </p:sp>
    </p:spTree>
    <p:extLst>
      <p:ext uri="{BB962C8B-B14F-4D97-AF65-F5344CB8AC3E}">
        <p14:creationId xmlns:p14="http://schemas.microsoft.com/office/powerpoint/2010/main" val="79341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79552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WHAT </a:t>
            </a:r>
            <a:r>
              <a:rPr lang="en-US" sz="5400" u="sng" dirty="0">
                <a:solidFill>
                  <a:schemeClr val="bg1"/>
                </a:solidFill>
                <a:latin typeface="Franklin Gothic Demi Cond" panose="020B0706030402020204" pitchFamily="34" charset="0"/>
              </a:rPr>
              <a:t>NOT</a:t>
            </a:r>
            <a:r>
              <a:rPr lang="en-US" sz="5400" dirty="0">
                <a:solidFill>
                  <a:schemeClr val="bg1"/>
                </a:solidFill>
                <a:latin typeface="Franklin Gothic Demi Cond" panose="020B0706030402020204" pitchFamily="34" charset="0"/>
              </a:rPr>
              <a:t> TO SAY</a:t>
            </a:r>
          </a:p>
        </p:txBody>
      </p:sp>
    </p:spTree>
    <p:extLst>
      <p:ext uri="{BB962C8B-B14F-4D97-AF65-F5344CB8AC3E}">
        <p14:creationId xmlns:p14="http://schemas.microsoft.com/office/powerpoint/2010/main" val="24299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952524"/>
                </a:solidFill>
                <a:latin typeface="Franklin Gothic Demi Cond" panose="020B0706030402020204" pitchFamily="34" charset="0"/>
              </a:rPr>
              <a:t>“GIRL” IN FRONT OF “SCOUT”  🚫 </a:t>
            </a:r>
          </a:p>
        </p:txBody>
      </p:sp>
      <p:sp>
        <p:nvSpPr>
          <p:cNvPr id="9" name="TextBox 8">
            <a:extLst>
              <a:ext uri="{FF2B5EF4-FFF2-40B4-BE49-F238E27FC236}">
                <a16:creationId xmlns:a16="http://schemas.microsoft.com/office/drawing/2014/main" id="{BA951DE1-E55F-4B29-A103-450C6C36A933}"/>
              </a:ext>
            </a:extLst>
          </p:cNvPr>
          <p:cNvSpPr txBox="1"/>
          <p:nvPr/>
        </p:nvSpPr>
        <p:spPr>
          <a:xfrm>
            <a:off x="417079" y="1460874"/>
            <a:ext cx="8823465" cy="1384995"/>
          </a:xfrm>
          <a:prstGeom prst="rect">
            <a:avLst/>
          </a:prstGeom>
          <a:noFill/>
        </p:spPr>
        <p:txBody>
          <a:bodyPr wrap="square" rtlCol="0">
            <a:spAutoFit/>
          </a:bodyPr>
          <a:lstStyle/>
          <a:p>
            <a:r>
              <a:rPr lang="en-US" sz="2800" u="sng" dirty="0">
                <a:solidFill>
                  <a:srgbClr val="952524"/>
                </a:solidFill>
                <a:latin typeface="Franklin Gothic Medium Cond" panose="020B0606030402020204" pitchFamily="34" charset="0"/>
              </a:rPr>
              <a:t>NEVER</a:t>
            </a:r>
            <a:r>
              <a:rPr lang="en-US" sz="2800" dirty="0">
                <a:solidFill>
                  <a:srgbClr val="952524"/>
                </a:solidFill>
                <a:latin typeface="Franklin Gothic Medium Cond" panose="020B0606030402020204" pitchFamily="34" charset="0"/>
              </a:rPr>
              <a:t> put the word “Girl” immediately before the word “Scout” when referring to girls who are part of the BSA.</a:t>
            </a:r>
          </a:p>
          <a:p>
            <a:endParaRPr lang="en-US" sz="2800" dirty="0">
              <a:solidFill>
                <a:srgbClr val="545838"/>
              </a:solidFill>
              <a:latin typeface="Franklin Gothic Medium Cond" panose="020B0606030402020204" pitchFamily="34" charset="0"/>
            </a:endParaRP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sp>
        <p:nvSpPr>
          <p:cNvPr id="8" name="Title 1">
            <a:extLst>
              <a:ext uri="{FF2B5EF4-FFF2-40B4-BE49-F238E27FC236}">
                <a16:creationId xmlns:a16="http://schemas.microsoft.com/office/drawing/2014/main" id="{A6D0D239-23FF-114F-B4D1-63B2D7C763FD}"/>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7" name="Picture 6">
            <a:extLst>
              <a:ext uri="{FF2B5EF4-FFF2-40B4-BE49-F238E27FC236}">
                <a16:creationId xmlns:a16="http://schemas.microsoft.com/office/drawing/2014/main" id="{E0AC43D4-FF64-CF47-A72B-F42B2EE1DD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63090" y="0"/>
            <a:ext cx="3314700" cy="6858000"/>
          </a:xfrm>
          <a:prstGeom prst="rect">
            <a:avLst/>
          </a:prstGeom>
        </p:spPr>
      </p:pic>
      <p:sp>
        <p:nvSpPr>
          <p:cNvPr id="3" name="Rectangle 2">
            <a:extLst>
              <a:ext uri="{FF2B5EF4-FFF2-40B4-BE49-F238E27FC236}">
                <a16:creationId xmlns:a16="http://schemas.microsoft.com/office/drawing/2014/main" id="{DBEE3D24-F3B5-2246-8FFC-8F04D802778A}"/>
              </a:ext>
            </a:extLst>
          </p:cNvPr>
          <p:cNvSpPr/>
          <p:nvPr/>
        </p:nvSpPr>
        <p:spPr>
          <a:xfrm>
            <a:off x="8854599" y="456838"/>
            <a:ext cx="1665841" cy="369332"/>
          </a:xfrm>
          <a:prstGeom prst="rect">
            <a:avLst/>
          </a:prstGeom>
        </p:spPr>
        <p:txBody>
          <a:bodyPr wrap="none">
            <a:spAutoFit/>
          </a:bodyPr>
          <a:lstStyle/>
          <a:p>
            <a:r>
              <a:rPr lang="en-US" dirty="0">
                <a:solidFill>
                  <a:schemeClr val="bg1"/>
                </a:solidFill>
                <a:latin typeface="Franklin Gothic Demi Cond" panose="020B0706030402020204" pitchFamily="34" charset="0"/>
              </a:rPr>
              <a:t>GIRL AND SCOUT</a:t>
            </a:r>
          </a:p>
        </p:txBody>
      </p:sp>
      <p:sp>
        <p:nvSpPr>
          <p:cNvPr id="10" name="TextBox 9">
            <a:extLst>
              <a:ext uri="{FF2B5EF4-FFF2-40B4-BE49-F238E27FC236}">
                <a16:creationId xmlns:a16="http://schemas.microsoft.com/office/drawing/2014/main" id="{97817F4C-A624-9B44-A9FB-2A31180917F4}"/>
              </a:ext>
            </a:extLst>
          </p:cNvPr>
          <p:cNvSpPr txBox="1"/>
          <p:nvPr/>
        </p:nvSpPr>
        <p:spPr>
          <a:xfrm>
            <a:off x="320535" y="2921697"/>
            <a:ext cx="10023231" cy="2062103"/>
          </a:xfrm>
          <a:prstGeom prst="rect">
            <a:avLst/>
          </a:prstGeom>
          <a:noFill/>
        </p:spPr>
        <p:txBody>
          <a:bodyPr wrap="square" rtlCol="0">
            <a:spAutoFit/>
          </a:bodyPr>
          <a:lstStyle/>
          <a:p>
            <a:pPr algn="ctr"/>
            <a:r>
              <a:rPr lang="en-US" sz="3200" b="1" dirty="0">
                <a:solidFill>
                  <a:srgbClr val="952524"/>
                </a:solidFill>
              </a:rPr>
              <a:t>DO </a:t>
            </a:r>
            <a:r>
              <a:rPr lang="en-US" sz="3200" b="1" u="sng" dirty="0">
                <a:solidFill>
                  <a:srgbClr val="952524"/>
                </a:solidFill>
              </a:rPr>
              <a:t>NOT</a:t>
            </a:r>
            <a:r>
              <a:rPr lang="en-US" sz="3200" b="1" dirty="0">
                <a:solidFill>
                  <a:srgbClr val="952524"/>
                </a:solidFill>
              </a:rPr>
              <a:t> SAY:</a:t>
            </a:r>
          </a:p>
          <a:p>
            <a:pPr algn="ctr"/>
            <a:r>
              <a:rPr lang="en-US" sz="3200" b="1" dirty="0">
                <a:solidFill>
                  <a:srgbClr val="952524"/>
                </a:solidFill>
              </a:rPr>
              <a:t>Girl Scouts BSA troop </a:t>
            </a:r>
          </a:p>
          <a:p>
            <a:pPr algn="ctr"/>
            <a:r>
              <a:rPr lang="en-US" sz="3200" b="1" dirty="0">
                <a:solidFill>
                  <a:srgbClr val="952524"/>
                </a:solidFill>
              </a:rPr>
              <a:t>Girl Scouts</a:t>
            </a:r>
          </a:p>
          <a:p>
            <a:pPr algn="ctr"/>
            <a:endParaRPr lang="en-US" sz="3200" dirty="0"/>
          </a:p>
        </p:txBody>
      </p:sp>
      <p:sp>
        <p:nvSpPr>
          <p:cNvPr id="11" name="Rectangle 10">
            <a:extLst>
              <a:ext uri="{FF2B5EF4-FFF2-40B4-BE49-F238E27FC236}">
                <a16:creationId xmlns:a16="http://schemas.microsoft.com/office/drawing/2014/main" id="{F1909EB4-D69F-0D41-9F91-60A5106169B9}"/>
              </a:ext>
            </a:extLst>
          </p:cNvPr>
          <p:cNvSpPr/>
          <p:nvPr/>
        </p:nvSpPr>
        <p:spPr>
          <a:xfrm>
            <a:off x="433930" y="5059628"/>
            <a:ext cx="9587240" cy="523220"/>
          </a:xfrm>
          <a:prstGeom prst="rect">
            <a:avLst/>
          </a:prstGeom>
        </p:spPr>
        <p:txBody>
          <a:bodyPr wrap="none">
            <a:spAutoFit/>
          </a:bodyPr>
          <a:lstStyle/>
          <a:p>
            <a:r>
              <a:rPr lang="en-US" sz="2800" dirty="0">
                <a:solidFill>
                  <a:srgbClr val="952524"/>
                </a:solidFill>
                <a:latin typeface="Franklin Gothic Medium Cond" panose="020B0606030402020204" pitchFamily="34" charset="0"/>
              </a:rPr>
              <a:t>ACTION: Pull any materials with these issues from your communications.</a:t>
            </a:r>
          </a:p>
        </p:txBody>
      </p:sp>
    </p:spTree>
    <p:extLst>
      <p:ext uri="{BB962C8B-B14F-4D97-AF65-F5344CB8AC3E}">
        <p14:creationId xmlns:p14="http://schemas.microsoft.com/office/powerpoint/2010/main" val="73254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952524"/>
                </a:solidFill>
                <a:latin typeface="Franklin Gothic Demi Cond" panose="020B0706030402020204" pitchFamily="34" charset="0"/>
              </a:rPr>
              <a:t>“GIRL” IN FRONT OF “SCOUT”  🚫 </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sp>
        <p:nvSpPr>
          <p:cNvPr id="8" name="Title 1">
            <a:extLst>
              <a:ext uri="{FF2B5EF4-FFF2-40B4-BE49-F238E27FC236}">
                <a16:creationId xmlns:a16="http://schemas.microsoft.com/office/drawing/2014/main" id="{A6D0D239-23FF-114F-B4D1-63B2D7C763FD}"/>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7" name="Picture 6">
            <a:extLst>
              <a:ext uri="{FF2B5EF4-FFF2-40B4-BE49-F238E27FC236}">
                <a16:creationId xmlns:a16="http://schemas.microsoft.com/office/drawing/2014/main" id="{E0AC43D4-FF64-CF47-A72B-F42B2EE1DD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63090" y="0"/>
            <a:ext cx="3314700" cy="6858000"/>
          </a:xfrm>
          <a:prstGeom prst="rect">
            <a:avLst/>
          </a:prstGeom>
        </p:spPr>
      </p:pic>
      <p:sp>
        <p:nvSpPr>
          <p:cNvPr id="3" name="Rectangle 2">
            <a:extLst>
              <a:ext uri="{FF2B5EF4-FFF2-40B4-BE49-F238E27FC236}">
                <a16:creationId xmlns:a16="http://schemas.microsoft.com/office/drawing/2014/main" id="{DBEE3D24-F3B5-2246-8FFC-8F04D802778A}"/>
              </a:ext>
            </a:extLst>
          </p:cNvPr>
          <p:cNvSpPr/>
          <p:nvPr/>
        </p:nvSpPr>
        <p:spPr>
          <a:xfrm>
            <a:off x="8854599" y="456838"/>
            <a:ext cx="1665841" cy="369332"/>
          </a:xfrm>
          <a:prstGeom prst="rect">
            <a:avLst/>
          </a:prstGeom>
        </p:spPr>
        <p:txBody>
          <a:bodyPr wrap="none">
            <a:spAutoFit/>
          </a:bodyPr>
          <a:lstStyle/>
          <a:p>
            <a:r>
              <a:rPr lang="en-US" dirty="0">
                <a:solidFill>
                  <a:schemeClr val="bg1"/>
                </a:solidFill>
                <a:latin typeface="Franklin Gothic Demi Cond" panose="020B0706030402020204" pitchFamily="34" charset="0"/>
              </a:rPr>
              <a:t>GIRL AND SCOUT</a:t>
            </a:r>
          </a:p>
        </p:txBody>
      </p:sp>
      <p:grpSp>
        <p:nvGrpSpPr>
          <p:cNvPr id="12" name="Group 11">
            <a:extLst>
              <a:ext uri="{FF2B5EF4-FFF2-40B4-BE49-F238E27FC236}">
                <a16:creationId xmlns:a16="http://schemas.microsoft.com/office/drawing/2014/main" id="{1FEEBD6E-DEEA-409E-BD3F-DBC4E1BBDA16}"/>
              </a:ext>
            </a:extLst>
          </p:cNvPr>
          <p:cNvGrpSpPr/>
          <p:nvPr/>
        </p:nvGrpSpPr>
        <p:grpSpPr>
          <a:xfrm>
            <a:off x="1276134" y="1333874"/>
            <a:ext cx="6186023" cy="2852418"/>
            <a:chOff x="710196" y="1289936"/>
            <a:chExt cx="5237429" cy="1987836"/>
          </a:xfrm>
        </p:grpSpPr>
        <p:pic>
          <p:nvPicPr>
            <p:cNvPr id="5" name="Picture 4">
              <a:extLst>
                <a:ext uri="{FF2B5EF4-FFF2-40B4-BE49-F238E27FC236}">
                  <a16:creationId xmlns:a16="http://schemas.microsoft.com/office/drawing/2014/main" id="{BC03AA05-0225-46ED-A0E4-22C905CD0AA4}"/>
                </a:ext>
              </a:extLst>
            </p:cNvPr>
            <p:cNvPicPr>
              <a:picLocks noChangeAspect="1"/>
            </p:cNvPicPr>
            <p:nvPr/>
          </p:nvPicPr>
          <p:blipFill rotWithShape="1">
            <a:blip r:embed="rId4"/>
            <a:srcRect l="33675" t="18594" r="35035" b="62404"/>
            <a:stretch/>
          </p:blipFill>
          <p:spPr>
            <a:xfrm>
              <a:off x="710196" y="1289936"/>
              <a:ext cx="5237429" cy="1987836"/>
            </a:xfrm>
            <a:prstGeom prst="rect">
              <a:avLst/>
            </a:prstGeom>
          </p:spPr>
        </p:pic>
        <p:sp>
          <p:nvSpPr>
            <p:cNvPr id="6" name="Rectangle 5">
              <a:extLst>
                <a:ext uri="{FF2B5EF4-FFF2-40B4-BE49-F238E27FC236}">
                  <a16:creationId xmlns:a16="http://schemas.microsoft.com/office/drawing/2014/main" id="{9A4FC092-B81B-4DF3-A989-891BB0E2803F}"/>
                </a:ext>
              </a:extLst>
            </p:cNvPr>
            <p:cNvSpPr/>
            <p:nvPr/>
          </p:nvSpPr>
          <p:spPr>
            <a:xfrm>
              <a:off x="1046055" y="1678349"/>
              <a:ext cx="4565709" cy="35169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6EBC04B2-2808-45E7-B172-8FC46452E210}"/>
              </a:ext>
            </a:extLst>
          </p:cNvPr>
          <p:cNvSpPr/>
          <p:nvPr/>
        </p:nvSpPr>
        <p:spPr>
          <a:xfrm>
            <a:off x="410831" y="1410781"/>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pic>
        <p:nvPicPr>
          <p:cNvPr id="14" name="Picture 13">
            <a:extLst>
              <a:ext uri="{FF2B5EF4-FFF2-40B4-BE49-F238E27FC236}">
                <a16:creationId xmlns:a16="http://schemas.microsoft.com/office/drawing/2014/main" id="{BFA04320-0FBD-4684-8926-92BBE5EB2DFC}"/>
              </a:ext>
            </a:extLst>
          </p:cNvPr>
          <p:cNvPicPr>
            <a:picLocks noChangeAspect="1"/>
          </p:cNvPicPr>
          <p:nvPr/>
        </p:nvPicPr>
        <p:blipFill rotWithShape="1">
          <a:blip r:embed="rId5"/>
          <a:srcRect l="39316" t="35676" r="38120" b="55692"/>
          <a:stretch/>
        </p:blipFill>
        <p:spPr>
          <a:xfrm>
            <a:off x="4422040" y="4739297"/>
            <a:ext cx="5218087" cy="1247731"/>
          </a:xfrm>
          <a:prstGeom prst="rect">
            <a:avLst/>
          </a:prstGeom>
        </p:spPr>
      </p:pic>
      <p:sp>
        <p:nvSpPr>
          <p:cNvPr id="15" name="Rectangle 14">
            <a:extLst>
              <a:ext uri="{FF2B5EF4-FFF2-40B4-BE49-F238E27FC236}">
                <a16:creationId xmlns:a16="http://schemas.microsoft.com/office/drawing/2014/main" id="{6ED801A7-6B18-444C-B406-CDB888ED3BC5}"/>
              </a:ext>
            </a:extLst>
          </p:cNvPr>
          <p:cNvSpPr/>
          <p:nvPr/>
        </p:nvSpPr>
        <p:spPr>
          <a:xfrm>
            <a:off x="3517688" y="4739297"/>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sp>
        <p:nvSpPr>
          <p:cNvPr id="10" name="Rectangle 9">
            <a:extLst>
              <a:ext uri="{FF2B5EF4-FFF2-40B4-BE49-F238E27FC236}">
                <a16:creationId xmlns:a16="http://schemas.microsoft.com/office/drawing/2014/main" id="{0B77D2C8-C083-EE48-B64C-AD7BF31AD06E}"/>
              </a:ext>
            </a:extLst>
          </p:cNvPr>
          <p:cNvSpPr/>
          <p:nvPr/>
        </p:nvSpPr>
        <p:spPr>
          <a:xfrm>
            <a:off x="4448661" y="4774951"/>
            <a:ext cx="529389" cy="5575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B8E3F5-FE80-DA44-9F28-D2C9658922E9}"/>
              </a:ext>
            </a:extLst>
          </p:cNvPr>
          <p:cNvSpPr/>
          <p:nvPr/>
        </p:nvSpPr>
        <p:spPr>
          <a:xfrm>
            <a:off x="7794453" y="4783231"/>
            <a:ext cx="1099301" cy="300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DD1DD4-888F-ED49-BDF9-A5F538C1F541}"/>
              </a:ext>
            </a:extLst>
          </p:cNvPr>
          <p:cNvSpPr/>
          <p:nvPr/>
        </p:nvSpPr>
        <p:spPr>
          <a:xfrm>
            <a:off x="2404595" y="2876318"/>
            <a:ext cx="3261419" cy="209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40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WHAT TO DO </a:t>
            </a:r>
            <a:r>
              <a:rPr lang="en-US" sz="5400" dirty="0">
                <a:solidFill>
                  <a:srgbClr val="545838"/>
                </a:solidFill>
                <a:latin typeface="Franklin Gothic Demi Cond" panose="020B0706030402020204" pitchFamily="34" charset="0"/>
              </a:rPr>
              <a:t>✓</a:t>
            </a:r>
            <a:endParaRPr lang="en-US" sz="5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83124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545838"/>
                </a:solidFill>
                <a:latin typeface="Franklin Gothic Demi Cond" panose="020B0603020102020204" pitchFamily="34" charset="0"/>
              </a:rPr>
              <a:t>FOCUS ON OUR MISSION </a:t>
            </a:r>
            <a:r>
              <a:rPr lang="en-US" sz="4800" dirty="0">
                <a:solidFill>
                  <a:srgbClr val="545838"/>
                </a:solidFill>
                <a:latin typeface="Franklin Gothic Demi Cond" panose="020B0706030402020204" pitchFamily="34" charset="0"/>
              </a:rPr>
              <a:t>✓</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8" name="Title 1">
            <a:extLst>
              <a:ext uri="{FF2B5EF4-FFF2-40B4-BE49-F238E27FC236}">
                <a16:creationId xmlns:a16="http://schemas.microsoft.com/office/drawing/2014/main" id="{A6D0D239-23FF-114F-B4D1-63B2D7C763FD}"/>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FOCUS ON OUR MISSION</a:t>
            </a:r>
          </a:p>
        </p:txBody>
      </p:sp>
      <p:pic>
        <p:nvPicPr>
          <p:cNvPr id="7" name="Picture 2" descr="Image result for mission of the bsa">
            <a:extLst>
              <a:ext uri="{FF2B5EF4-FFF2-40B4-BE49-F238E27FC236}">
                <a16:creationId xmlns:a16="http://schemas.microsoft.com/office/drawing/2014/main" id="{B7DDAFC9-C0AF-0149-BCA8-7566F75AE85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188" t="2054" r="1163" b="3713"/>
          <a:stretch/>
        </p:blipFill>
        <p:spPr bwMode="auto">
          <a:xfrm>
            <a:off x="320535" y="1663504"/>
            <a:ext cx="9610561" cy="3530991"/>
          </a:xfrm>
          <a:prstGeom prst="rect">
            <a:avLst/>
          </a:prstGeom>
          <a:noFill/>
          <a:ln>
            <a:solidFill>
              <a:schemeClr val="bg1"/>
            </a:solid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0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545838"/>
                </a:solidFill>
                <a:latin typeface="Franklin Gothic Demi Cond" panose="020B0706030402020204" pitchFamily="34" charset="0"/>
              </a:rPr>
              <a:t>FOCUS ON OUR AIMS  ✓ </a:t>
            </a:r>
          </a:p>
        </p:txBody>
      </p:sp>
      <p:sp>
        <p:nvSpPr>
          <p:cNvPr id="9" name="TextBox 8">
            <a:extLst>
              <a:ext uri="{FF2B5EF4-FFF2-40B4-BE49-F238E27FC236}">
                <a16:creationId xmlns:a16="http://schemas.microsoft.com/office/drawing/2014/main" id="{BA951DE1-E55F-4B29-A103-450C6C36A933}"/>
              </a:ext>
            </a:extLst>
          </p:cNvPr>
          <p:cNvSpPr txBox="1"/>
          <p:nvPr/>
        </p:nvSpPr>
        <p:spPr>
          <a:xfrm>
            <a:off x="516710" y="1619826"/>
            <a:ext cx="9144000" cy="229293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solidFill>
                  <a:srgbClr val="545838"/>
                </a:solidFill>
                <a:latin typeface="Franklin Gothic Medium Cond" panose="020B0606030402020204" pitchFamily="34" charset="0"/>
              </a:rPr>
              <a:t>Character Development</a:t>
            </a:r>
          </a:p>
          <a:p>
            <a:pPr marL="457200" indent="-457200">
              <a:spcAft>
                <a:spcPts val="600"/>
              </a:spcAft>
              <a:buFont typeface="Arial" panose="020B0604020202020204" pitchFamily="34" charset="0"/>
              <a:buChar char="•"/>
            </a:pPr>
            <a:r>
              <a:rPr lang="en-US" sz="3200" dirty="0">
                <a:solidFill>
                  <a:srgbClr val="545838"/>
                </a:solidFill>
                <a:latin typeface="Franklin Gothic Medium Cond" panose="020B0606030402020204" pitchFamily="34" charset="0"/>
              </a:rPr>
              <a:t>Citizenship</a:t>
            </a:r>
          </a:p>
          <a:p>
            <a:pPr marL="457200" indent="-457200">
              <a:spcAft>
                <a:spcPts val="600"/>
              </a:spcAft>
              <a:buFont typeface="Arial" panose="020B0604020202020204" pitchFamily="34" charset="0"/>
              <a:buChar char="•"/>
            </a:pPr>
            <a:r>
              <a:rPr lang="en-US" sz="3200" dirty="0">
                <a:solidFill>
                  <a:srgbClr val="545838"/>
                </a:solidFill>
                <a:latin typeface="Franklin Gothic Medium Cond" panose="020B0606030402020204" pitchFamily="34" charset="0"/>
              </a:rPr>
              <a:t>Leadership</a:t>
            </a:r>
          </a:p>
          <a:p>
            <a:pPr marL="457200" indent="-457200">
              <a:spcAft>
                <a:spcPts val="600"/>
              </a:spcAft>
              <a:buFont typeface="Arial" panose="020B0604020202020204" pitchFamily="34" charset="0"/>
              <a:buChar char="•"/>
            </a:pPr>
            <a:r>
              <a:rPr lang="en-US" sz="3200" dirty="0">
                <a:solidFill>
                  <a:srgbClr val="545838"/>
                </a:solidFill>
                <a:latin typeface="Franklin Gothic Medium Cond" panose="020B0606030402020204" pitchFamily="34" charset="0"/>
              </a:rPr>
              <a:t>Personal Fitness</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sp>
        <p:nvSpPr>
          <p:cNvPr id="8" name="Title 1">
            <a:extLst>
              <a:ext uri="{FF2B5EF4-FFF2-40B4-BE49-F238E27FC236}">
                <a16:creationId xmlns:a16="http://schemas.microsoft.com/office/drawing/2014/main" id="{E0D6E274-8393-B14D-A8FD-EE89C6823D29}"/>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bg1"/>
              </a:solidFill>
              <a:latin typeface="Franklin Gothic Demi Cond" panose="020B0706030402020204" pitchFamily="34" charset="0"/>
            </a:endParaRPr>
          </a:p>
        </p:txBody>
      </p:sp>
      <p:pic>
        <p:nvPicPr>
          <p:cNvPr id="7" name="Picture 6">
            <a:extLst>
              <a:ext uri="{FF2B5EF4-FFF2-40B4-BE49-F238E27FC236}">
                <a16:creationId xmlns:a16="http://schemas.microsoft.com/office/drawing/2014/main" id="{6D107DD0-412A-B146-9FA9-AE2CB9144D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3" name="Rectangle 2">
            <a:extLst>
              <a:ext uri="{FF2B5EF4-FFF2-40B4-BE49-F238E27FC236}">
                <a16:creationId xmlns:a16="http://schemas.microsoft.com/office/drawing/2014/main" id="{E1DD4B19-FA44-AB47-BAAB-73A4BD05C12A}"/>
              </a:ext>
            </a:extLst>
          </p:cNvPr>
          <p:cNvSpPr/>
          <p:nvPr/>
        </p:nvSpPr>
        <p:spPr>
          <a:xfrm>
            <a:off x="8940608" y="459469"/>
            <a:ext cx="2047805" cy="369332"/>
          </a:xfrm>
          <a:prstGeom prst="rect">
            <a:avLst/>
          </a:prstGeom>
        </p:spPr>
        <p:txBody>
          <a:bodyPr wrap="none">
            <a:spAutoFit/>
          </a:bodyPr>
          <a:lstStyle/>
          <a:p>
            <a:r>
              <a:rPr lang="en-US" dirty="0">
                <a:solidFill>
                  <a:schemeClr val="bg1"/>
                </a:solidFill>
                <a:latin typeface="Franklin Gothic Demi Cond" panose="020B0706030402020204" pitchFamily="34" charset="0"/>
              </a:rPr>
              <a:t>FOCUS ON OUR AIMS</a:t>
            </a:r>
          </a:p>
        </p:txBody>
      </p:sp>
    </p:spTree>
    <p:extLst>
      <p:ext uri="{BB962C8B-B14F-4D97-AF65-F5344CB8AC3E}">
        <p14:creationId xmlns:p14="http://schemas.microsoft.com/office/powerpoint/2010/main" val="241761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545838"/>
                </a:solidFill>
                <a:latin typeface="Franklin Gothic Demi Cond" panose="020B0706030402020204" pitchFamily="34" charset="0"/>
              </a:rPr>
              <a:t>HELP EDUCATE THE PUBLIC  ✓ </a:t>
            </a:r>
          </a:p>
        </p:txBody>
      </p:sp>
      <p:sp>
        <p:nvSpPr>
          <p:cNvPr id="9" name="TextBox 8">
            <a:extLst>
              <a:ext uri="{FF2B5EF4-FFF2-40B4-BE49-F238E27FC236}">
                <a16:creationId xmlns:a16="http://schemas.microsoft.com/office/drawing/2014/main" id="{BA951DE1-E55F-4B29-A103-450C6C36A933}"/>
              </a:ext>
            </a:extLst>
          </p:cNvPr>
          <p:cNvSpPr txBox="1"/>
          <p:nvPr/>
        </p:nvSpPr>
        <p:spPr>
          <a:xfrm>
            <a:off x="320535" y="1413063"/>
            <a:ext cx="9754194" cy="5016758"/>
          </a:xfrm>
          <a:prstGeom prst="rect">
            <a:avLst/>
          </a:prstGeom>
          <a:noFill/>
        </p:spPr>
        <p:txBody>
          <a:bodyPr wrap="square" rtlCol="0">
            <a:spAutoFit/>
          </a:bodyPr>
          <a:lstStyle/>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r>
              <a:rPr lang="en-US" sz="3200" dirty="0">
                <a:solidFill>
                  <a:srgbClr val="545838"/>
                </a:solidFill>
                <a:latin typeface="Franklin Gothic Medium Cond" panose="020B0606030402020204" pitchFamily="34" charset="0"/>
              </a:rPr>
              <a:t>Reiterate that the BSA and GSUSA are separate organizations in the United States.</a:t>
            </a:r>
          </a:p>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r>
              <a:rPr lang="en-US" sz="3200" dirty="0">
                <a:solidFill>
                  <a:srgbClr val="545838"/>
                </a:solidFill>
                <a:latin typeface="Franklin Gothic Medium Cond" panose="020B0606030402020204" pitchFamily="34" charset="0"/>
              </a:rPr>
              <a:t>  </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sp>
        <p:nvSpPr>
          <p:cNvPr id="8" name="Title 1">
            <a:extLst>
              <a:ext uri="{FF2B5EF4-FFF2-40B4-BE49-F238E27FC236}">
                <a16:creationId xmlns:a16="http://schemas.microsoft.com/office/drawing/2014/main" id="{E0D6E274-8393-B14D-A8FD-EE89C6823D29}"/>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bg1"/>
              </a:solidFill>
              <a:latin typeface="Franklin Gothic Demi Cond" panose="020B0706030402020204" pitchFamily="34" charset="0"/>
            </a:endParaRPr>
          </a:p>
        </p:txBody>
      </p:sp>
      <p:pic>
        <p:nvPicPr>
          <p:cNvPr id="7" name="Picture 6">
            <a:extLst>
              <a:ext uri="{FF2B5EF4-FFF2-40B4-BE49-F238E27FC236}">
                <a16:creationId xmlns:a16="http://schemas.microsoft.com/office/drawing/2014/main" id="{6D107DD0-412A-B146-9FA9-AE2CB9144D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3" name="Rectangle 2">
            <a:extLst>
              <a:ext uri="{FF2B5EF4-FFF2-40B4-BE49-F238E27FC236}">
                <a16:creationId xmlns:a16="http://schemas.microsoft.com/office/drawing/2014/main" id="{E1DD4B19-FA44-AB47-BAAB-73A4BD05C12A}"/>
              </a:ext>
            </a:extLst>
          </p:cNvPr>
          <p:cNvSpPr/>
          <p:nvPr/>
        </p:nvSpPr>
        <p:spPr>
          <a:xfrm>
            <a:off x="8940608" y="459469"/>
            <a:ext cx="2593210" cy="369332"/>
          </a:xfrm>
          <a:prstGeom prst="rect">
            <a:avLst/>
          </a:prstGeom>
        </p:spPr>
        <p:txBody>
          <a:bodyPr wrap="none">
            <a:spAutoFit/>
          </a:bodyPr>
          <a:lstStyle/>
          <a:p>
            <a:r>
              <a:rPr lang="en-US" dirty="0">
                <a:solidFill>
                  <a:schemeClr val="bg1"/>
                </a:solidFill>
                <a:latin typeface="Franklin Gothic Demi Cond" panose="020B0706030402020204" pitchFamily="34" charset="0"/>
              </a:rPr>
              <a:t>HELP EDUCATE THE PUBLIC</a:t>
            </a:r>
          </a:p>
        </p:txBody>
      </p:sp>
    </p:spTree>
    <p:extLst>
      <p:ext uri="{BB962C8B-B14F-4D97-AF65-F5344CB8AC3E}">
        <p14:creationId xmlns:p14="http://schemas.microsoft.com/office/powerpoint/2010/main" val="133230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1098" y="1180738"/>
            <a:ext cx="11274552" cy="3693319"/>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OBJECTIVES</a:t>
            </a:r>
          </a:p>
          <a:p>
            <a:endParaRPr lang="en-US" sz="3600" dirty="0">
              <a:solidFill>
                <a:schemeClr val="bg1"/>
              </a:solidFill>
              <a:latin typeface="Franklin Gothic Demi Cond" panose="020B0706030402020204" pitchFamily="34" charset="0"/>
            </a:endParaRPr>
          </a:p>
          <a:p>
            <a:r>
              <a:rPr lang="en-US" sz="2400" dirty="0">
                <a:solidFill>
                  <a:schemeClr val="bg1"/>
                </a:solidFill>
                <a:latin typeface="Franklin Gothic Demi Cond" panose="020B0706030402020204" pitchFamily="34" charset="0"/>
              </a:rPr>
              <a:t>At the end of this session you should understand </a:t>
            </a:r>
          </a:p>
          <a:p>
            <a:r>
              <a:rPr lang="en-US" sz="2400" dirty="0">
                <a:solidFill>
                  <a:schemeClr val="bg1"/>
                </a:solidFill>
                <a:latin typeface="Franklin Gothic Demi Cond" panose="020B0706030402020204" pitchFamily="34" charset="0"/>
              </a:rPr>
              <a:t>how we promote family Scouting in regard to:</a:t>
            </a:r>
          </a:p>
          <a:p>
            <a:endParaRPr lang="en-US" sz="2400" dirty="0">
              <a:solidFill>
                <a:schemeClr val="bg1"/>
              </a:solidFill>
              <a:latin typeface="Franklin Gothic Demi Cond" panose="020B0706030402020204" pitchFamily="34" charset="0"/>
            </a:endParaRPr>
          </a:p>
          <a:p>
            <a:pPr marL="171450" indent="-171450">
              <a:buFont typeface="Arial" panose="020B0604020202020204" pitchFamily="34" charset="0"/>
              <a:buChar char="•"/>
            </a:pPr>
            <a:r>
              <a:rPr lang="en-US" sz="2400" dirty="0">
                <a:solidFill>
                  <a:schemeClr val="bg1"/>
                </a:solidFill>
                <a:latin typeface="Franklin Gothic Demi Cond" panose="020B0706030402020204" pitchFamily="34" charset="0"/>
              </a:rPr>
              <a:t>What materials to use and not use</a:t>
            </a:r>
          </a:p>
          <a:p>
            <a:pPr marL="171450" indent="-171450">
              <a:buFont typeface="Arial" panose="020B0604020202020204" pitchFamily="34" charset="0"/>
              <a:buChar char="•"/>
            </a:pPr>
            <a:r>
              <a:rPr lang="en-US" sz="2400" dirty="0">
                <a:solidFill>
                  <a:schemeClr val="bg1"/>
                </a:solidFill>
                <a:latin typeface="Franklin Gothic Demi Cond" panose="020B0706030402020204" pitchFamily="34" charset="0"/>
              </a:rPr>
              <a:t>What to say and not to say in communications</a:t>
            </a:r>
          </a:p>
          <a:p>
            <a:pPr marL="171450" indent="-171450">
              <a:buFont typeface="Arial" panose="020B0604020202020204" pitchFamily="34" charset="0"/>
              <a:buChar char="•"/>
            </a:pPr>
            <a:r>
              <a:rPr lang="en-US" sz="2400" dirty="0">
                <a:solidFill>
                  <a:schemeClr val="bg1"/>
                </a:solidFill>
                <a:latin typeface="Franklin Gothic Demi Cond" panose="020B0706030402020204" pitchFamily="34" charset="0"/>
              </a:rPr>
              <a:t>What to do and not do</a:t>
            </a:r>
          </a:p>
        </p:txBody>
      </p:sp>
    </p:spTree>
    <p:extLst>
      <p:ext uri="{BB962C8B-B14F-4D97-AF65-F5344CB8AC3E}">
        <p14:creationId xmlns:p14="http://schemas.microsoft.com/office/powerpoint/2010/main" val="167717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1" y="0"/>
            <a:ext cx="12179298" cy="6857999"/>
          </a:xfrm>
          <a:prstGeom prst="rect">
            <a:avLst/>
          </a:prstGeom>
        </p:spPr>
      </p:pic>
      <p:graphicFrame>
        <p:nvGraphicFramePr>
          <p:cNvPr id="4" name="Table 3">
            <a:extLst>
              <a:ext uri="{FF2B5EF4-FFF2-40B4-BE49-F238E27FC236}">
                <a16:creationId xmlns:a16="http://schemas.microsoft.com/office/drawing/2014/main" id="{37429343-A7EA-417F-947E-FED8A85DD939}"/>
              </a:ext>
            </a:extLst>
          </p:cNvPr>
          <p:cNvGraphicFramePr>
            <a:graphicFrameLocks noGrp="1"/>
          </p:cNvGraphicFramePr>
          <p:nvPr>
            <p:extLst>
              <p:ext uri="{D42A27DB-BD31-4B8C-83A1-F6EECF244321}">
                <p14:modId xmlns:p14="http://schemas.microsoft.com/office/powerpoint/2010/main" val="2085681189"/>
              </p:ext>
            </p:extLst>
          </p:nvPr>
        </p:nvGraphicFramePr>
        <p:xfrm>
          <a:off x="2144683" y="109414"/>
          <a:ext cx="9592888" cy="6949440"/>
        </p:xfrm>
        <a:graphic>
          <a:graphicData uri="http://schemas.openxmlformats.org/drawingml/2006/table">
            <a:tbl>
              <a:tblPr firstRow="1" bandRow="1">
                <a:tableStyleId>{5C22544A-7EE6-4342-B048-85BDC9FD1C3A}</a:tableStyleId>
              </a:tblPr>
              <a:tblGrid>
                <a:gridCol w="2261062">
                  <a:extLst>
                    <a:ext uri="{9D8B030D-6E8A-4147-A177-3AD203B41FA5}">
                      <a16:colId xmlns:a16="http://schemas.microsoft.com/office/drawing/2014/main" val="4237041822"/>
                    </a:ext>
                  </a:extLst>
                </a:gridCol>
                <a:gridCol w="3665913">
                  <a:extLst>
                    <a:ext uri="{9D8B030D-6E8A-4147-A177-3AD203B41FA5}">
                      <a16:colId xmlns:a16="http://schemas.microsoft.com/office/drawing/2014/main" val="405520534"/>
                    </a:ext>
                  </a:extLst>
                </a:gridCol>
                <a:gridCol w="3665913">
                  <a:extLst>
                    <a:ext uri="{9D8B030D-6E8A-4147-A177-3AD203B41FA5}">
                      <a16:colId xmlns:a16="http://schemas.microsoft.com/office/drawing/2014/main" val="598160046"/>
                    </a:ext>
                  </a:extLst>
                </a:gridCol>
              </a:tblGrid>
              <a:tr h="0">
                <a:tc>
                  <a:txBody>
                    <a:bodyPr/>
                    <a:lstStyle/>
                    <a:p>
                      <a:endParaRPr lang="en-US" sz="3200" dirty="0">
                        <a:solidFill>
                          <a:schemeClr val="bg1"/>
                        </a:solidFill>
                        <a:latin typeface="Franklin Gothic Demi" panose="020B07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r>
                        <a:rPr lang="en-US" sz="3200" dirty="0">
                          <a:solidFill>
                            <a:schemeClr val="accent6">
                              <a:lumMod val="20000"/>
                              <a:lumOff val="80000"/>
                            </a:schemeClr>
                          </a:solidFill>
                          <a:latin typeface="Franklin Gothic Demi" panose="020B0703020102020204" pitchFamily="34" charset="0"/>
                        </a:rPr>
                        <a:t>DO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r>
                        <a:rPr lang="en-US" sz="3200" dirty="0">
                          <a:solidFill>
                            <a:srgbClr val="C7B384"/>
                          </a:solidFill>
                          <a:latin typeface="Franklin Gothic Demi" panose="020B0703020102020204" pitchFamily="34" charset="0"/>
                        </a:rPr>
                        <a:t>DON’T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extLst>
                  <a:ext uri="{0D108BD9-81ED-4DB2-BD59-A6C34878D82A}">
                    <a16:rowId xmlns:a16="http://schemas.microsoft.com/office/drawing/2014/main" val="2381753490"/>
                  </a:ext>
                </a:extLst>
              </a:tr>
              <a:tr h="1230370">
                <a:tc>
                  <a:txBody>
                    <a:bodyPr/>
                    <a:lstStyle/>
                    <a:p>
                      <a:endParaRPr lang="en-US" sz="2600" dirty="0">
                        <a:solidFill>
                          <a:schemeClr val="bg1"/>
                        </a:solidFill>
                        <a:latin typeface="Franklin Gothic Demi" panose="020B0703020102020204" pitchFamily="34" charset="0"/>
                      </a:endParaRPr>
                    </a:p>
                    <a:p>
                      <a:endParaRPr lang="en-US" sz="2600" dirty="0">
                        <a:solidFill>
                          <a:schemeClr val="bg1"/>
                        </a:solidFill>
                        <a:latin typeface="Franklin Gothic Demi" panose="020B0703020102020204" pitchFamily="34" charset="0"/>
                      </a:endParaRPr>
                    </a:p>
                    <a:p>
                      <a:r>
                        <a:rPr lang="en-US" sz="2600" dirty="0">
                          <a:solidFill>
                            <a:schemeClr val="bg1"/>
                          </a:solidFill>
                          <a:latin typeface="Franklin Gothic Demi" panose="020B0703020102020204" pitchFamily="34" charset="0"/>
                        </a:rPr>
                        <a:t>What to Use</a:t>
                      </a:r>
                    </a:p>
                    <a:p>
                      <a:endParaRPr lang="en-US" sz="2600" dirty="0">
                        <a:solidFill>
                          <a:schemeClr val="bg1"/>
                        </a:solidFill>
                        <a:latin typeface="Franklin Gothic Demi" panose="020B0703020102020204" pitchFamily="34" charset="0"/>
                      </a:endParaRPr>
                    </a:p>
                    <a:p>
                      <a:endParaRPr lang="en-US" sz="2600" dirty="0">
                        <a:solidFill>
                          <a:schemeClr val="bg1"/>
                        </a:solidFill>
                        <a:latin typeface="Franklin Gothic Demi" panose="020B07030201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r>
                        <a:rPr lang="en-US" sz="2000" b="0" dirty="0">
                          <a:solidFill>
                            <a:schemeClr val="accent6">
                              <a:lumMod val="20000"/>
                              <a:lumOff val="80000"/>
                            </a:schemeClr>
                          </a:solidFill>
                          <a:latin typeface="Franklin Gothic Medium" panose="020B0603020102020204" pitchFamily="34" charset="0"/>
                        </a:rPr>
                        <a:t>Use Northern Star Scouting sourced marketing and promotional materials.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endParaRPr lang="en-US" sz="2000" b="0" dirty="0">
                        <a:solidFill>
                          <a:srgbClr val="C7B384"/>
                        </a:solidFill>
                        <a:latin typeface="Franklin Gothic Medium" panose="020B0603020102020204" pitchFamily="34" charset="0"/>
                      </a:endParaRPr>
                    </a:p>
                    <a:p>
                      <a:pPr algn="ctr"/>
                      <a:r>
                        <a:rPr lang="en-US" sz="2000" b="0" dirty="0">
                          <a:solidFill>
                            <a:srgbClr val="C7B384"/>
                          </a:solidFill>
                          <a:latin typeface="Franklin Gothic Medium" panose="020B0603020102020204" pitchFamily="34" charset="0"/>
                        </a:rPr>
                        <a:t>Use GSUSA programs, </a:t>
                      </a:r>
                    </a:p>
                    <a:p>
                      <a:pPr algn="ctr"/>
                      <a:r>
                        <a:rPr lang="en-US" sz="2000" b="0" dirty="0">
                          <a:solidFill>
                            <a:srgbClr val="C7B384"/>
                          </a:solidFill>
                          <a:latin typeface="Franklin Gothic Medium" panose="020B0603020102020204" pitchFamily="34" charset="0"/>
                        </a:rPr>
                        <a:t>marks, logos, uniforms or images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extLst>
                  <a:ext uri="{0D108BD9-81ED-4DB2-BD59-A6C34878D82A}">
                    <a16:rowId xmlns:a16="http://schemas.microsoft.com/office/drawing/2014/main" val="411802211"/>
                  </a:ext>
                </a:extLst>
              </a:tr>
              <a:tr h="1230370">
                <a:tc>
                  <a:txBody>
                    <a:bodyPr/>
                    <a:lstStyle/>
                    <a:p>
                      <a:endParaRPr lang="en-US" sz="2600" dirty="0">
                        <a:solidFill>
                          <a:schemeClr val="bg1"/>
                        </a:solidFill>
                        <a:latin typeface="Franklin Gothic Demi" panose="020B0703020102020204" pitchFamily="34" charset="0"/>
                      </a:endParaRPr>
                    </a:p>
                    <a:p>
                      <a:r>
                        <a:rPr lang="en-US" sz="2600" dirty="0">
                          <a:solidFill>
                            <a:schemeClr val="bg1"/>
                          </a:solidFill>
                          <a:latin typeface="Franklin Gothic Demi" panose="020B0703020102020204" pitchFamily="34" charset="0"/>
                        </a:rPr>
                        <a:t>What to Say</a:t>
                      </a:r>
                    </a:p>
                    <a:p>
                      <a:endParaRPr lang="en-US" sz="2600" dirty="0">
                        <a:solidFill>
                          <a:schemeClr val="bg1"/>
                        </a:solidFill>
                        <a:latin typeface="Franklin Gothic Demi" panose="020B07030201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marL="0" indent="0" algn="ctr">
                        <a:buFontTx/>
                        <a:buNone/>
                      </a:pPr>
                      <a:endParaRPr lang="en-US" sz="1000" b="0" dirty="0">
                        <a:solidFill>
                          <a:schemeClr val="accent6">
                            <a:lumMod val="20000"/>
                            <a:lumOff val="80000"/>
                          </a:schemeClr>
                        </a:solidFill>
                        <a:latin typeface="Franklin Gothic Medium" panose="020B0603020102020204" pitchFamily="34" charset="0"/>
                      </a:endParaRPr>
                    </a:p>
                    <a:p>
                      <a:pPr marL="0" indent="0" algn="ctr">
                        <a:buFontTx/>
                        <a:buNone/>
                      </a:pPr>
                      <a:r>
                        <a:rPr lang="en-US" sz="2000" b="0" dirty="0">
                          <a:solidFill>
                            <a:schemeClr val="accent6">
                              <a:lumMod val="20000"/>
                              <a:lumOff val="80000"/>
                            </a:schemeClr>
                          </a:solidFill>
                          <a:latin typeface="Franklin Gothic Medium" panose="020B0603020102020204" pitchFamily="34" charset="0"/>
                        </a:rPr>
                        <a:t>Scouts BSA girl troops</a:t>
                      </a:r>
                    </a:p>
                    <a:p>
                      <a:pPr marL="0" indent="0" algn="ctr">
                        <a:buFontTx/>
                        <a:buNone/>
                      </a:pPr>
                      <a:r>
                        <a:rPr lang="en-US" sz="2000" b="0" dirty="0">
                          <a:solidFill>
                            <a:schemeClr val="accent6">
                              <a:lumMod val="20000"/>
                              <a:lumOff val="80000"/>
                            </a:schemeClr>
                          </a:solidFill>
                          <a:latin typeface="Franklin Gothic Medium" panose="020B0603020102020204" pitchFamily="34" charset="0"/>
                        </a:rPr>
                        <a:t>Troops for girls</a:t>
                      </a:r>
                    </a:p>
                    <a:p>
                      <a:pPr marL="0" indent="0" algn="ctr">
                        <a:buFontTx/>
                        <a:buNone/>
                      </a:pPr>
                      <a:r>
                        <a:rPr lang="en-US" sz="2000" b="0" dirty="0">
                          <a:solidFill>
                            <a:schemeClr val="accent6">
                              <a:lumMod val="20000"/>
                              <a:lumOff val="80000"/>
                            </a:schemeClr>
                          </a:solidFill>
                          <a:latin typeface="Franklin Gothic Medium" panose="020B0603020102020204" pitchFamily="34" charset="0"/>
                        </a:rPr>
                        <a:t>Girl troops</a:t>
                      </a:r>
                    </a:p>
                    <a:p>
                      <a:pPr marL="0" indent="0" algn="ctr">
                        <a:buFontTx/>
                        <a:buNone/>
                      </a:pPr>
                      <a:r>
                        <a:rPr lang="en-US" sz="2000" b="0" dirty="0">
                          <a:solidFill>
                            <a:schemeClr val="accent6">
                              <a:lumMod val="20000"/>
                              <a:lumOff val="80000"/>
                            </a:schemeClr>
                          </a:solidFill>
                          <a:latin typeface="Franklin Gothic Medium" panose="020B0603020102020204" pitchFamily="34" charset="0"/>
                        </a:rPr>
                        <a:t>Girl Dens</a:t>
                      </a:r>
                    </a:p>
                    <a:p>
                      <a:pPr marL="0" indent="0" algn="ctr">
                        <a:buFontTx/>
                        <a:buNone/>
                      </a:pPr>
                      <a:endParaRPr lang="en-US" sz="1000" b="0" dirty="0">
                        <a:solidFill>
                          <a:schemeClr val="accent6">
                            <a:lumMod val="20000"/>
                            <a:lumOff val="80000"/>
                          </a:schemeClr>
                        </a:solidFill>
                        <a:latin typeface="Franklin Gothic Medium" panose="020B06030201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r>
                        <a:rPr lang="en-US" sz="2000" b="0" dirty="0">
                          <a:solidFill>
                            <a:srgbClr val="C7B384"/>
                          </a:solidFill>
                          <a:latin typeface="Franklin Gothic Medium" panose="020B0603020102020204" pitchFamily="34" charset="0"/>
                        </a:rPr>
                        <a:t>girl Scouts</a:t>
                      </a:r>
                    </a:p>
                    <a:p>
                      <a:pPr algn="ctr"/>
                      <a:r>
                        <a:rPr lang="en-US" sz="2000" b="0" dirty="0">
                          <a:solidFill>
                            <a:srgbClr val="C7B384"/>
                          </a:solidFill>
                          <a:latin typeface="Franklin Gothic Medium" panose="020B0603020102020204" pitchFamily="34" charset="0"/>
                        </a:rPr>
                        <a:t>girl Scouts BSA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extLst>
                  <a:ext uri="{0D108BD9-81ED-4DB2-BD59-A6C34878D82A}">
                    <a16:rowId xmlns:a16="http://schemas.microsoft.com/office/drawing/2014/main" val="3131511411"/>
                  </a:ext>
                </a:extLst>
              </a:tr>
              <a:tr h="1164167">
                <a:tc>
                  <a:txBody>
                    <a:bodyPr/>
                    <a:lstStyle/>
                    <a:p>
                      <a:r>
                        <a:rPr lang="en-US" sz="2600" dirty="0">
                          <a:solidFill>
                            <a:schemeClr val="bg1"/>
                          </a:solidFill>
                          <a:latin typeface="Franklin Gothic Demi" panose="020B0703020102020204" pitchFamily="34" charset="0"/>
                        </a:rPr>
                        <a:t>What to Do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endParaRPr lang="en-US" sz="1000" dirty="0">
                        <a:solidFill>
                          <a:schemeClr val="accent6">
                            <a:lumMod val="20000"/>
                            <a:lumOff val="80000"/>
                          </a:schemeClr>
                        </a:solidFill>
                        <a:latin typeface="Franklin Gothic Medium" panose="020B0603020102020204" pitchFamily="34" charset="0"/>
                      </a:endParaRPr>
                    </a:p>
                    <a:p>
                      <a:pPr algn="ctr"/>
                      <a:r>
                        <a:rPr lang="en-US" sz="2000" dirty="0">
                          <a:solidFill>
                            <a:schemeClr val="accent6">
                              <a:lumMod val="20000"/>
                              <a:lumOff val="80000"/>
                            </a:schemeClr>
                          </a:solidFill>
                          <a:latin typeface="Franklin Gothic Medium" panose="020B0603020102020204" pitchFamily="34" charset="0"/>
                        </a:rPr>
                        <a:t>Educate the public about Northern Star Scouting, our mission and aims</a:t>
                      </a:r>
                    </a:p>
                    <a:p>
                      <a:pPr algn="ctr"/>
                      <a:endParaRPr lang="en-US" sz="2000" dirty="0">
                        <a:solidFill>
                          <a:schemeClr val="accent6">
                            <a:lumMod val="20000"/>
                            <a:lumOff val="80000"/>
                          </a:schemeClr>
                        </a:solidFill>
                        <a:latin typeface="Franklin Gothic Medium" panose="020B0603020102020204" pitchFamily="34" charset="0"/>
                      </a:endParaRPr>
                    </a:p>
                    <a:p>
                      <a:pPr algn="ctr"/>
                      <a:r>
                        <a:rPr lang="en-US" sz="2000" dirty="0">
                          <a:solidFill>
                            <a:schemeClr val="accent6">
                              <a:lumMod val="20000"/>
                              <a:lumOff val="80000"/>
                            </a:schemeClr>
                          </a:solidFill>
                          <a:latin typeface="Franklin Gothic Medium" panose="020B0603020102020204" pitchFamily="34" charset="0"/>
                        </a:rPr>
                        <a:t>Continue positive relationships</a:t>
                      </a:r>
                    </a:p>
                    <a:p>
                      <a:pPr algn="ctr"/>
                      <a:endParaRPr lang="en-US" sz="2000" dirty="0">
                        <a:solidFill>
                          <a:schemeClr val="accent6">
                            <a:lumMod val="20000"/>
                            <a:lumOff val="80000"/>
                          </a:schemeClr>
                        </a:solidFill>
                        <a:latin typeface="Franklin Gothic Medium" panose="020B0603020102020204" pitchFamily="34" charset="0"/>
                      </a:endParaRPr>
                    </a:p>
                    <a:p>
                      <a:pPr algn="ctr"/>
                      <a:r>
                        <a:rPr lang="en-US" sz="2000" dirty="0">
                          <a:solidFill>
                            <a:schemeClr val="accent6">
                              <a:lumMod val="20000"/>
                              <a:lumOff val="80000"/>
                            </a:schemeClr>
                          </a:solidFill>
                          <a:latin typeface="Franklin Gothic Medium" panose="020B0603020102020204" pitchFamily="34" charset="0"/>
                        </a:rPr>
                        <a:t>Notify Kent York if contacted by media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tc>
                  <a:txBody>
                    <a:bodyPr/>
                    <a:lstStyle/>
                    <a:p>
                      <a:pPr algn="ctr"/>
                      <a:r>
                        <a:rPr lang="en-US" sz="2000" dirty="0">
                          <a:solidFill>
                            <a:srgbClr val="C7B384"/>
                          </a:solidFill>
                          <a:latin typeface="Franklin Gothic Medium" panose="020B0603020102020204" pitchFamily="34" charset="0"/>
                        </a:rPr>
                        <a:t>Disparage any other youth-serving organization</a:t>
                      </a:r>
                    </a:p>
                    <a:p>
                      <a:pPr algn="ctr"/>
                      <a:endParaRPr lang="en-US" sz="2000" dirty="0">
                        <a:solidFill>
                          <a:srgbClr val="C7B384"/>
                        </a:solidFill>
                        <a:latin typeface="Franklin Gothic Medium" panose="020B0603020102020204" pitchFamily="34" charset="0"/>
                      </a:endParaRPr>
                    </a:p>
                    <a:p>
                      <a:pPr algn="ctr"/>
                      <a:r>
                        <a:rPr lang="en-US" sz="2000" dirty="0">
                          <a:solidFill>
                            <a:srgbClr val="C7B384"/>
                          </a:solidFill>
                          <a:latin typeface="Franklin Gothic Medium" panose="020B0603020102020204" pitchFamily="34" charset="0"/>
                        </a:rPr>
                        <a:t>Speak on behalf </a:t>
                      </a:r>
                    </a:p>
                    <a:p>
                      <a:pPr algn="ctr"/>
                      <a:r>
                        <a:rPr lang="en-US" sz="2000" dirty="0">
                          <a:solidFill>
                            <a:srgbClr val="C7B384"/>
                          </a:solidFill>
                          <a:latin typeface="Franklin Gothic Medium" panose="020B0603020102020204" pitchFamily="34" charset="0"/>
                        </a:rPr>
                        <a:t>of the GSUSA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5838"/>
                    </a:solidFill>
                  </a:tcPr>
                </a:tc>
                <a:extLst>
                  <a:ext uri="{0D108BD9-81ED-4DB2-BD59-A6C34878D82A}">
                    <a16:rowId xmlns:a16="http://schemas.microsoft.com/office/drawing/2014/main" val="1897058756"/>
                  </a:ext>
                </a:extLst>
              </a:tr>
            </a:tbl>
          </a:graphicData>
        </a:graphic>
      </p:graphicFrame>
      <p:cxnSp>
        <p:nvCxnSpPr>
          <p:cNvPr id="7" name="Straight Connector 6">
            <a:extLst>
              <a:ext uri="{FF2B5EF4-FFF2-40B4-BE49-F238E27FC236}">
                <a16:creationId xmlns:a16="http://schemas.microsoft.com/office/drawing/2014/main" id="{0FECB803-56A7-4A1F-89DA-C67562EFB66A}"/>
              </a:ext>
            </a:extLst>
          </p:cNvPr>
          <p:cNvCxnSpPr/>
          <p:nvPr/>
        </p:nvCxnSpPr>
        <p:spPr>
          <a:xfrm>
            <a:off x="4538749" y="2743207"/>
            <a:ext cx="7049193" cy="0"/>
          </a:xfrm>
          <a:prstGeom prst="line">
            <a:avLst/>
          </a:prstGeom>
          <a:ln>
            <a:solidFill>
              <a:srgbClr val="C7B38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876C41-2A3D-47DB-8300-4E646168C20F}"/>
              </a:ext>
            </a:extLst>
          </p:cNvPr>
          <p:cNvCxnSpPr/>
          <p:nvPr/>
        </p:nvCxnSpPr>
        <p:spPr>
          <a:xfrm>
            <a:off x="4591399" y="4319271"/>
            <a:ext cx="7049193" cy="0"/>
          </a:xfrm>
          <a:prstGeom prst="line">
            <a:avLst/>
          </a:prstGeom>
          <a:ln>
            <a:solidFill>
              <a:srgbClr val="C7B38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EBA34E-8512-496C-98B8-060B94C5EBCE}"/>
              </a:ext>
            </a:extLst>
          </p:cNvPr>
          <p:cNvCxnSpPr/>
          <p:nvPr/>
        </p:nvCxnSpPr>
        <p:spPr>
          <a:xfrm>
            <a:off x="4627424" y="770323"/>
            <a:ext cx="7049193" cy="0"/>
          </a:xfrm>
          <a:prstGeom prst="line">
            <a:avLst/>
          </a:prstGeom>
          <a:ln>
            <a:solidFill>
              <a:srgbClr val="C7B3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4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1" y="0"/>
            <a:ext cx="12179298" cy="6857999"/>
          </a:xfrm>
          <a:prstGeom prst="rect">
            <a:avLst/>
          </a:prstGeom>
        </p:spPr>
      </p:pic>
      <p:sp>
        <p:nvSpPr>
          <p:cNvPr id="10" name="TextBox 9">
            <a:extLst>
              <a:ext uri="{FF2B5EF4-FFF2-40B4-BE49-F238E27FC236}">
                <a16:creationId xmlns:a16="http://schemas.microsoft.com/office/drawing/2014/main" id="{CF3B4A70-EBAD-48F8-8C0D-5C2E7089B2EC}"/>
              </a:ext>
            </a:extLst>
          </p:cNvPr>
          <p:cNvSpPr txBox="1"/>
          <p:nvPr/>
        </p:nvSpPr>
        <p:spPr>
          <a:xfrm>
            <a:off x="1800199" y="1527377"/>
            <a:ext cx="10059291" cy="3847207"/>
          </a:xfrm>
          <a:prstGeom prst="rect">
            <a:avLst/>
          </a:prstGeom>
          <a:noFill/>
        </p:spPr>
        <p:txBody>
          <a:bodyPr wrap="square" rtlCol="0">
            <a:spAutoFit/>
          </a:bodyPr>
          <a:lstStyle/>
          <a:p>
            <a:r>
              <a:rPr lang="en-US" sz="3200" dirty="0">
                <a:solidFill>
                  <a:schemeClr val="bg1"/>
                </a:solidFill>
                <a:latin typeface="Franklin Gothic Medium Cond" panose="020B0606030402020204" pitchFamily="34" charset="0"/>
              </a:rPr>
              <a:t>LIVE THE VALUES OF SCOUTING</a:t>
            </a:r>
          </a:p>
          <a:p>
            <a:endParaRPr lang="en-US" sz="2800" dirty="0">
              <a:solidFill>
                <a:schemeClr val="bg1"/>
              </a:solidFill>
              <a:latin typeface="Franklin Gothic Medium Cond" panose="020B0606030402020204" pitchFamily="34" charset="0"/>
            </a:endParaRPr>
          </a:p>
          <a:p>
            <a:r>
              <a:rPr lang="en-US" sz="2600" dirty="0">
                <a:solidFill>
                  <a:schemeClr val="bg1"/>
                </a:solidFill>
                <a:latin typeface="Franklin Gothic Medium" panose="020B0603020102020204" pitchFamily="34" charset="0"/>
              </a:rPr>
              <a:t>The Boy Scouts of America applauds the work of all youth-serving organizations that provide positive youth development for our nation’s young people.</a:t>
            </a:r>
          </a:p>
          <a:p>
            <a:endParaRPr lang="en-US" sz="2600" dirty="0">
              <a:solidFill>
                <a:schemeClr val="bg1"/>
              </a:solidFill>
              <a:latin typeface="Franklin Gothic Medium" panose="020B0603020102020204" pitchFamily="34" charset="0"/>
            </a:endParaRPr>
          </a:p>
          <a:p>
            <a:r>
              <a:rPr lang="en-US" sz="2600" dirty="0">
                <a:solidFill>
                  <a:schemeClr val="bg1"/>
                </a:solidFill>
                <a:latin typeface="Franklin Gothic Medium" panose="020B0603020102020204" pitchFamily="34" charset="0"/>
              </a:rPr>
              <a:t>We believe that there is an opportunity for all such organizations to serve girls and boys in our communities.</a:t>
            </a:r>
          </a:p>
          <a:p>
            <a:endParaRPr lang="en-US" sz="2800"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30361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C7B384"/>
                </a:solidFill>
                <a:latin typeface="Franklin Gothic Demi Cond" panose="020B0706030402020204" pitchFamily="34" charset="0"/>
              </a:rPr>
              <a:t>INTRODUCTION</a:t>
            </a:r>
          </a:p>
        </p:txBody>
      </p:sp>
      <p:sp>
        <p:nvSpPr>
          <p:cNvPr id="9" name="TextBox 8">
            <a:extLst>
              <a:ext uri="{FF2B5EF4-FFF2-40B4-BE49-F238E27FC236}">
                <a16:creationId xmlns:a16="http://schemas.microsoft.com/office/drawing/2014/main" id="{BA951DE1-E55F-4B29-A103-450C6C36A933}"/>
              </a:ext>
            </a:extLst>
          </p:cNvPr>
          <p:cNvSpPr txBox="1"/>
          <p:nvPr/>
        </p:nvSpPr>
        <p:spPr>
          <a:xfrm>
            <a:off x="320535" y="1843914"/>
            <a:ext cx="9460280" cy="2739211"/>
          </a:xfrm>
          <a:prstGeom prst="rect">
            <a:avLst/>
          </a:prstGeom>
          <a:noFill/>
        </p:spPr>
        <p:txBody>
          <a:bodyPr wrap="square" rtlCol="0">
            <a:spAutoFit/>
          </a:bodyPr>
          <a:lstStyle/>
          <a:p>
            <a:r>
              <a:rPr lang="en-US" sz="3200" dirty="0">
                <a:solidFill>
                  <a:srgbClr val="545838"/>
                </a:solidFill>
                <a:latin typeface="Franklin Gothic Medium Cond" panose="020B0606030402020204" pitchFamily="34" charset="0"/>
              </a:rPr>
              <a:t>LIVE THE VALUES OF SCOUTING</a:t>
            </a:r>
          </a:p>
          <a:p>
            <a:endParaRPr lang="en-US" sz="2800" dirty="0">
              <a:solidFill>
                <a:srgbClr val="545838"/>
              </a:solidFill>
              <a:latin typeface="Franklin Gothic Medium Cond" panose="020B0606030402020204" pitchFamily="34" charset="0"/>
            </a:endParaRPr>
          </a:p>
          <a:p>
            <a:r>
              <a:rPr lang="en-US" sz="2800" dirty="0">
                <a:solidFill>
                  <a:srgbClr val="545838"/>
                </a:solidFill>
                <a:latin typeface="Franklin Gothic Medium Cond" panose="020B0606030402020204" pitchFamily="34" charset="0"/>
              </a:rPr>
              <a:t>Northern Star Scouting and the Boy Scouts of America applaud the work of all youth-serving organizations, including the Girl Scouts of the United States of America (GSUSA), that serve our nation’s youth and are committed to respecting the organization’s rights and programs.</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descr="A close up of a logo&#10;&#10;Description automatically generated">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8" name="Title 1">
            <a:extLst>
              <a:ext uri="{FF2B5EF4-FFF2-40B4-BE49-F238E27FC236}">
                <a16:creationId xmlns:a16="http://schemas.microsoft.com/office/drawing/2014/main" id="{E0D6E274-8393-B14D-A8FD-EE89C6823D29}"/>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Medium Cond" panose="020B0606030402020204" pitchFamily="34" charset="0"/>
              </a:rPr>
              <a:t>INTRODUCTION</a:t>
            </a:r>
          </a:p>
        </p:txBody>
      </p:sp>
    </p:spTree>
    <p:extLst>
      <p:ext uri="{BB962C8B-B14F-4D97-AF65-F5344CB8AC3E}">
        <p14:creationId xmlns:p14="http://schemas.microsoft.com/office/powerpoint/2010/main" val="174832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650162" y="603962"/>
            <a:ext cx="9717727" cy="590931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FROM THE CHIEF SCOUT EXECUTIVE</a:t>
            </a:r>
          </a:p>
          <a:p>
            <a:endParaRPr lang="en-US" sz="2400" dirty="0">
              <a:solidFill>
                <a:schemeClr val="bg1"/>
              </a:solidFill>
              <a:latin typeface="Franklin Gothic Demi Cond" panose="020B0706030402020204" pitchFamily="34" charset="0"/>
            </a:endParaRPr>
          </a:p>
          <a:p>
            <a:r>
              <a:rPr lang="en-US" sz="2400" i="1" dirty="0">
                <a:solidFill>
                  <a:schemeClr val="bg1"/>
                </a:solidFill>
                <a:latin typeface="Franklin Gothic Medium" panose="020B0603020102020204" pitchFamily="34" charset="0"/>
              </a:rPr>
              <a:t>“Within the Boy Scouts of America, we are witnessing momentum in our movement that is inspiring and exciting.  </a:t>
            </a:r>
          </a:p>
          <a:p>
            <a:endParaRPr lang="en-US" sz="2400" i="1" dirty="0">
              <a:solidFill>
                <a:schemeClr val="bg1"/>
              </a:solidFill>
              <a:latin typeface="Franklin Gothic Medium" panose="020B0603020102020204" pitchFamily="34" charset="0"/>
            </a:endParaRPr>
          </a:p>
          <a:p>
            <a:r>
              <a:rPr lang="en-US" sz="2400" i="1" dirty="0">
                <a:solidFill>
                  <a:schemeClr val="bg1"/>
                </a:solidFill>
                <a:latin typeface="Franklin Gothic Medium" panose="020B0603020102020204" pitchFamily="34" charset="0"/>
              </a:rPr>
              <a:t>More and more families are eager to join us for Scouting’s adventures, and we see their enthusiasm come to life in inspiring ways - from parents sharing Scouting with their children for the first time to generations of Scouters passing on the torch to continue a tradition.</a:t>
            </a:r>
          </a:p>
          <a:p>
            <a:endParaRPr lang="en-US" sz="2400" i="1" dirty="0">
              <a:solidFill>
                <a:schemeClr val="bg1"/>
              </a:solidFill>
              <a:latin typeface="Franklin Gothic Medium" panose="020B0603020102020204" pitchFamily="34" charset="0"/>
            </a:endParaRPr>
          </a:p>
          <a:p>
            <a:r>
              <a:rPr lang="en-US" sz="2400" i="1" dirty="0">
                <a:solidFill>
                  <a:schemeClr val="bg1"/>
                </a:solidFill>
                <a:latin typeface="Franklin Gothic Medium" panose="020B0603020102020204" pitchFamily="34" charset="0"/>
              </a:rPr>
              <a:t> I am thankful for the unique opportunity we have right now to bring Scouting to more young people, families and communities than ever before, and all of those volunteers and staff members that are stepping up to spark the love of Scouting.” </a:t>
            </a:r>
          </a:p>
        </p:txBody>
      </p:sp>
    </p:spTree>
    <p:extLst>
      <p:ext uri="{BB962C8B-B14F-4D97-AF65-F5344CB8AC3E}">
        <p14:creationId xmlns:p14="http://schemas.microsoft.com/office/powerpoint/2010/main" val="21042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C7B384"/>
                </a:solidFill>
                <a:latin typeface="Franklin Gothic Demi Cond" panose="020B0706030402020204" pitchFamily="34" charset="0"/>
              </a:rPr>
              <a:t>BSA &amp; OUR PROGRAMS AT A GLANCE</a:t>
            </a:r>
          </a:p>
        </p:txBody>
      </p:sp>
      <p:sp>
        <p:nvSpPr>
          <p:cNvPr id="9" name="TextBox 8">
            <a:extLst>
              <a:ext uri="{FF2B5EF4-FFF2-40B4-BE49-F238E27FC236}">
                <a16:creationId xmlns:a16="http://schemas.microsoft.com/office/drawing/2014/main" id="{BA951DE1-E55F-4B29-A103-450C6C36A933}"/>
              </a:ext>
            </a:extLst>
          </p:cNvPr>
          <p:cNvSpPr txBox="1"/>
          <p:nvPr/>
        </p:nvSpPr>
        <p:spPr>
          <a:xfrm>
            <a:off x="320535" y="1100071"/>
            <a:ext cx="10701251" cy="5616922"/>
          </a:xfrm>
          <a:prstGeom prst="rect">
            <a:avLst/>
          </a:prstGeom>
          <a:noFill/>
        </p:spPr>
        <p:txBody>
          <a:bodyPr wrap="square" rtlCol="0">
            <a:spAutoFit/>
          </a:bodyPr>
          <a:lstStyle/>
          <a:p>
            <a:r>
              <a:rPr lang="en-US" sz="3200" dirty="0">
                <a:solidFill>
                  <a:srgbClr val="545838"/>
                </a:solidFill>
                <a:latin typeface="Franklin Gothic Medium Cond" panose="020B0606030402020204" pitchFamily="34" charset="0"/>
              </a:rPr>
              <a:t>As our organization welcomes families, boys and girls to our programs, it is important to remember and reiterate that:</a:t>
            </a:r>
          </a:p>
          <a:p>
            <a:endParaRPr lang="en-US" sz="2000" dirty="0">
              <a:solidFill>
                <a:srgbClr val="545838"/>
              </a:solidFill>
              <a:latin typeface="Franklin Gothic Medium Cond" panose="020B0606030402020204" pitchFamily="34" charset="0"/>
            </a:endParaRPr>
          </a:p>
          <a:p>
            <a:pPr marL="457200" indent="-457200">
              <a:buFontTx/>
              <a:buChar char="-"/>
            </a:pPr>
            <a:r>
              <a:rPr lang="en-US" sz="3200" dirty="0">
                <a:solidFill>
                  <a:srgbClr val="545838"/>
                </a:solidFill>
                <a:latin typeface="Franklin Gothic Medium Cond" panose="020B0606030402020204" pitchFamily="34" charset="0"/>
              </a:rPr>
              <a:t>The name of our organization remains the same;                                               we are the Boy Scouts of America (BSA).</a:t>
            </a:r>
          </a:p>
          <a:p>
            <a:endParaRPr lang="en-US" sz="1500" dirty="0">
              <a:solidFill>
                <a:srgbClr val="545838"/>
              </a:solidFill>
              <a:latin typeface="Franklin Gothic Medium Cond" panose="020B0606030402020204" pitchFamily="34" charset="0"/>
            </a:endParaRPr>
          </a:p>
          <a:p>
            <a:pPr marL="457200" indent="-457200">
              <a:buFontTx/>
              <a:buChar char="-"/>
            </a:pPr>
            <a:r>
              <a:rPr lang="en-US" sz="3200" dirty="0">
                <a:solidFill>
                  <a:srgbClr val="545838"/>
                </a:solidFill>
                <a:latin typeface="Franklin Gothic Medium Cond" panose="020B0606030402020204" pitchFamily="34" charset="0"/>
              </a:rPr>
              <a:t>We work to achieve our mission of preparing                                             young people for life through our programs, including:</a:t>
            </a:r>
          </a:p>
          <a:p>
            <a:endParaRPr lang="en-US" sz="3200" dirty="0">
              <a:solidFill>
                <a:srgbClr val="545838"/>
              </a:solidFill>
              <a:latin typeface="Franklin Gothic Medium Cond" panose="020B0606030402020204" pitchFamily="34" charset="0"/>
            </a:endParaRPr>
          </a:p>
          <a:p>
            <a:endParaRPr lang="en-US" sz="3200" dirty="0">
              <a:solidFill>
                <a:srgbClr val="545838"/>
              </a:solidFill>
              <a:latin typeface="Franklin Gothic Medium Cond" panose="020B0606030402020204" pitchFamily="34" charset="0"/>
            </a:endParaRPr>
          </a:p>
          <a:p>
            <a:endParaRPr lang="en-US" sz="2800" dirty="0">
              <a:solidFill>
                <a:srgbClr val="545838"/>
              </a:solidFill>
              <a:latin typeface="Franklin Gothic Medium Cond" panose="020B0606030402020204" pitchFamily="34" charset="0"/>
            </a:endParaRPr>
          </a:p>
          <a:p>
            <a:endParaRPr lang="en-US" sz="2800" dirty="0">
              <a:solidFill>
                <a:srgbClr val="545838"/>
              </a:solidFill>
              <a:latin typeface="Franklin Gothic Medium Cond" panose="020B0606030402020204" pitchFamily="34" charset="0"/>
            </a:endParaRP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descr="A close up of a logo&#10;&#10;Description automatically generated">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8" name="Title 1">
            <a:extLst>
              <a:ext uri="{FF2B5EF4-FFF2-40B4-BE49-F238E27FC236}">
                <a16:creationId xmlns:a16="http://schemas.microsoft.com/office/drawing/2014/main" id="{E0D6E274-8393-B14D-A8FD-EE89C6823D29}"/>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latin typeface="Franklin Gothic Medium Cond" panose="020B0606030402020204" pitchFamily="34" charset="0"/>
              </a:rPr>
              <a:t>BSA AT-A-GLANCE</a:t>
            </a:r>
          </a:p>
        </p:txBody>
      </p:sp>
      <p:sp>
        <p:nvSpPr>
          <p:cNvPr id="3" name="TextBox 2">
            <a:extLst>
              <a:ext uri="{FF2B5EF4-FFF2-40B4-BE49-F238E27FC236}">
                <a16:creationId xmlns:a16="http://schemas.microsoft.com/office/drawing/2014/main" id="{F571A28B-8A75-495B-9721-8105BA963D27}"/>
              </a:ext>
            </a:extLst>
          </p:cNvPr>
          <p:cNvSpPr txBox="1"/>
          <p:nvPr/>
        </p:nvSpPr>
        <p:spPr>
          <a:xfrm>
            <a:off x="522515" y="4878919"/>
            <a:ext cx="5780316" cy="1938992"/>
          </a:xfrm>
          <a:prstGeom prst="rect">
            <a:avLst/>
          </a:prstGeom>
          <a:noFill/>
        </p:spPr>
        <p:txBody>
          <a:bodyPr wrap="square" rtlCol="0">
            <a:spAutoFit/>
          </a:bodyPr>
          <a:lstStyle/>
          <a:p>
            <a:pPr marL="914400" lvl="1" indent="-457200">
              <a:buFontTx/>
              <a:buChar char="-"/>
            </a:pPr>
            <a:r>
              <a:rPr lang="en-US" sz="2400" dirty="0">
                <a:solidFill>
                  <a:srgbClr val="545838"/>
                </a:solidFill>
                <a:latin typeface="Franklin Gothic Medium Cond" panose="020B0606030402020204" pitchFamily="34" charset="0"/>
              </a:rPr>
              <a:t>Cub Scouts</a:t>
            </a:r>
          </a:p>
          <a:p>
            <a:pPr marL="914400" lvl="1" indent="-457200">
              <a:buFontTx/>
              <a:buChar char="-"/>
            </a:pPr>
            <a:r>
              <a:rPr lang="en-US" sz="2400" dirty="0">
                <a:solidFill>
                  <a:srgbClr val="545838"/>
                </a:solidFill>
                <a:latin typeface="Franklin Gothic Medium Cond" panose="020B0606030402020204" pitchFamily="34" charset="0"/>
              </a:rPr>
              <a:t>Boy Scouts (Scouts BSA as of 2/1/19)</a:t>
            </a:r>
          </a:p>
          <a:p>
            <a:pPr marL="914400" lvl="1" indent="-457200">
              <a:buFontTx/>
              <a:buChar char="-"/>
            </a:pPr>
            <a:r>
              <a:rPr lang="en-US" sz="2400" dirty="0">
                <a:solidFill>
                  <a:srgbClr val="545838"/>
                </a:solidFill>
                <a:latin typeface="Franklin Gothic Medium Cond" panose="020B0606030402020204" pitchFamily="34" charset="0"/>
              </a:rPr>
              <a:t>Venturing</a:t>
            </a:r>
          </a:p>
          <a:p>
            <a:pPr marL="914400" lvl="1" indent="-457200">
              <a:buFontTx/>
              <a:buChar char="-"/>
            </a:pPr>
            <a:r>
              <a:rPr lang="en-US" sz="2400" dirty="0">
                <a:solidFill>
                  <a:srgbClr val="545838"/>
                </a:solidFill>
                <a:latin typeface="Franklin Gothic Medium Cond" panose="020B0606030402020204" pitchFamily="34" charset="0"/>
              </a:rPr>
              <a:t>Sea Scouts</a:t>
            </a:r>
          </a:p>
          <a:p>
            <a:pPr marL="914400" lvl="1" indent="-457200">
              <a:buFontTx/>
              <a:buChar char="-"/>
            </a:pPr>
            <a:endParaRPr lang="en-US" sz="2400" dirty="0">
              <a:solidFill>
                <a:srgbClr val="545838"/>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62DAA45B-BDAD-4769-9A1A-BF5D360D6E0C}"/>
              </a:ext>
            </a:extLst>
          </p:cNvPr>
          <p:cNvSpPr txBox="1"/>
          <p:nvPr/>
        </p:nvSpPr>
        <p:spPr>
          <a:xfrm>
            <a:off x="6096001" y="5252421"/>
            <a:ext cx="4016827" cy="1191987"/>
          </a:xfrm>
          <a:prstGeom prst="rect">
            <a:avLst/>
          </a:prstGeom>
          <a:noFill/>
        </p:spPr>
        <p:txBody>
          <a:bodyPr wrap="square" rtlCol="0">
            <a:spAutoFit/>
          </a:bodyPr>
          <a:lstStyle/>
          <a:p>
            <a:pPr marL="914400" lvl="1" indent="-457200">
              <a:buFontTx/>
              <a:buChar char="-"/>
            </a:pPr>
            <a:r>
              <a:rPr lang="en-US" sz="2400" dirty="0">
                <a:solidFill>
                  <a:srgbClr val="545838"/>
                </a:solidFill>
                <a:latin typeface="Franklin Gothic Medium Cond" panose="020B0606030402020204" pitchFamily="34" charset="0"/>
              </a:rPr>
              <a:t>STEM Scouts</a:t>
            </a:r>
          </a:p>
          <a:p>
            <a:pPr marL="914400" lvl="1" indent="-457200">
              <a:buFontTx/>
              <a:buChar char="-"/>
            </a:pPr>
            <a:r>
              <a:rPr lang="en-US" sz="2400" dirty="0">
                <a:solidFill>
                  <a:srgbClr val="545838"/>
                </a:solidFill>
                <a:latin typeface="Franklin Gothic Medium Cond" panose="020B0606030402020204" pitchFamily="34" charset="0"/>
              </a:rPr>
              <a:t>Exploring</a:t>
            </a:r>
          </a:p>
          <a:p>
            <a:pPr marL="914400" lvl="1" indent="-457200">
              <a:buFontTx/>
              <a:buChar char="-"/>
            </a:pPr>
            <a:r>
              <a:rPr lang="en-US" sz="2400" dirty="0">
                <a:solidFill>
                  <a:srgbClr val="545838"/>
                </a:solidFill>
                <a:latin typeface="Franklin Gothic Medium Cond" panose="020B0606030402020204" pitchFamily="34" charset="0"/>
              </a:rPr>
              <a:t>Learning for Life</a:t>
            </a:r>
            <a:endParaRPr lang="en-US" dirty="0"/>
          </a:p>
        </p:txBody>
      </p:sp>
    </p:spTree>
    <p:extLst>
      <p:ext uri="{BB962C8B-B14F-4D97-AF65-F5344CB8AC3E}">
        <p14:creationId xmlns:p14="http://schemas.microsoft.com/office/powerpoint/2010/main" val="383602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917448" y="2967335"/>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WHAT TO USE  </a:t>
            </a:r>
            <a:r>
              <a:rPr lang="en-US" sz="5400" dirty="0">
                <a:solidFill>
                  <a:srgbClr val="545838"/>
                </a:solidFill>
                <a:latin typeface="Franklin Gothic Demi Cond" panose="020B0706030402020204" pitchFamily="34" charset="0"/>
              </a:rPr>
              <a:t>✓</a:t>
            </a:r>
            <a:endParaRPr lang="en-US" sz="5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21042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951DE1-E55F-4B29-A103-450C6C36A933}"/>
              </a:ext>
            </a:extLst>
          </p:cNvPr>
          <p:cNvSpPr txBox="1"/>
          <p:nvPr/>
        </p:nvSpPr>
        <p:spPr>
          <a:xfrm>
            <a:off x="320535" y="937654"/>
            <a:ext cx="9144000" cy="523220"/>
          </a:xfrm>
          <a:prstGeom prst="rect">
            <a:avLst/>
          </a:prstGeom>
          <a:noFill/>
        </p:spPr>
        <p:txBody>
          <a:bodyPr wrap="square" rtlCol="0">
            <a:spAutoFit/>
          </a:bodyPr>
          <a:lstStyle/>
          <a:p>
            <a:r>
              <a:rPr lang="en-US" sz="2800" dirty="0">
                <a:solidFill>
                  <a:srgbClr val="545838"/>
                </a:solidFill>
                <a:latin typeface="Franklin Gothic Medium Cond" panose="020B0606030402020204" pitchFamily="34" charset="0"/>
              </a:rPr>
              <a:t>Only use marketing materials provided by the local council.</a:t>
            </a:r>
            <a:endParaRPr lang="en-US" sz="2800" u="sng" dirty="0">
              <a:solidFill>
                <a:srgbClr val="545838"/>
              </a:solidFill>
              <a:latin typeface="Franklin Gothic Medium Cond" panose="020B0606030402020204" pitchFamily="34" charset="0"/>
            </a:endParaRP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8" name="Title 1">
            <a:extLst>
              <a:ext uri="{FF2B5EF4-FFF2-40B4-BE49-F238E27FC236}">
                <a16:creationId xmlns:a16="http://schemas.microsoft.com/office/drawing/2014/main" id="{A6D0D239-23FF-114F-B4D1-63B2D7C763FD}"/>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chemeClr val="bg1"/>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591A0C79-1344-4D6F-A346-8B7CA2FCD847}"/>
              </a:ext>
            </a:extLst>
          </p:cNvPr>
          <p:cNvPicPr>
            <a:picLocks noChangeAspect="1"/>
          </p:cNvPicPr>
          <p:nvPr/>
        </p:nvPicPr>
        <p:blipFill rotWithShape="1">
          <a:blip r:embed="rId4"/>
          <a:srcRect l="25000" t="7693" r="22222" b="16924"/>
          <a:stretch/>
        </p:blipFill>
        <p:spPr>
          <a:xfrm>
            <a:off x="2751954" y="1592133"/>
            <a:ext cx="5961763" cy="5322139"/>
          </a:xfrm>
          <a:prstGeom prst="rect">
            <a:avLst/>
          </a:prstGeom>
        </p:spPr>
      </p:pic>
      <p:sp>
        <p:nvSpPr>
          <p:cNvPr id="7" name="Title 6">
            <a:extLst>
              <a:ext uri="{FF2B5EF4-FFF2-40B4-BE49-F238E27FC236}">
                <a16:creationId xmlns:a16="http://schemas.microsoft.com/office/drawing/2014/main" id="{5DA7C686-987D-43FA-9776-7CA28FEE5A9E}"/>
              </a:ext>
            </a:extLst>
          </p:cNvPr>
          <p:cNvSpPr>
            <a:spLocks noGrp="1"/>
          </p:cNvSpPr>
          <p:nvPr>
            <p:ph type="title"/>
          </p:nvPr>
        </p:nvSpPr>
        <p:spPr>
          <a:xfrm>
            <a:off x="320535" y="365125"/>
            <a:ext cx="11033265" cy="1325563"/>
          </a:xfrm>
        </p:spPr>
        <p:txBody>
          <a:bodyPr/>
          <a:lstStyle/>
          <a:p>
            <a:r>
              <a:rPr lang="en-US" dirty="0"/>
              <a:t>Recruiting Materials</a:t>
            </a:r>
            <a:br>
              <a:rPr lang="en-US" dirty="0"/>
            </a:br>
            <a:endParaRPr lang="en-US" dirty="0"/>
          </a:p>
        </p:txBody>
      </p:sp>
    </p:spTree>
    <p:extLst>
      <p:ext uri="{BB962C8B-B14F-4D97-AF65-F5344CB8AC3E}">
        <p14:creationId xmlns:p14="http://schemas.microsoft.com/office/powerpoint/2010/main" val="281850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0B90-7969-458E-AA6D-E89C6316F2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79300" cy="6858000"/>
          </a:xfrm>
          <a:prstGeom prst="rect">
            <a:avLst/>
          </a:prstGeom>
        </p:spPr>
      </p:pic>
      <p:sp>
        <p:nvSpPr>
          <p:cNvPr id="6" name="TextBox 5">
            <a:extLst>
              <a:ext uri="{FF2B5EF4-FFF2-40B4-BE49-F238E27FC236}">
                <a16:creationId xmlns:a16="http://schemas.microsoft.com/office/drawing/2014/main" id="{EA634850-E842-4651-A77A-B7DAA84E9798}"/>
              </a:ext>
            </a:extLst>
          </p:cNvPr>
          <p:cNvSpPr txBox="1"/>
          <p:nvPr/>
        </p:nvSpPr>
        <p:spPr>
          <a:xfrm>
            <a:off x="795528" y="2838157"/>
            <a:ext cx="11274552" cy="923330"/>
          </a:xfrm>
          <a:prstGeom prst="rect">
            <a:avLst/>
          </a:prstGeom>
          <a:noFill/>
        </p:spPr>
        <p:txBody>
          <a:bodyPr wrap="square" rtlCol="0">
            <a:spAutoFit/>
          </a:bodyPr>
          <a:lstStyle/>
          <a:p>
            <a:r>
              <a:rPr lang="en-US" sz="5400" dirty="0">
                <a:solidFill>
                  <a:schemeClr val="bg1"/>
                </a:solidFill>
                <a:latin typeface="Franklin Gothic Demi Cond" panose="020B0706030402020204" pitchFamily="34" charset="0"/>
              </a:rPr>
              <a:t>WHAT </a:t>
            </a:r>
            <a:r>
              <a:rPr lang="en-US" sz="5400" u="sng" dirty="0">
                <a:solidFill>
                  <a:schemeClr val="bg1"/>
                </a:solidFill>
                <a:latin typeface="Franklin Gothic Demi Cond" panose="020B0706030402020204" pitchFamily="34" charset="0"/>
              </a:rPr>
              <a:t>NOT</a:t>
            </a:r>
            <a:r>
              <a:rPr lang="en-US" sz="5400" dirty="0">
                <a:solidFill>
                  <a:schemeClr val="bg1"/>
                </a:solidFill>
                <a:latin typeface="Franklin Gothic Demi Cond" panose="020B0706030402020204" pitchFamily="34" charset="0"/>
              </a:rPr>
              <a:t> TO USE</a:t>
            </a:r>
          </a:p>
        </p:txBody>
      </p:sp>
    </p:spTree>
    <p:extLst>
      <p:ext uri="{BB962C8B-B14F-4D97-AF65-F5344CB8AC3E}">
        <p14:creationId xmlns:p14="http://schemas.microsoft.com/office/powerpoint/2010/main" val="168819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855-203A-48A5-A219-A7FD0BD2C51E}"/>
              </a:ext>
            </a:extLst>
          </p:cNvPr>
          <p:cNvSpPr>
            <a:spLocks noGrp="1"/>
          </p:cNvSpPr>
          <p:nvPr>
            <p:ph type="title"/>
          </p:nvPr>
        </p:nvSpPr>
        <p:spPr>
          <a:xfrm>
            <a:off x="320535" y="141007"/>
            <a:ext cx="8229600" cy="914400"/>
          </a:xfrm>
        </p:spPr>
        <p:txBody>
          <a:bodyPr>
            <a:normAutofit/>
          </a:bodyPr>
          <a:lstStyle/>
          <a:p>
            <a:r>
              <a:rPr lang="en-US" sz="3600" dirty="0">
                <a:solidFill>
                  <a:srgbClr val="952524"/>
                </a:solidFill>
                <a:latin typeface="Franklin Gothic Demi Cond" panose="020B0706030402020204" pitchFamily="34" charset="0"/>
              </a:rPr>
              <a:t>OTHER ASSETS </a:t>
            </a:r>
            <a:r>
              <a:rPr lang="en-US" sz="4800" dirty="0">
                <a:solidFill>
                  <a:srgbClr val="952524"/>
                </a:solidFill>
                <a:latin typeface="Franklin Gothic Demi Cond" panose="020B0706030402020204" pitchFamily="34" charset="0"/>
              </a:rPr>
              <a:t>🚫</a:t>
            </a:r>
          </a:p>
        </p:txBody>
      </p:sp>
      <p:sp>
        <p:nvSpPr>
          <p:cNvPr id="9" name="TextBox 8">
            <a:extLst>
              <a:ext uri="{FF2B5EF4-FFF2-40B4-BE49-F238E27FC236}">
                <a16:creationId xmlns:a16="http://schemas.microsoft.com/office/drawing/2014/main" id="{BA951DE1-E55F-4B29-A103-450C6C36A933}"/>
              </a:ext>
            </a:extLst>
          </p:cNvPr>
          <p:cNvSpPr txBox="1"/>
          <p:nvPr/>
        </p:nvSpPr>
        <p:spPr>
          <a:xfrm>
            <a:off x="320535" y="1283008"/>
            <a:ext cx="10807010" cy="523220"/>
          </a:xfrm>
          <a:prstGeom prst="rect">
            <a:avLst/>
          </a:prstGeom>
          <a:noFill/>
        </p:spPr>
        <p:txBody>
          <a:bodyPr wrap="square" rtlCol="0">
            <a:spAutoFit/>
          </a:bodyPr>
          <a:lstStyle/>
          <a:p>
            <a:r>
              <a:rPr lang="en-US" sz="2800" dirty="0">
                <a:solidFill>
                  <a:srgbClr val="952524"/>
                </a:solidFill>
                <a:latin typeface="Franklin Gothic Medium Cond" panose="020B0606030402020204" pitchFamily="34" charset="0"/>
              </a:rPr>
              <a:t>Well-intentioned self-developed assets can be problematic and are not permitted. </a:t>
            </a:r>
          </a:p>
        </p:txBody>
      </p:sp>
      <p:sp>
        <p:nvSpPr>
          <p:cNvPr id="4" name="Title 1">
            <a:extLst>
              <a:ext uri="{FF2B5EF4-FFF2-40B4-BE49-F238E27FC236}">
                <a16:creationId xmlns:a16="http://schemas.microsoft.com/office/drawing/2014/main" id="{CB8BE223-98A9-4784-A493-E7455B91F9DD}"/>
              </a:ext>
            </a:extLst>
          </p:cNvPr>
          <p:cNvSpPr txBox="1">
            <a:spLocks/>
          </p:cNvSpPr>
          <p:nvPr/>
        </p:nvSpPr>
        <p:spPr>
          <a:xfrm>
            <a:off x="8897468" y="405467"/>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SLIDE SUB-TITLE</a:t>
            </a:r>
          </a:p>
        </p:txBody>
      </p:sp>
      <p:pic>
        <p:nvPicPr>
          <p:cNvPr id="6" name="Picture 5">
            <a:extLst>
              <a:ext uri="{FF2B5EF4-FFF2-40B4-BE49-F238E27FC236}">
                <a16:creationId xmlns:a16="http://schemas.microsoft.com/office/drawing/2014/main" id="{58D63E4E-B670-3C45-AF33-7D75BC06C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300" y="0"/>
            <a:ext cx="3314700" cy="6858000"/>
          </a:xfrm>
          <a:prstGeom prst="rect">
            <a:avLst/>
          </a:prstGeom>
        </p:spPr>
      </p:pic>
      <p:sp>
        <p:nvSpPr>
          <p:cNvPr id="7" name="Title 1">
            <a:extLst>
              <a:ext uri="{FF2B5EF4-FFF2-40B4-BE49-F238E27FC236}">
                <a16:creationId xmlns:a16="http://schemas.microsoft.com/office/drawing/2014/main" id="{4F8B763E-C34C-DC4E-A0D6-D53AB65D8B60}"/>
              </a:ext>
            </a:extLst>
          </p:cNvPr>
          <p:cNvSpPr txBox="1">
            <a:spLocks/>
          </p:cNvSpPr>
          <p:nvPr/>
        </p:nvSpPr>
        <p:spPr>
          <a:xfrm>
            <a:off x="8893754" y="412904"/>
            <a:ext cx="2743200"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Franklin Gothic Demi Cond" panose="020B0706030402020204" pitchFamily="34" charset="0"/>
              </a:rPr>
              <a:t>OTHER ASSETS</a:t>
            </a:r>
          </a:p>
        </p:txBody>
      </p:sp>
      <p:pic>
        <p:nvPicPr>
          <p:cNvPr id="10" name="Picture 9">
            <a:extLst>
              <a:ext uri="{FF2B5EF4-FFF2-40B4-BE49-F238E27FC236}">
                <a16:creationId xmlns:a16="http://schemas.microsoft.com/office/drawing/2014/main" id="{B3CA690F-8148-416D-8FC1-AB2F5C43689B}"/>
              </a:ext>
            </a:extLst>
          </p:cNvPr>
          <p:cNvPicPr>
            <a:picLocks noChangeAspect="1"/>
          </p:cNvPicPr>
          <p:nvPr/>
        </p:nvPicPr>
        <p:blipFill rotWithShape="1">
          <a:blip r:embed="rId4"/>
          <a:srcRect l="29187" t="29641" r="26763" b="12587"/>
          <a:stretch/>
        </p:blipFill>
        <p:spPr>
          <a:xfrm>
            <a:off x="840196" y="1892852"/>
            <a:ext cx="5284211" cy="4965148"/>
          </a:xfrm>
          <a:prstGeom prst="rect">
            <a:avLst/>
          </a:prstGeom>
        </p:spPr>
      </p:pic>
      <p:pic>
        <p:nvPicPr>
          <p:cNvPr id="3" name="Picture 2">
            <a:extLst>
              <a:ext uri="{FF2B5EF4-FFF2-40B4-BE49-F238E27FC236}">
                <a16:creationId xmlns:a16="http://schemas.microsoft.com/office/drawing/2014/main" id="{6BAD3C41-80E1-4F24-BAF5-BFC40580EC56}"/>
              </a:ext>
            </a:extLst>
          </p:cNvPr>
          <p:cNvPicPr>
            <a:picLocks noChangeAspect="1"/>
          </p:cNvPicPr>
          <p:nvPr/>
        </p:nvPicPr>
        <p:blipFill rotWithShape="1">
          <a:blip r:embed="rId5"/>
          <a:srcRect l="38630" t="27947" r="43588" b="56466"/>
          <a:stretch/>
        </p:blipFill>
        <p:spPr>
          <a:xfrm>
            <a:off x="6505602" y="2145675"/>
            <a:ext cx="3759752" cy="2059868"/>
          </a:xfrm>
          <a:prstGeom prst="rect">
            <a:avLst/>
          </a:prstGeom>
        </p:spPr>
      </p:pic>
      <p:sp>
        <p:nvSpPr>
          <p:cNvPr id="11" name="Rectangle 10">
            <a:extLst>
              <a:ext uri="{FF2B5EF4-FFF2-40B4-BE49-F238E27FC236}">
                <a16:creationId xmlns:a16="http://schemas.microsoft.com/office/drawing/2014/main" id="{6D116BCF-473B-4782-8AAD-EE7124C17550}"/>
              </a:ext>
            </a:extLst>
          </p:cNvPr>
          <p:cNvSpPr/>
          <p:nvPr/>
        </p:nvSpPr>
        <p:spPr>
          <a:xfrm>
            <a:off x="210460" y="1899184"/>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sp>
        <p:nvSpPr>
          <p:cNvPr id="12" name="Rectangle 11">
            <a:extLst>
              <a:ext uri="{FF2B5EF4-FFF2-40B4-BE49-F238E27FC236}">
                <a16:creationId xmlns:a16="http://schemas.microsoft.com/office/drawing/2014/main" id="{A8E5FE0D-0C59-4698-B42F-E5457F2EB7E3}"/>
              </a:ext>
            </a:extLst>
          </p:cNvPr>
          <p:cNvSpPr/>
          <p:nvPr/>
        </p:nvSpPr>
        <p:spPr>
          <a:xfrm>
            <a:off x="5697687" y="1965715"/>
            <a:ext cx="1993764" cy="784830"/>
          </a:xfrm>
          <a:prstGeom prst="rect">
            <a:avLst/>
          </a:prstGeom>
        </p:spPr>
        <p:txBody>
          <a:bodyPr wrap="square">
            <a:spAutoFit/>
          </a:bodyPr>
          <a:lstStyle/>
          <a:p>
            <a:r>
              <a:rPr lang="en-US" sz="4500" dirty="0">
                <a:solidFill>
                  <a:srgbClr val="952524"/>
                </a:solidFill>
                <a:latin typeface="Franklin Gothic Demi Cond" panose="020B0706030402020204" pitchFamily="34" charset="0"/>
              </a:rPr>
              <a:t>🚫</a:t>
            </a:r>
            <a:endParaRPr lang="en-US" sz="4500" dirty="0"/>
          </a:p>
        </p:txBody>
      </p:sp>
    </p:spTree>
    <p:extLst>
      <p:ext uri="{BB962C8B-B14F-4D97-AF65-F5344CB8AC3E}">
        <p14:creationId xmlns:p14="http://schemas.microsoft.com/office/powerpoint/2010/main" val="3574734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928</Words>
  <Application>Microsoft Macintosh PowerPoint</Application>
  <PresentationFormat>Widescreen</PresentationFormat>
  <Paragraphs>188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Franklin Gothic Demi</vt:lpstr>
      <vt:lpstr>Franklin Gothic Demi Cond</vt:lpstr>
      <vt:lpstr>Franklin Gothic Medium</vt:lpstr>
      <vt:lpstr>Franklin Gothic Medium Cond</vt:lpstr>
      <vt:lpstr>Office Theme</vt:lpstr>
      <vt:lpstr>PowerPoint Presentation</vt:lpstr>
      <vt:lpstr>PowerPoint Presentation</vt:lpstr>
      <vt:lpstr>INTRODUCTION</vt:lpstr>
      <vt:lpstr>PowerPoint Presentation</vt:lpstr>
      <vt:lpstr>BSA &amp; OUR PROGRAMS AT A GLANCE</vt:lpstr>
      <vt:lpstr>PowerPoint Presentation</vt:lpstr>
      <vt:lpstr>Recruiting Materials </vt:lpstr>
      <vt:lpstr>PowerPoint Presentation</vt:lpstr>
      <vt:lpstr>OTHER ASSETS 🚫</vt:lpstr>
      <vt:lpstr>GSUSA ASSETS 🚫</vt:lpstr>
      <vt:lpstr>PowerPoint Presentation</vt:lpstr>
      <vt:lpstr>SCOUTS  ✓ </vt:lpstr>
      <vt:lpstr>PowerPoint Presentation</vt:lpstr>
      <vt:lpstr>“GIRL” IN FRONT OF “SCOUT”  🚫 </vt:lpstr>
      <vt:lpstr>“GIRL” IN FRONT OF “SCOUT”  🚫 </vt:lpstr>
      <vt:lpstr>PowerPoint Presentation</vt:lpstr>
      <vt:lpstr>FOCUS ON OUR MISSION ✓</vt:lpstr>
      <vt:lpstr>FOCUS ON OUR AIMS  ✓ </vt:lpstr>
      <vt:lpstr>HELP EDUCATE THE PUBLIC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Thompson</dc:creator>
  <cp:lastModifiedBy>David Cousins</cp:lastModifiedBy>
  <cp:revision>121</cp:revision>
  <dcterms:created xsi:type="dcterms:W3CDTF">2017-11-13T21:41:55Z</dcterms:created>
  <dcterms:modified xsi:type="dcterms:W3CDTF">2018-12-05T22:54:00Z</dcterms:modified>
</cp:coreProperties>
</file>