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5"/>
  </p:notesMasterIdLst>
  <p:sldIdLst>
    <p:sldId id="256" r:id="rId2"/>
    <p:sldId id="270" r:id="rId3"/>
    <p:sldId id="266" r:id="rId4"/>
    <p:sldId id="260" r:id="rId5"/>
    <p:sldId id="263" r:id="rId6"/>
    <p:sldId id="271" r:id="rId7"/>
    <p:sldId id="264" r:id="rId8"/>
    <p:sldId id="272" r:id="rId9"/>
    <p:sldId id="269" r:id="rId10"/>
    <p:sldId id="274" r:id="rId11"/>
    <p:sldId id="273" r:id="rId12"/>
    <p:sldId id="276" r:id="rId13"/>
    <p:sldId id="257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252" autoAdjust="0"/>
    <p:restoredTop sz="94660"/>
  </p:normalViewPr>
  <p:slideViewPr>
    <p:cSldViewPr>
      <p:cViewPr varScale="1">
        <p:scale>
          <a:sx n="106" d="100"/>
          <a:sy n="106" d="100"/>
        </p:scale>
        <p:origin x="864" y="55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A9466C6-E450-4B70-8DDF-0563EB5E85A9}" type="datetimeFigureOut">
              <a:rPr lang="en-US" smtClean="0"/>
              <a:t>2/24/2018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4933982-B03B-4009-8A0B-C124240CEF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14041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400" dirty="0">
                <a:solidFill>
                  <a:schemeClr val="accent2"/>
                </a:solidFill>
              </a:rPr>
              <a:t>SCOUTBOOK</a:t>
            </a:r>
            <a:r>
              <a:rPr lang="en-US" dirty="0">
                <a:solidFill>
                  <a:schemeClr val="accent2"/>
                </a:solidFill>
              </a:rPr>
              <a:t> </a:t>
            </a:r>
            <a:r>
              <a:rPr lang="en-US" dirty="0"/>
              <a:t>is one of the best ways for our Leader and Parents to track the Scouts progress! </a:t>
            </a:r>
          </a:p>
          <a:p>
            <a:r>
              <a:rPr lang="en-US" dirty="0"/>
              <a:t>Many of the things you do at den meetings or activities, scout camp, or during the summer can count toward your rank achievements and electives. </a:t>
            </a:r>
          </a:p>
          <a:p>
            <a:pPr marL="0" indent="0">
              <a:buNone/>
            </a:pPr>
            <a:endParaRPr lang="en-US" sz="1400" dirty="0">
              <a:solidFill>
                <a:schemeClr val="accent2"/>
              </a:solidFill>
            </a:endParaRPr>
          </a:p>
          <a:p>
            <a:r>
              <a:rPr lang="en-US" dirty="0"/>
              <a:t>Your leader, Parents and your scout can check them off as you go</a:t>
            </a:r>
            <a:r>
              <a:rPr lang="en-US" sz="1400" dirty="0">
                <a:solidFill>
                  <a:schemeClr val="accent2"/>
                </a:solidFill>
              </a:rPr>
              <a:t>!  </a:t>
            </a:r>
          </a:p>
          <a:p>
            <a:endParaRPr lang="en-US" dirty="0"/>
          </a:p>
          <a:p>
            <a:r>
              <a:rPr lang="en-US" dirty="0"/>
              <a:t>It will tell you exactly what he has earned and his progress towards his achievements!</a:t>
            </a:r>
          </a:p>
          <a:p>
            <a:r>
              <a:rPr lang="en-US" dirty="0"/>
              <a:t>See Den Activities &amp; Home Work Assignments</a:t>
            </a:r>
          </a:p>
          <a:p>
            <a:r>
              <a:rPr lang="en-US" dirty="0"/>
              <a:t>Calendar Events</a:t>
            </a:r>
          </a:p>
          <a:p>
            <a:r>
              <a:rPr lang="en-US" dirty="0"/>
              <a:t>Message Fellow Scouts</a:t>
            </a:r>
          </a:p>
          <a:p>
            <a:r>
              <a:rPr lang="en-US" dirty="0"/>
              <a:t>Create purchase orders for your Advancement/Award Chair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933982-B03B-4009-8A0B-C124240CEFCE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09080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400" dirty="0">
                <a:solidFill>
                  <a:schemeClr val="accent2"/>
                </a:solidFill>
              </a:rPr>
              <a:t>SCOUTBOOK</a:t>
            </a:r>
            <a:r>
              <a:rPr lang="en-US" dirty="0">
                <a:solidFill>
                  <a:schemeClr val="accent2"/>
                </a:solidFill>
              </a:rPr>
              <a:t> </a:t>
            </a:r>
            <a:r>
              <a:rPr lang="en-US" dirty="0"/>
              <a:t>is one of the best ways for our Leader and Parents to track the Scouts progress! </a:t>
            </a:r>
          </a:p>
          <a:p>
            <a:r>
              <a:rPr lang="en-US" dirty="0"/>
              <a:t>Many of the things you do at den meetings or activities, scout camp, or during the summer can count toward your rank achievements and electives. </a:t>
            </a:r>
          </a:p>
          <a:p>
            <a:pPr marL="0" indent="0">
              <a:buNone/>
            </a:pPr>
            <a:endParaRPr lang="en-US" sz="1400" dirty="0">
              <a:solidFill>
                <a:schemeClr val="accent2"/>
              </a:solidFill>
            </a:endParaRPr>
          </a:p>
          <a:p>
            <a:r>
              <a:rPr lang="en-US" dirty="0"/>
              <a:t>Your leader, Parents and your scout can check them off as you go</a:t>
            </a:r>
            <a:r>
              <a:rPr lang="en-US" sz="1400" dirty="0">
                <a:solidFill>
                  <a:schemeClr val="accent2"/>
                </a:solidFill>
              </a:rPr>
              <a:t>!  </a:t>
            </a:r>
          </a:p>
          <a:p>
            <a:endParaRPr lang="en-US" dirty="0"/>
          </a:p>
          <a:p>
            <a:r>
              <a:rPr lang="en-US" dirty="0"/>
              <a:t>It will tell you exactly what he has earned and his progress towards his achievements!</a:t>
            </a:r>
          </a:p>
          <a:p>
            <a:r>
              <a:rPr lang="en-US" dirty="0"/>
              <a:t>See Den Activities &amp; Home Work Assignments</a:t>
            </a:r>
          </a:p>
          <a:p>
            <a:r>
              <a:rPr lang="en-US" dirty="0"/>
              <a:t>Calendar Events</a:t>
            </a:r>
          </a:p>
          <a:p>
            <a:r>
              <a:rPr lang="en-US" dirty="0"/>
              <a:t>Message Fellow Scouts</a:t>
            </a:r>
          </a:p>
          <a:p>
            <a:r>
              <a:rPr lang="en-US" dirty="0"/>
              <a:t>Create purchase orders for your Advancement/Award Chair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933982-B03B-4009-8A0B-C124240CEFCE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423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3200400"/>
            <a:ext cx="7543800" cy="1524000"/>
          </a:xfrm>
        </p:spPr>
        <p:txBody>
          <a:bodyPr>
            <a:noAutofit/>
          </a:bodyPr>
          <a:lstStyle>
            <a:lvl1pPr>
              <a:defRPr sz="8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4724400"/>
            <a:ext cx="6858000" cy="990600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28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DBC02D-255F-4D34-AB7D-5176D2CA2B9A}" type="datetimeFigureOut">
              <a:rPr lang="en-US" smtClean="0"/>
              <a:t>2/24/2018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32CA33-C661-4547-9D90-F05CE37090FC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85800"/>
            <a:ext cx="7239000" cy="3886200"/>
          </a:xfrm>
        </p:spPr>
        <p:txBody>
          <a:bodyPr vert="eaVert" anchor="t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DBC02D-255F-4D34-AB7D-5176D2CA2B9A}" type="datetimeFigureOut">
              <a:rPr lang="en-US" smtClean="0"/>
              <a:t>2/24/2018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32CA33-C661-4547-9D90-F05CE37090F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2000" y="685801"/>
            <a:ext cx="1828800" cy="541019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90800" y="685801"/>
            <a:ext cx="5715000" cy="4876800"/>
          </a:xfrm>
        </p:spPr>
        <p:txBody>
          <a:bodyPr vert="eaVert" anchor="t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DBC02D-255F-4D34-AB7D-5176D2CA2B9A}" type="datetimeFigureOut">
              <a:rPr lang="en-US" smtClean="0"/>
              <a:t>2/24/2018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32CA33-C661-4547-9D90-F05CE37090F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DBC02D-255F-4D34-AB7D-5176D2CA2B9A}" type="datetimeFigureOut">
              <a:rPr lang="en-US" smtClean="0"/>
              <a:t>2/24/2018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32CA33-C661-4547-9D90-F05CE37090F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276600"/>
            <a:ext cx="7543800" cy="1676400"/>
          </a:xfrm>
        </p:spPr>
        <p:txBody>
          <a:bodyPr anchor="b" anchorCtr="0"/>
          <a:lstStyle>
            <a:lvl1pPr algn="l">
              <a:defRPr sz="54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4953000"/>
            <a:ext cx="6858000" cy="914400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DBC02D-255F-4D34-AB7D-5176D2CA2B9A}" type="datetimeFigureOut">
              <a:rPr lang="en-US" smtClean="0"/>
              <a:t>2/24/2018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32CA33-C661-4547-9D90-F05CE37090FC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DBC02D-255F-4D34-AB7D-5176D2CA2B9A}" type="datetimeFigureOut">
              <a:rPr lang="en-US" smtClean="0"/>
              <a:t>2/24/2018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32CA33-C661-4547-9D90-F05CE37090F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89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89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1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DBC02D-255F-4D34-AB7D-5176D2CA2B9A}" type="datetimeFigureOut">
              <a:rPr lang="en-US" smtClean="0"/>
              <a:t>2/24/2018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32CA33-C661-4547-9D90-F05CE37090FC}" type="slidenum">
              <a:rPr lang="en-US" smtClean="0"/>
              <a:t>‹#›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7589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6451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DBC02D-255F-4D34-AB7D-5176D2CA2B9A}" type="datetimeFigureOut">
              <a:rPr lang="en-US" smtClean="0"/>
              <a:t>2/24/2018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32CA33-C661-4547-9D90-F05CE37090F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DBC02D-255F-4D34-AB7D-5176D2CA2B9A}" type="datetimeFigureOut">
              <a:rPr lang="en-US" smtClean="0"/>
              <a:t>2/24/2018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32CA33-C661-4547-9D90-F05CE37090F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10866" y="457200"/>
            <a:ext cx="4594934" cy="4114799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2001" y="457200"/>
            <a:ext cx="2673657" cy="4114800"/>
          </a:xfrm>
        </p:spPr>
        <p:txBody>
          <a:bodyPr>
            <a:normAutofit/>
          </a:bodyPr>
          <a:lstStyle>
            <a:lvl1pPr marL="0" indent="0">
              <a:buNone/>
              <a:defRPr sz="21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DBC02D-255F-4D34-AB7D-5176D2CA2B9A}" type="datetimeFigureOut">
              <a:rPr lang="en-US" smtClean="0"/>
              <a:t>2/24/2018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32CA33-C661-4547-9D90-F05CE37090FC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 rot="5400000">
            <a:off x="1677194" y="2514600"/>
            <a:ext cx="3810000" cy="1588"/>
          </a:xfrm>
          <a:prstGeom prst="line">
            <a:avLst/>
          </a:prstGeom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8952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77240" y="457200"/>
            <a:ext cx="7543800" cy="2895600"/>
          </a:xfrm>
          <a:ln w="6350">
            <a:solidFill>
              <a:schemeClr val="tx2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0392" y="3505200"/>
            <a:ext cx="7391400" cy="804862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DBC02D-255F-4D34-AB7D-5176D2CA2B9A}" type="datetimeFigureOut">
              <a:rPr lang="en-US" smtClean="0"/>
              <a:t>2/24/2018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32CA33-C661-4547-9D90-F05CE37090F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1800" cy="16002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685800"/>
            <a:ext cx="7543800" cy="388620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48400" y="620877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defRPr>
            </a:lvl1pPr>
          </a:lstStyle>
          <a:p>
            <a:fld id="{58DBC02D-255F-4D34-AB7D-5176D2CA2B9A}" type="datetimeFigureOut">
              <a:rPr lang="en-US" smtClean="0"/>
              <a:t>2/24/2018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61999" y="6208776"/>
            <a:ext cx="487386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5687568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fld id="{9D32CA33-C661-4547-9D90-F05CE37090FC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77240" y="0"/>
            <a:ext cx="7543800" cy="381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54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9436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686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4592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1901952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8pPr>
      <a:lvl9pPr marL="24688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hyperlink" Target="https://www.scoutbook.com/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coutbook.com/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Lake Minnetonka District 2018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81000" y="3352800"/>
            <a:ext cx="8539582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600" dirty="0">
                <a:latin typeface="+mj-lt"/>
              </a:rPr>
              <a:t>ADVANCEMENT TRACKING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1125" y="609600"/>
            <a:ext cx="6381750" cy="1162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9720420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457200"/>
            <a:ext cx="8603789" cy="556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5765849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5410200"/>
            <a:ext cx="6781800" cy="1447800"/>
          </a:xfrm>
        </p:spPr>
        <p:txBody>
          <a:bodyPr>
            <a:normAutofit/>
          </a:bodyPr>
          <a:lstStyle/>
          <a:p>
            <a:r>
              <a:rPr lang="en-US" sz="4800" dirty="0"/>
              <a:t>CALENDAR</a:t>
            </a:r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457200"/>
            <a:ext cx="8735134" cy="556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3518393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BENEFITS OF SCOUTBOOK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600" b="1" dirty="0"/>
              <a:t>Track Scout Achievement's</a:t>
            </a:r>
          </a:p>
          <a:p>
            <a:r>
              <a:rPr lang="en-US" sz="3200" b="1" dirty="0"/>
              <a:t>Assign Den Activities</a:t>
            </a:r>
          </a:p>
          <a:p>
            <a:r>
              <a:rPr lang="en-US" sz="3200" b="1" dirty="0"/>
              <a:t>Up Date Calendar</a:t>
            </a:r>
          </a:p>
          <a:p>
            <a:r>
              <a:rPr lang="en-US" sz="3200" b="1" dirty="0"/>
              <a:t>Message Leaders, Parents, &amp; Fellow Scouts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9491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495800"/>
            <a:ext cx="6781800" cy="1600200"/>
          </a:xfrm>
        </p:spPr>
        <p:txBody>
          <a:bodyPr/>
          <a:lstStyle/>
          <a:p>
            <a:r>
              <a:rPr lang="en-US" dirty="0"/>
              <a:t>SIGN UP!!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22529"/>
            <a:ext cx="7543800" cy="609600"/>
          </a:xfrm>
        </p:spPr>
        <p:txBody>
          <a:bodyPr/>
          <a:lstStyle/>
          <a:p>
            <a:pPr marL="0" indent="0">
              <a:buNone/>
            </a:pPr>
            <a:r>
              <a:rPr lang="en-US" dirty="0">
                <a:solidFill>
                  <a:srgbClr val="002060"/>
                </a:solidFill>
                <a:hlinkClick r:id="rId2"/>
              </a:rPr>
              <a:t>https://www.scoutbook.com/</a:t>
            </a:r>
            <a:r>
              <a:rPr lang="en-US" dirty="0">
                <a:solidFill>
                  <a:srgbClr val="002060"/>
                </a:solidFill>
              </a:rPr>
              <a:t> </a:t>
            </a:r>
          </a:p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381000"/>
            <a:ext cx="7467600" cy="48767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904905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457200"/>
            <a:ext cx="8153400" cy="3962400"/>
          </a:xfrm>
        </p:spPr>
        <p:txBody>
          <a:bodyPr>
            <a:normAutofit/>
          </a:bodyPr>
          <a:lstStyle/>
          <a:p>
            <a:r>
              <a:rPr lang="en-US" b="1" dirty="0"/>
              <a:t>How do your leaders, you &amp; your scout keep track of your Scouts achievements? </a:t>
            </a:r>
            <a:br>
              <a:rPr lang="en-US" b="1" dirty="0"/>
            </a:b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4267200"/>
            <a:ext cx="7543800" cy="1554317"/>
          </a:xfrm>
        </p:spPr>
      </p:pic>
    </p:spTree>
    <p:extLst>
      <p:ext uri="{BB962C8B-B14F-4D97-AF65-F5344CB8AC3E}">
        <p14:creationId xmlns:p14="http://schemas.microsoft.com/office/powerpoint/2010/main" val="17325564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HANDBOOKS</a:t>
            </a:r>
            <a:br>
              <a:rPr lang="en-US" dirty="0"/>
            </a:b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6497" y="2272462"/>
            <a:ext cx="2008765" cy="3048000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800" y="228600"/>
            <a:ext cx="1867456" cy="28194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0400" y="1066800"/>
            <a:ext cx="2068851" cy="31242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2801" y="3855077"/>
            <a:ext cx="1981200" cy="2991199"/>
          </a:xfrm>
          <a:prstGeom prst="rect">
            <a:avLst/>
          </a:prstGeom>
        </p:spPr>
      </p:pic>
      <p:pic>
        <p:nvPicPr>
          <p:cNvPr id="8" name="Picture 7"/>
          <p:cNvPicPr/>
          <p:nvPr/>
        </p:nvPicPr>
        <p:blipFill>
          <a:blip r:embed="rId6"/>
          <a:stretch>
            <a:fillRect/>
          </a:stretch>
        </p:blipFill>
        <p:spPr>
          <a:xfrm>
            <a:off x="-29308" y="1460817"/>
            <a:ext cx="1752600" cy="23361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27117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5105400"/>
            <a:ext cx="6781800" cy="1066800"/>
          </a:xfrm>
        </p:spPr>
        <p:txBody>
          <a:bodyPr/>
          <a:lstStyle/>
          <a:p>
            <a:r>
              <a:rPr lang="en-US" dirty="0"/>
              <a:t>Charts</a:t>
            </a: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57" y="381000"/>
            <a:ext cx="5486400" cy="40133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1175" y="2743200"/>
            <a:ext cx="5621054" cy="41256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076958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0100" y="0"/>
            <a:ext cx="6781800" cy="533400"/>
          </a:xfrm>
        </p:spPr>
        <p:txBody>
          <a:bodyPr>
            <a:noAutofit/>
          </a:bodyPr>
          <a:lstStyle/>
          <a:p>
            <a:r>
              <a:rPr lang="en-US" sz="3600" dirty="0"/>
              <a:t>FORMS</a:t>
            </a: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1064" y="457200"/>
            <a:ext cx="4097823" cy="32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2314"/>
            <a:ext cx="4876800" cy="32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443685"/>
            <a:ext cx="4648200" cy="34149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909" y="3341110"/>
            <a:ext cx="4543553" cy="35298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172764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909362" y="225997"/>
            <a:ext cx="566065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/>
              <a:t>ONLINE TRACKING TOOLS</a:t>
            </a: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9688" y="3143682"/>
            <a:ext cx="4829175" cy="1104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820218"/>
            <a:ext cx="3488826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3172651"/>
            <a:ext cx="1986293" cy="19604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5193" y="4497315"/>
            <a:ext cx="3838575" cy="828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3941" y="518384"/>
            <a:ext cx="2076450" cy="188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3977" y="1752600"/>
            <a:ext cx="5460116" cy="11553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Online Tracking Tools</a:t>
            </a:r>
          </a:p>
        </p:txBody>
      </p:sp>
    </p:spTree>
    <p:extLst>
      <p:ext uri="{BB962C8B-B14F-4D97-AF65-F5344CB8AC3E}">
        <p14:creationId xmlns:p14="http://schemas.microsoft.com/office/powerpoint/2010/main" val="34692243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981200"/>
            <a:ext cx="7620000" cy="40497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990600" y="162233"/>
            <a:ext cx="7315200" cy="16002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 fontScale="97500" lnSpcReduction="1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n-US" dirty="0"/>
              <a:t>SCOUTBOOK: </a:t>
            </a:r>
            <a:br>
              <a:rPr lang="en-US" dirty="0"/>
            </a:br>
            <a:r>
              <a:rPr lang="en-US" sz="4900" dirty="0"/>
              <a:t>TRACK FROM LION TO EAGLE</a:t>
            </a:r>
            <a:endParaRPr lang="en-US" dirty="0"/>
          </a:p>
        </p:txBody>
      </p:sp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62233"/>
            <a:ext cx="1066800" cy="13233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9" descr="C:\Users\JenseS01\AppData\Local\Microsoft\Windows\Temporary Internet Files\Content.IE5\QG8VJKRP\BSA-Eagle-Badge[1]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8695" y="162233"/>
            <a:ext cx="1215305" cy="13233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5211842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381000"/>
            <a:ext cx="8809448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4755390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381000"/>
            <a:ext cx="8991600" cy="5105400"/>
          </a:xfrm>
        </p:spPr>
        <p:txBody>
          <a:bodyPr>
            <a:normAutofit/>
          </a:bodyPr>
          <a:lstStyle/>
          <a:p>
            <a:endParaRPr lang="en-US" dirty="0">
              <a:solidFill>
                <a:schemeClr val="accent5">
                  <a:lumMod val="60000"/>
                  <a:lumOff val="40000"/>
                </a:schemeClr>
              </a:solidFill>
            </a:endParaRP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Title 2"/>
          <p:cNvSpPr>
            <a:spLocks noGrp="1"/>
          </p:cNvSpPr>
          <p:nvPr>
            <p:ph type="title"/>
          </p:nvPr>
        </p:nvSpPr>
        <p:spPr>
          <a:xfrm>
            <a:off x="228600" y="3657600"/>
            <a:ext cx="8991600" cy="281940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>
                <a:hlinkClick r:id="rId3"/>
              </a:rPr>
              <a:t>www.scoutbook.com</a:t>
            </a:r>
            <a:br>
              <a:rPr lang="en-US" dirty="0"/>
            </a:br>
            <a:br>
              <a:rPr lang="en-US" dirty="0"/>
            </a:br>
            <a:r>
              <a:rPr lang="en-US" dirty="0"/>
              <a:t>This is where I would go online live and demonstrate the following: </a:t>
            </a:r>
            <a:r>
              <a:rPr lang="en-US" dirty="0" err="1"/>
              <a:t>Dashbboard</a:t>
            </a:r>
            <a:r>
              <a:rPr lang="en-US" dirty="0"/>
              <a:t>, Advancement, Recording Requirements/</a:t>
            </a:r>
            <a:r>
              <a:rPr lang="en-US" dirty="0" err="1"/>
              <a:t>Awards,Calendar</a:t>
            </a:r>
            <a:br>
              <a:rPr lang="en-US" dirty="0"/>
            </a:br>
            <a:r>
              <a:rPr lang="en-US" dirty="0"/>
              <a:t>Reports, </a:t>
            </a:r>
          </a:p>
        </p:txBody>
      </p:sp>
    </p:spTree>
    <p:extLst>
      <p:ext uri="{BB962C8B-B14F-4D97-AF65-F5344CB8AC3E}">
        <p14:creationId xmlns:p14="http://schemas.microsoft.com/office/powerpoint/2010/main" val="282395493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NewsPrint">
  <a:themeElements>
    <a:clrScheme name="NewsPrint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AD0101"/>
      </a:accent1>
      <a:accent2>
        <a:srgbClr val="726056"/>
      </a:accent2>
      <a:accent3>
        <a:srgbClr val="AC956E"/>
      </a:accent3>
      <a:accent4>
        <a:srgbClr val="808DA9"/>
      </a:accent4>
      <a:accent5>
        <a:srgbClr val="424E5B"/>
      </a:accent5>
      <a:accent6>
        <a:srgbClr val="730E00"/>
      </a:accent6>
      <a:hlink>
        <a:srgbClr val="D26900"/>
      </a:hlink>
      <a:folHlink>
        <a:srgbClr val="D89243"/>
      </a:folHlink>
    </a:clrScheme>
    <a:fontScheme name="NewsPrint">
      <a:majorFont>
        <a:latin typeface="Impact"/>
        <a:ea typeface=""/>
        <a:cs typeface=""/>
        <a:font script="Jpan" typeface="HGP創英角ｺﾞｼｯｸUB"/>
        <a:font script="Hang" typeface="HY견고딕"/>
        <a:font script="Hans" typeface="微软雅黑"/>
        <a:font script="Hant" typeface="微軟正黑體"/>
        <a:font script="Arab" typeface="Tahoma"/>
        <a:font script="Hebr" typeface="To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NewsPrint">
      <a:fillStyleLst>
        <a:solidFill>
          <a:schemeClr val="phClr"/>
        </a:solidFill>
        <a:gradFill rotWithShape="1">
          <a:gsLst>
            <a:gs pos="0">
              <a:schemeClr val="phClr">
                <a:tint val="37000"/>
                <a:hueMod val="100000"/>
                <a:satMod val="200000"/>
                <a:lumMod val="88000"/>
              </a:schemeClr>
            </a:gs>
            <a:gs pos="100000">
              <a:schemeClr val="phClr">
                <a:tint val="53000"/>
                <a:shade val="100000"/>
                <a:hueMod val="100000"/>
                <a:satMod val="350000"/>
                <a:lumMod val="79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phClr">
                <a:shade val="100000"/>
              </a:schemeClr>
            </a:gs>
            <a:gs pos="100000">
              <a:schemeClr val="phClr"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</a:fillStyleLst>
      <a:lnStyleLst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12700" dir="528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2700">
            <a:bevelT w="31750" h="127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3000"/>
              </a:schemeClr>
            </a:gs>
            <a:gs pos="100000">
              <a:schemeClr val="phClr">
                <a:shade val="55000"/>
              </a:schemeClr>
            </a:gs>
          </a:gsLst>
          <a:lin ang="5400000" scaled="1"/>
        </a:gradFill>
        <a:blipFill rotWithShape="1">
          <a:blip xmlns:r="http://schemas.openxmlformats.org/officeDocument/2006/relationships" r:embed="rId1">
            <a:duotone>
              <a:schemeClr val="phClr">
                <a:shade val="20000"/>
                <a:satMod val="350000"/>
                <a:lumMod val="125000"/>
              </a:schemeClr>
              <a:schemeClr val="phClr">
                <a:tint val="90000"/>
                <a:satMod val="25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Newsprint</Template>
  <TotalTime>8409</TotalTime>
  <Words>268</Words>
  <Application>Microsoft Office PowerPoint</Application>
  <PresentationFormat>On-screen Show (4:3)</PresentationFormat>
  <Paragraphs>41</Paragraphs>
  <Slides>13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Arial</vt:lpstr>
      <vt:lpstr>Calibri</vt:lpstr>
      <vt:lpstr>Impact</vt:lpstr>
      <vt:lpstr>Times New Roman</vt:lpstr>
      <vt:lpstr>NewsPrint</vt:lpstr>
      <vt:lpstr>PowerPoint Presentation</vt:lpstr>
      <vt:lpstr>How do your leaders, you &amp; your scout keep track of your Scouts achievements?  </vt:lpstr>
      <vt:lpstr>HANDBOOKS </vt:lpstr>
      <vt:lpstr>Charts</vt:lpstr>
      <vt:lpstr>FORMS</vt:lpstr>
      <vt:lpstr>Online Tracking Tools</vt:lpstr>
      <vt:lpstr>PowerPoint Presentation</vt:lpstr>
      <vt:lpstr>PowerPoint Presentation</vt:lpstr>
      <vt:lpstr>www.scoutbook.com  This is where I would go online live and demonstrate the following: Dashbboard, Advancement, Recording Requirements/Awards,Calendar Reports, </vt:lpstr>
      <vt:lpstr>PowerPoint Presentation</vt:lpstr>
      <vt:lpstr>CALENDAR</vt:lpstr>
      <vt:lpstr>BENEFITS OF SCOUTBOOK</vt:lpstr>
      <vt:lpstr>SIGN UP!!</vt:lpstr>
    </vt:vector>
  </TitlesOfParts>
  <Company>St. Jude Medical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SCOUT BOOK</dc:title>
  <dc:creator>Sally Jensen</dc:creator>
  <cp:lastModifiedBy>Vicki Jurek</cp:lastModifiedBy>
  <cp:revision>32</cp:revision>
  <dcterms:created xsi:type="dcterms:W3CDTF">2016-06-22T13:06:01Z</dcterms:created>
  <dcterms:modified xsi:type="dcterms:W3CDTF">2018-02-25T00:45:10Z</dcterms:modified>
</cp:coreProperties>
</file>