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90" r:id="rId6"/>
    <p:sldId id="276" r:id="rId7"/>
    <p:sldId id="279" r:id="rId8"/>
    <p:sldId id="263" r:id="rId9"/>
    <p:sldId id="271" r:id="rId10"/>
    <p:sldId id="265" r:id="rId11"/>
    <p:sldId id="291" r:id="rId12"/>
    <p:sldId id="278" r:id="rId13"/>
    <p:sldId id="266" r:id="rId14"/>
    <p:sldId id="267" r:id="rId15"/>
    <p:sldId id="273" r:id="rId16"/>
    <p:sldId id="268" r:id="rId17"/>
    <p:sldId id="281" r:id="rId18"/>
    <p:sldId id="287" r:id="rId19"/>
    <p:sldId id="272" r:id="rId20"/>
    <p:sldId id="292"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51" d="100"/>
          <a:sy n="51" d="100"/>
        </p:scale>
        <p:origin x="-44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03844-7323-4700-AB7F-6CDBFA9C8D8E}"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59433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3844-7323-4700-AB7F-6CDBFA9C8D8E}"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39286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3844-7323-4700-AB7F-6CDBFA9C8D8E}"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398574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03844-7323-4700-AB7F-6CDBFA9C8D8E}"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272371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03844-7323-4700-AB7F-6CDBFA9C8D8E}"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210696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03844-7323-4700-AB7F-6CDBFA9C8D8E}"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369033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03844-7323-4700-AB7F-6CDBFA9C8D8E}" type="datetimeFigureOut">
              <a:rPr lang="en-US" smtClean="0"/>
              <a:pPr/>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320657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03844-7323-4700-AB7F-6CDBFA9C8D8E}" type="datetimeFigureOut">
              <a:rPr lang="en-US" smtClean="0"/>
              <a:pPr/>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236862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03844-7323-4700-AB7F-6CDBFA9C8D8E}" type="datetimeFigureOut">
              <a:rPr lang="en-US" smtClean="0"/>
              <a:pPr/>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181747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03844-7323-4700-AB7F-6CDBFA9C8D8E}"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336195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03844-7323-4700-AB7F-6CDBFA9C8D8E}"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83212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03844-7323-4700-AB7F-6CDBFA9C8D8E}" type="datetimeFigureOut">
              <a:rPr lang="en-US" smtClean="0"/>
              <a:pPr/>
              <a:t>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51BC5-9B91-4C16-A250-F415470B6925}" type="slidenum">
              <a:rPr lang="en-US" smtClean="0"/>
              <a:pPr/>
              <a:t>‹#›</a:t>
            </a:fld>
            <a:endParaRPr lang="en-US"/>
          </a:p>
        </p:txBody>
      </p:sp>
    </p:spTree>
    <p:extLst>
      <p:ext uri="{BB962C8B-B14F-4D97-AF65-F5344CB8AC3E}">
        <p14:creationId xmlns:p14="http://schemas.microsoft.com/office/powerpoint/2010/main" xmlns="" val="3981187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mdbsa.us5.list-manage.com/track/click?u=fca8b3aa553f50bca8bee8128&amp;id=62fe213b46&amp;e=538b9596fc" TargetMode="External"/><Relationship Id="rId2" Type="http://schemas.openxmlformats.org/officeDocument/2006/relationships/hyperlink" Target="https://lmdbsa.us5.list-manage.com/track/click?u=fca8b3aa553f50bca8bee8128&amp;id=05ac1cf583&amp;e=538b9596fc" TargetMode="External"/><Relationship Id="rId1" Type="http://schemas.openxmlformats.org/officeDocument/2006/relationships/slideLayout" Target="../slideLayouts/slideLayout4.xml"/><Relationship Id="rId5" Type="http://schemas.openxmlformats.org/officeDocument/2006/relationships/hyperlink" Target="https://lmdbsa.us5.list-manage.com/track/click?u=fca8b3aa553f50bca8bee8128&amp;id=3463907998&amp;e=538b9596fc" TargetMode="External"/><Relationship Id="rId4" Type="http://schemas.openxmlformats.org/officeDocument/2006/relationships/hyperlink" Target="https://lmdbsa.us5.list-manage.com/track/click?u=fca8b3aa553f50bca8bee8128&amp;id=3f96714285&amp;e=538b9596f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lmdbsa.us5.list-manage.com/track/click?u=fca8b3aa553f50bca8bee8128&amp;id=55110fbb2a&amp;e=538b9596fc" TargetMode="External"/><Relationship Id="rId7" Type="http://schemas.openxmlformats.org/officeDocument/2006/relationships/hyperlink" Target="https://lmdbsa.us5.list-manage.com/track/click?u=fca8b3aa553f50bca8bee8128&amp;id=1687e9e1ad&amp;e=538b9596fc" TargetMode="External"/><Relationship Id="rId2" Type="http://schemas.openxmlformats.org/officeDocument/2006/relationships/hyperlink" Target="https://lmdbsa.us5.list-manage.com/track/click?u=fca8b3aa553f50bca8bee8128&amp;id=806abea077&amp;e=538b9596fc" TargetMode="External"/><Relationship Id="rId1" Type="http://schemas.openxmlformats.org/officeDocument/2006/relationships/slideLayout" Target="../slideLayouts/slideLayout4.xml"/><Relationship Id="rId6" Type="http://schemas.openxmlformats.org/officeDocument/2006/relationships/hyperlink" Target="https://lmdbsa.us5.list-manage.com/track/click?u=fca8b3aa553f50bca8bee8128&amp;id=3e2b96d3eb&amp;e=538b9596fc" TargetMode="External"/><Relationship Id="rId5" Type="http://schemas.openxmlformats.org/officeDocument/2006/relationships/hyperlink" Target="https://lmdbsa.us5.list-manage.com/track/click?u=fca8b3aa553f50bca8bee8128&amp;id=964d204c0c&amp;e=538b9596fc" TargetMode="External"/><Relationship Id="rId4" Type="http://schemas.openxmlformats.org/officeDocument/2006/relationships/hyperlink" Target="https://lmdbsa.us5.list-manage.com/track/click?u=fca8b3aa553f50bca8bee8128&amp;id=51b43f8fa3&amp;e=538b9596f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ctrTitle"/>
          </p:nvPr>
        </p:nvSpPr>
        <p:spPr>
          <a:solidFill>
            <a:schemeClr val="bg1"/>
          </a:solidFill>
        </p:spPr>
        <p:txBody>
          <a:bodyPr/>
          <a:lstStyle/>
          <a:p>
            <a:r>
              <a:rPr lang="en-US" dirty="0" smtClean="0"/>
              <a:t>Cubs Can Camp Too!</a:t>
            </a:r>
            <a:endParaRPr lang="en-US" dirty="0"/>
          </a:p>
        </p:txBody>
      </p:sp>
      <p:sp>
        <p:nvSpPr>
          <p:cNvPr id="3" name="Subtitle 2"/>
          <p:cNvSpPr>
            <a:spLocks noGrp="1"/>
          </p:cNvSpPr>
          <p:nvPr>
            <p:ph type="subTitle" idx="1"/>
          </p:nvPr>
        </p:nvSpPr>
        <p:spPr/>
        <p:txBody>
          <a:bodyPr/>
          <a:lstStyle/>
          <a:p>
            <a:r>
              <a:rPr lang="en-US" sz="2800" dirty="0" smtClean="0"/>
              <a:t>January Round Table 2018</a:t>
            </a:r>
          </a:p>
          <a:p>
            <a:r>
              <a:rPr lang="en-US" sz="2800" smtClean="0"/>
              <a:t>Julie Terpstra LMD</a:t>
            </a:r>
            <a:endParaRPr lang="en-US" sz="2800" dirty="0" smtClean="0"/>
          </a:p>
          <a:p>
            <a:endParaRPr lang="en-US" dirty="0"/>
          </a:p>
        </p:txBody>
      </p:sp>
    </p:spTree>
    <p:extLst>
      <p:ext uri="{BB962C8B-B14F-4D97-AF65-F5344CB8AC3E}">
        <p14:creationId xmlns:p14="http://schemas.microsoft.com/office/powerpoint/2010/main" xmlns="" val="323523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r>
              <a:rPr lang="en-US" sz="6000" dirty="0" smtClean="0"/>
              <a:t>Who Goes to Camp</a:t>
            </a:r>
            <a:r>
              <a:rPr lang="en-US" dirty="0" smtClean="0"/>
              <a:t/>
            </a:r>
            <a:br>
              <a:rPr lang="en-US" dirty="0" smtClean="0"/>
            </a:br>
            <a:r>
              <a:rPr lang="en-US" dirty="0" smtClean="0"/>
              <a:t>	YPT from the Safe Guide to Scouting</a:t>
            </a:r>
            <a:endParaRPr lang="en-US" dirty="0"/>
          </a:p>
        </p:txBody>
      </p:sp>
      <p:sp>
        <p:nvSpPr>
          <p:cNvPr id="3" name="Content Placeholder 2"/>
          <p:cNvSpPr>
            <a:spLocks noGrp="1"/>
          </p:cNvSpPr>
          <p:nvPr>
            <p:ph idx="1"/>
          </p:nvPr>
        </p:nvSpPr>
        <p:spPr>
          <a:xfrm>
            <a:off x="838200" y="1605280"/>
            <a:ext cx="10515600" cy="4935219"/>
          </a:xfrm>
        </p:spPr>
        <p:txBody>
          <a:bodyPr>
            <a:normAutofit fontScale="92500" lnSpcReduction="10000"/>
          </a:bodyPr>
          <a:lstStyle/>
          <a:p>
            <a:pPr marL="0" indent="0">
              <a:buNone/>
            </a:pPr>
            <a:r>
              <a:rPr lang="en-US" sz="3200" b="1" dirty="0" smtClean="0">
                <a:effectLst/>
              </a:rPr>
              <a:t>BSA Leadership Requirements . . .</a:t>
            </a:r>
          </a:p>
          <a:p>
            <a:r>
              <a:rPr lang="en-US" sz="3200" b="1" dirty="0" smtClean="0">
                <a:effectLst/>
              </a:rPr>
              <a:t>Cub Resident Camp - </a:t>
            </a:r>
            <a:r>
              <a:rPr lang="en-US" sz="3200" dirty="0" smtClean="0">
                <a:effectLst/>
              </a:rPr>
              <a:t/>
            </a:r>
            <a:br>
              <a:rPr lang="en-US" sz="3200" dirty="0" smtClean="0">
                <a:effectLst/>
              </a:rPr>
            </a:br>
            <a:r>
              <a:rPr lang="en-US" sz="3200" dirty="0" smtClean="0">
                <a:effectLst/>
              </a:rPr>
              <a:t>Each Cub Scout must be accompanied by a parent or guardian (a 1:1 ratio).</a:t>
            </a:r>
          </a:p>
          <a:p>
            <a:r>
              <a:rPr lang="en-US" sz="3200" b="1" dirty="0" smtClean="0">
                <a:effectLst/>
              </a:rPr>
              <a:t>Webelos Experience - </a:t>
            </a:r>
            <a:r>
              <a:rPr lang="en-US" sz="3200" dirty="0" smtClean="0">
                <a:effectLst/>
              </a:rPr>
              <a:t/>
            </a:r>
            <a:br>
              <a:rPr lang="en-US" sz="3200" dirty="0" smtClean="0">
                <a:effectLst/>
              </a:rPr>
            </a:br>
            <a:r>
              <a:rPr lang="en-US" sz="3200" dirty="0" smtClean="0">
                <a:effectLst/>
              </a:rPr>
              <a:t>One adult is necessary for every 4 Scouts (1:4 ratio)</a:t>
            </a:r>
            <a:endParaRPr lang="en-US" sz="3200" dirty="0"/>
          </a:p>
          <a:p>
            <a:r>
              <a:rPr lang="en-US" sz="3200" b="1" dirty="0" smtClean="0">
                <a:effectLst/>
              </a:rPr>
              <a:t>Webelos at Camporee - </a:t>
            </a:r>
            <a:r>
              <a:rPr lang="en-US" sz="3200" dirty="0" smtClean="0">
                <a:effectLst/>
              </a:rPr>
              <a:t/>
            </a:r>
            <a:br>
              <a:rPr lang="en-US" sz="3200" dirty="0" smtClean="0">
                <a:effectLst/>
              </a:rPr>
            </a:br>
            <a:r>
              <a:rPr lang="en-US" sz="3200" dirty="0" smtClean="0">
                <a:effectLst/>
              </a:rPr>
              <a:t>Each Webelos Scout must be accompanied by a parent or guardian (a 1:1 ratio) when not attending with a troop. When attending with a troop, one adult is necessary for every 4 Scouts and two-deep "leadership" rules (2 adults) must apply at all times.</a:t>
            </a:r>
          </a:p>
          <a:p>
            <a:pPr marL="2286000" lvl="5" indent="0">
              <a:buNone/>
            </a:pPr>
            <a:endParaRPr lang="en-US" dirty="0"/>
          </a:p>
        </p:txBody>
      </p:sp>
    </p:spTree>
    <p:extLst>
      <p:ext uri="{BB962C8B-B14F-4D97-AF65-F5344CB8AC3E}">
        <p14:creationId xmlns:p14="http://schemas.microsoft.com/office/powerpoint/2010/main" xmlns="" val="1377992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Who else goes to Cub Camp?</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38200" y="1825625"/>
            <a:ext cx="5181600" cy="3632994"/>
          </a:xfrm>
        </p:spPr>
      </p:pic>
      <p:sp>
        <p:nvSpPr>
          <p:cNvPr id="4" name="Content Placeholder 3"/>
          <p:cNvSpPr>
            <a:spLocks noGrp="1"/>
          </p:cNvSpPr>
          <p:nvPr>
            <p:ph sz="half" idx="2"/>
          </p:nvPr>
        </p:nvSpPr>
        <p:spPr/>
        <p:txBody>
          <a:bodyPr/>
          <a:lstStyle/>
          <a:p>
            <a:r>
              <a:rPr lang="en-US" sz="3200" dirty="0"/>
              <a:t>Families</a:t>
            </a:r>
          </a:p>
          <a:p>
            <a:r>
              <a:rPr lang="en-US" sz="3200" dirty="0"/>
              <a:t>Cub age siblings can participate</a:t>
            </a:r>
          </a:p>
          <a:p>
            <a:r>
              <a:rPr lang="en-US" sz="3200" dirty="0"/>
              <a:t>Girls can now be registered as Cubs</a:t>
            </a:r>
          </a:p>
          <a:p>
            <a:r>
              <a:rPr lang="en-US" sz="3200" dirty="0"/>
              <a:t>Sorry no Pets</a:t>
            </a:r>
          </a:p>
          <a:p>
            <a:endParaRPr lang="en-US" dirty="0"/>
          </a:p>
        </p:txBody>
      </p:sp>
    </p:spTree>
    <p:extLst>
      <p:ext uri="{BB962C8B-B14F-4D97-AF65-F5344CB8AC3E}">
        <p14:creationId xmlns:p14="http://schemas.microsoft.com/office/powerpoint/2010/main" xmlns="" val="58822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Safety  (Sweet 16)</a:t>
            </a:r>
          </a:p>
        </p:txBody>
      </p:sp>
      <p:sp>
        <p:nvSpPr>
          <p:cNvPr id="3" name="Content Placeholder 2"/>
          <p:cNvSpPr>
            <a:spLocks noGrp="1"/>
          </p:cNvSpPr>
          <p:nvPr>
            <p:ph sz="half" idx="1"/>
          </p:nvPr>
        </p:nvSpPr>
        <p:spPr/>
        <p:txBody>
          <a:bodyPr>
            <a:normAutofit fontScale="92500" lnSpcReduction="20000"/>
          </a:bodyPr>
          <a:lstStyle/>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200" dirty="0"/>
              <a:t>Qualified supervision</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200" dirty="0"/>
              <a:t>Physical fitness</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200" dirty="0"/>
              <a:t>Buddy system</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200" dirty="0"/>
              <a:t>Safe area or course</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200" dirty="0"/>
              <a:t>Equipment selection and maintenance</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200" dirty="0"/>
              <a:t>Personal safety equipment</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200" dirty="0"/>
              <a:t>Safety procedures and policies</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200" dirty="0"/>
              <a:t>Skill level limits</a:t>
            </a:r>
          </a:p>
          <a:p>
            <a:endParaRPr lang="en-US" dirty="0"/>
          </a:p>
        </p:txBody>
      </p:sp>
      <p:sp>
        <p:nvSpPr>
          <p:cNvPr id="4" name="Content Placeholder 3"/>
          <p:cNvSpPr>
            <a:spLocks noGrp="1"/>
          </p:cNvSpPr>
          <p:nvPr>
            <p:ph sz="half" idx="2"/>
          </p:nvPr>
        </p:nvSpPr>
        <p:spPr/>
        <p:txBody>
          <a:bodyPr>
            <a:normAutofit fontScale="92500" lnSpcReduction="20000"/>
          </a:bodyPr>
          <a:lstStyle/>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500" dirty="0"/>
              <a:t>Weather check</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500" dirty="0"/>
              <a:t>Planning</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500" dirty="0"/>
              <a:t>Communications</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500" dirty="0"/>
              <a:t>Permits and notices</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500" dirty="0"/>
              <a:t>First aid resources</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500" dirty="0"/>
              <a:t>Applicable laws</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500" dirty="0"/>
              <a:t>CPR resource</a:t>
            </a:r>
          </a:p>
          <a:p>
            <a:pPr marL="428625" indent="-323850">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3500" dirty="0"/>
              <a:t>Discipline</a:t>
            </a:r>
          </a:p>
          <a:p>
            <a:endParaRPr lang="en-US" dirty="0"/>
          </a:p>
        </p:txBody>
      </p:sp>
    </p:spTree>
    <p:extLst>
      <p:ext uri="{BB962C8B-B14F-4D97-AF65-F5344CB8AC3E}">
        <p14:creationId xmlns:p14="http://schemas.microsoft.com/office/powerpoint/2010/main" xmlns="" val="18489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PLAN FOR WINTER OPPORTUNITIES</a:t>
            </a:r>
            <a:endParaRPr lang="en-US" dirty="0"/>
          </a:p>
        </p:txBody>
      </p:sp>
      <p:sp>
        <p:nvSpPr>
          <p:cNvPr id="3" name="Content Placeholder 2"/>
          <p:cNvSpPr>
            <a:spLocks noGrp="1"/>
          </p:cNvSpPr>
          <p:nvPr>
            <p:ph idx="1"/>
          </p:nvPr>
        </p:nvSpPr>
        <p:spPr/>
        <p:txBody>
          <a:bodyPr/>
          <a:lstStyle/>
          <a:p>
            <a:pPr marL="0" indent="0">
              <a:buNone/>
            </a:pPr>
            <a:r>
              <a:rPr lang="en-US" sz="3200" dirty="0" smtClean="0"/>
              <a:t>Get Ready!</a:t>
            </a:r>
          </a:p>
          <a:p>
            <a:pPr marL="0" indent="0">
              <a:buNone/>
            </a:pPr>
            <a:endParaRPr lang="en-US" dirty="0" smtClean="0"/>
          </a:p>
          <a:p>
            <a:pPr marL="0" indent="0">
              <a:buNone/>
            </a:pPr>
            <a:r>
              <a:rPr lang="en-US" dirty="0"/>
              <a:t>	</a:t>
            </a:r>
            <a:r>
              <a:rPr lang="en-US" dirty="0" smtClean="0"/>
              <a:t>Talk about what to wear for safe outdoor fun.  Make simple lists;  	ask the Cubs to gather their own clothing and equipment, then 	ask the parents to check how they do against their packing list.</a:t>
            </a:r>
          </a:p>
          <a:p>
            <a:pPr marL="0" indent="0">
              <a:buNone/>
            </a:pPr>
            <a:r>
              <a:rPr lang="en-US" dirty="0" smtClean="0"/>
              <a:t>	</a:t>
            </a:r>
          </a:p>
          <a:p>
            <a:pPr marL="0" indent="0">
              <a:buNone/>
            </a:pPr>
            <a:r>
              <a:rPr lang="en-US" dirty="0"/>
              <a:t>	</a:t>
            </a:r>
            <a:r>
              <a:rPr lang="en-US" dirty="0" smtClean="0"/>
              <a:t>Do some simple short outdoor activities to try out gear.      	Maybe a winter hike, check out the county parks for naturalist 	led programs. </a:t>
            </a:r>
            <a:endParaRPr lang="en-US" dirty="0"/>
          </a:p>
        </p:txBody>
      </p:sp>
    </p:spTree>
    <p:extLst>
      <p:ext uri="{BB962C8B-B14F-4D97-AF65-F5344CB8AC3E}">
        <p14:creationId xmlns:p14="http://schemas.microsoft.com/office/powerpoint/2010/main" xmlns="" val="2718179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C-O-L-D</a:t>
            </a:r>
            <a:endParaRPr lang="en-US" dirty="0"/>
          </a:p>
        </p:txBody>
      </p:sp>
      <p:sp>
        <p:nvSpPr>
          <p:cNvPr id="3" name="Content Placeholder 2"/>
          <p:cNvSpPr>
            <a:spLocks noGrp="1"/>
          </p:cNvSpPr>
          <p:nvPr>
            <p:ph idx="1"/>
          </p:nvPr>
        </p:nvSpPr>
        <p:spPr/>
        <p:txBody>
          <a:bodyPr/>
          <a:lstStyle/>
          <a:p>
            <a:pPr marL="0" indent="0">
              <a:buNone/>
            </a:pPr>
            <a:r>
              <a:rPr lang="en-US" dirty="0" smtClean="0"/>
              <a:t>Tell the Cubs this is what they teach the older boys at Winter Camp, and  School and at OKPIK (BSA Northern Tier)</a:t>
            </a:r>
          </a:p>
          <a:p>
            <a:pPr marL="0" indent="0">
              <a:buNone/>
            </a:pPr>
            <a:endParaRPr lang="en-US" dirty="0" smtClean="0"/>
          </a:p>
          <a:p>
            <a:pPr marL="0" indent="0">
              <a:buNone/>
            </a:pPr>
            <a:r>
              <a:rPr lang="en-US" dirty="0" smtClean="0"/>
              <a:t>	</a:t>
            </a:r>
            <a:r>
              <a:rPr lang="en-US" sz="3200" dirty="0" smtClean="0"/>
              <a:t>C is for Clean</a:t>
            </a:r>
          </a:p>
          <a:p>
            <a:pPr marL="0" indent="0">
              <a:buNone/>
            </a:pPr>
            <a:r>
              <a:rPr lang="en-US" sz="3200" dirty="0" smtClean="0"/>
              <a:t>	O is for don’t Over Heat</a:t>
            </a:r>
          </a:p>
          <a:p>
            <a:pPr marL="0" indent="0">
              <a:buNone/>
            </a:pPr>
            <a:r>
              <a:rPr lang="en-US" sz="3200" dirty="0" smtClean="0"/>
              <a:t>	L is for Loose Layers</a:t>
            </a:r>
          </a:p>
          <a:p>
            <a:pPr marL="0" indent="0">
              <a:buNone/>
            </a:pPr>
            <a:r>
              <a:rPr lang="en-US" sz="3200" dirty="0" smtClean="0"/>
              <a:t>	D is for Dry</a:t>
            </a:r>
          </a:p>
          <a:p>
            <a:endParaRPr lang="en-US" dirty="0"/>
          </a:p>
        </p:txBody>
      </p:sp>
    </p:spTree>
    <p:extLst>
      <p:ext uri="{BB962C8B-B14F-4D97-AF65-F5344CB8AC3E}">
        <p14:creationId xmlns:p14="http://schemas.microsoft.com/office/powerpoint/2010/main" xmlns="" val="4091231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Stoke those Cub Furnaces</a:t>
            </a:r>
            <a:endParaRPr lang="en-US" dirty="0"/>
          </a:p>
        </p:txBody>
      </p:sp>
      <p:sp>
        <p:nvSpPr>
          <p:cNvPr id="3" name="Content Placeholder 2"/>
          <p:cNvSpPr>
            <a:spLocks noGrp="1"/>
          </p:cNvSpPr>
          <p:nvPr>
            <p:ph idx="1"/>
          </p:nvPr>
        </p:nvSpPr>
        <p:spPr>
          <a:xfrm>
            <a:off x="2275840" y="1825625"/>
            <a:ext cx="9077960" cy="4351338"/>
          </a:xfrm>
        </p:spPr>
        <p:txBody>
          <a:bodyPr>
            <a:normAutofit/>
          </a:bodyPr>
          <a:lstStyle/>
          <a:p>
            <a:r>
              <a:rPr lang="en-US" sz="3200" dirty="0" smtClean="0"/>
              <a:t>Feed for cold </a:t>
            </a:r>
          </a:p>
          <a:p>
            <a:r>
              <a:rPr lang="en-US" sz="3200" dirty="0" smtClean="0"/>
              <a:t>High fats and Carbs</a:t>
            </a:r>
          </a:p>
          <a:p>
            <a:r>
              <a:rPr lang="en-US" sz="3200" dirty="0" smtClean="0"/>
              <a:t>GORP and Trail mix for pocket snacks!</a:t>
            </a:r>
          </a:p>
          <a:p>
            <a:r>
              <a:rPr lang="en-US" sz="3200" dirty="0" smtClean="0"/>
              <a:t>Hot Cocoa, Hot Cider, Hot Tang</a:t>
            </a:r>
          </a:p>
          <a:p>
            <a:r>
              <a:rPr lang="en-US" sz="3200" dirty="0" smtClean="0"/>
              <a:t>Water, water, water!</a:t>
            </a:r>
            <a:endParaRPr lang="en-US" sz="3200" dirty="0"/>
          </a:p>
        </p:txBody>
      </p:sp>
    </p:spTree>
    <p:extLst>
      <p:ext uri="{BB962C8B-B14F-4D97-AF65-F5344CB8AC3E}">
        <p14:creationId xmlns:p14="http://schemas.microsoft.com/office/powerpoint/2010/main" xmlns="" val="280695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packing lists…</a:t>
            </a:r>
            <a:endParaRPr lang="en-US" dirty="0"/>
          </a:p>
        </p:txBody>
      </p:sp>
      <p:sp>
        <p:nvSpPr>
          <p:cNvPr id="3" name="Content Placeholder 2"/>
          <p:cNvSpPr>
            <a:spLocks noGrp="1"/>
          </p:cNvSpPr>
          <p:nvPr>
            <p:ph idx="1"/>
          </p:nvPr>
        </p:nvSpPr>
        <p:spPr/>
        <p:txBody>
          <a:bodyPr>
            <a:normAutofit/>
          </a:bodyPr>
          <a:lstStyle/>
          <a:p>
            <a:r>
              <a:rPr lang="en-US" sz="3200" dirty="0" smtClean="0"/>
              <a:t>Winter has it’s own set of rules</a:t>
            </a:r>
          </a:p>
          <a:p>
            <a:r>
              <a:rPr lang="en-US" sz="3200" dirty="0" smtClean="0"/>
              <a:t>Boys can pack themselves as they get older </a:t>
            </a:r>
          </a:p>
          <a:p>
            <a:r>
              <a:rPr lang="en-US" sz="3200" dirty="0" smtClean="0"/>
              <a:t>Parents should check what they pack against the list</a:t>
            </a:r>
          </a:p>
          <a:p>
            <a:r>
              <a:rPr lang="en-US" sz="3200" dirty="0" smtClean="0"/>
              <a:t>Check out their Handbook</a:t>
            </a:r>
          </a:p>
          <a:p>
            <a:r>
              <a:rPr lang="en-US" sz="3200" dirty="0"/>
              <a:t>See sample lists</a:t>
            </a:r>
          </a:p>
          <a:p>
            <a:pPr marL="0" indent="0">
              <a:buNone/>
            </a:pPr>
            <a:r>
              <a:rPr lang="en-US" sz="3200" dirty="0" smtClean="0"/>
              <a:t> </a:t>
            </a:r>
          </a:p>
          <a:p>
            <a:pPr marL="0" indent="0">
              <a:buNone/>
            </a:pPr>
            <a:endParaRPr lang="en-US" sz="3200" dirty="0"/>
          </a:p>
        </p:txBody>
      </p:sp>
    </p:spTree>
    <p:extLst>
      <p:ext uri="{BB962C8B-B14F-4D97-AF65-F5344CB8AC3E}">
        <p14:creationId xmlns:p14="http://schemas.microsoft.com/office/powerpoint/2010/main" xmlns="" val="1317674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Hiking? Camping? Biking? Touring?</a:t>
            </a:r>
            <a:br>
              <a:rPr lang="en-US" dirty="0" smtClean="0"/>
            </a:br>
            <a:r>
              <a:rPr lang="en-US" dirty="0" smtClean="0"/>
              <a:t>	When Planning </a:t>
            </a:r>
            <a:r>
              <a:rPr lang="en-US" dirty="0"/>
              <a:t>a</a:t>
            </a:r>
            <a:r>
              <a:rPr lang="en-US" dirty="0" smtClean="0"/>
              <a:t>ny activity, plan to LNT</a:t>
            </a:r>
            <a:endParaRPr lang="en-US" dirty="0"/>
          </a:p>
        </p:txBody>
      </p:sp>
      <p:sp>
        <p:nvSpPr>
          <p:cNvPr id="3" name="Content Placeholder 2"/>
          <p:cNvSpPr>
            <a:spLocks noGrp="1"/>
          </p:cNvSpPr>
          <p:nvPr>
            <p:ph idx="1"/>
          </p:nvPr>
        </p:nvSpPr>
        <p:spPr>
          <a:xfrm>
            <a:off x="838200" y="2171700"/>
            <a:ext cx="10515600" cy="4343399"/>
          </a:xfrm>
        </p:spPr>
        <p:txBody>
          <a:bodyPr>
            <a:normAutofit/>
          </a:bodyPr>
          <a:lstStyle/>
          <a:p>
            <a:pPr marL="0" indent="0">
              <a:buNone/>
            </a:pPr>
            <a:r>
              <a:rPr lang="en-US" sz="3600" dirty="0" smtClean="0"/>
              <a:t>Remember your LNT…Leave No Trace</a:t>
            </a:r>
          </a:p>
          <a:p>
            <a:pPr marL="514350" indent="-514350">
              <a:buFont typeface="+mj-lt"/>
              <a:buAutoNum type="arabicPeriod"/>
            </a:pPr>
            <a:r>
              <a:rPr lang="en-US" dirty="0" smtClean="0"/>
              <a:t>Plan Ahead and Prepare</a:t>
            </a:r>
          </a:p>
          <a:p>
            <a:pPr marL="514350" indent="-514350">
              <a:buFont typeface="+mj-lt"/>
              <a:buAutoNum type="arabicPeriod"/>
            </a:pPr>
            <a:r>
              <a:rPr lang="en-US" dirty="0" smtClean="0"/>
              <a:t>Travel and Camp on Durable Surfaces</a:t>
            </a:r>
          </a:p>
          <a:p>
            <a:pPr marL="514350" indent="-514350">
              <a:buFont typeface="+mj-lt"/>
              <a:buAutoNum type="arabicPeriod"/>
            </a:pPr>
            <a:r>
              <a:rPr lang="en-US" dirty="0" smtClean="0"/>
              <a:t>Dispose of Waste Properly- </a:t>
            </a:r>
            <a:r>
              <a:rPr lang="en-US" dirty="0"/>
              <a:t>Pack it in- Pack it out</a:t>
            </a:r>
            <a:r>
              <a:rPr lang="en-US" dirty="0" smtClean="0"/>
              <a:t>!</a:t>
            </a:r>
          </a:p>
          <a:p>
            <a:pPr marL="514350" indent="-514350">
              <a:buFont typeface="+mj-lt"/>
              <a:buAutoNum type="arabicPeriod"/>
            </a:pPr>
            <a:r>
              <a:rPr lang="en-US" dirty="0" smtClean="0"/>
              <a:t>Leave What </a:t>
            </a:r>
            <a:r>
              <a:rPr lang="en-US" dirty="0"/>
              <a:t>Y</a:t>
            </a:r>
            <a:r>
              <a:rPr lang="en-US" dirty="0" smtClean="0"/>
              <a:t>ou Find</a:t>
            </a:r>
          </a:p>
          <a:p>
            <a:pPr marL="514350" indent="-514350">
              <a:buFont typeface="+mj-lt"/>
              <a:buAutoNum type="arabicPeriod"/>
            </a:pPr>
            <a:r>
              <a:rPr lang="en-US" dirty="0" smtClean="0"/>
              <a:t>Minimize Campfire Impacts</a:t>
            </a:r>
          </a:p>
          <a:p>
            <a:pPr marL="514350" indent="-514350">
              <a:buFont typeface="+mj-lt"/>
              <a:buAutoNum type="arabicPeriod"/>
            </a:pPr>
            <a:r>
              <a:rPr lang="en-US" dirty="0" smtClean="0"/>
              <a:t>Respect Wildlife</a:t>
            </a:r>
          </a:p>
          <a:p>
            <a:pPr marL="514350" indent="-514350">
              <a:buFont typeface="+mj-lt"/>
              <a:buAutoNum type="arabicPeriod"/>
            </a:pPr>
            <a:r>
              <a:rPr lang="en-US" dirty="0" smtClean="0"/>
              <a:t>Be Considerate of Other Visitors</a:t>
            </a:r>
            <a:endParaRPr lang="en-US" dirty="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sz="3200" dirty="0" smtClean="0"/>
          </a:p>
          <a:p>
            <a:endParaRPr lang="en-US" sz="3200" dirty="0"/>
          </a:p>
        </p:txBody>
      </p:sp>
    </p:spTree>
    <p:extLst>
      <p:ext uri="{BB962C8B-B14F-4D97-AF65-F5344CB8AC3E}">
        <p14:creationId xmlns:p14="http://schemas.microsoft.com/office/powerpoint/2010/main" xmlns="" val="313875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WEBELOS TRANSITION- Boy Scout Camporees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6720" y="1825625"/>
            <a:ext cx="5364480"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7920" y="1825624"/>
            <a:ext cx="5135880" cy="4351339"/>
          </a:xfrm>
          <a:prstGeom prst="rect">
            <a:avLst/>
          </a:prstGeom>
        </p:spPr>
      </p:pic>
    </p:spTree>
    <p:extLst>
      <p:ext uri="{BB962C8B-B14F-4D97-AF65-F5344CB8AC3E}">
        <p14:creationId xmlns:p14="http://schemas.microsoft.com/office/powerpoint/2010/main" xmlns="" val="197879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How to get your Pack on Board</a:t>
            </a:r>
            <a:br>
              <a:rPr lang="en-US" dirty="0" smtClean="0"/>
            </a:br>
            <a:r>
              <a:rPr lang="en-US" dirty="0" smtClean="0"/>
              <a:t>Start a Tradition!</a:t>
            </a:r>
            <a:endParaRPr lang="en-US" dirty="0"/>
          </a:p>
        </p:txBody>
      </p:sp>
      <p:sp>
        <p:nvSpPr>
          <p:cNvPr id="3" name="Content Placeholder 2"/>
          <p:cNvSpPr>
            <a:spLocks noGrp="1"/>
          </p:cNvSpPr>
          <p:nvPr>
            <p:ph idx="1"/>
          </p:nvPr>
        </p:nvSpPr>
        <p:spPr>
          <a:xfrm>
            <a:off x="838200" y="1483360"/>
            <a:ext cx="10515600" cy="5080000"/>
          </a:xfrm>
        </p:spPr>
        <p:txBody>
          <a:bodyPr>
            <a:noAutofit/>
          </a:bodyPr>
          <a:lstStyle/>
          <a:p>
            <a:pPr marL="0" indent="0">
              <a:buNone/>
            </a:pPr>
            <a:r>
              <a:rPr lang="en-US" dirty="0"/>
              <a:t>End of the year is a great time for this, albeit weather doesn't always cooperate.  You have all year to talk it up, and it gets folks in a mind </a:t>
            </a:r>
            <a:r>
              <a:rPr lang="en-US" dirty="0" smtClean="0"/>
              <a:t>set.  Prepares for Council </a:t>
            </a:r>
            <a:r>
              <a:rPr lang="en-US" dirty="0"/>
              <a:t>Summer and Fall Camp programs. </a:t>
            </a:r>
            <a:endParaRPr lang="en-US" dirty="0" smtClean="0"/>
          </a:p>
          <a:p>
            <a:pPr marL="0" indent="0">
              <a:buNone/>
            </a:pPr>
            <a:endParaRPr lang="en-US" dirty="0" smtClean="0"/>
          </a:p>
          <a:p>
            <a:r>
              <a:rPr lang="en-US" dirty="0" smtClean="0"/>
              <a:t>For a Pack Campout, start simple and local.</a:t>
            </a:r>
          </a:p>
          <a:p>
            <a:r>
              <a:rPr lang="en-US" dirty="0" smtClean="0"/>
              <a:t>Be cool with folks wanting to just come for the day (but be sure their Cub sees your Cub’s tent and sleeping bag).</a:t>
            </a:r>
          </a:p>
          <a:p>
            <a:r>
              <a:rPr lang="en-US" dirty="0" smtClean="0"/>
              <a:t>Make it a time for fellowship, have campfires, with skits (even a Leader skit) and share your camping knowledge.  </a:t>
            </a:r>
          </a:p>
          <a:p>
            <a:r>
              <a:rPr lang="en-US" dirty="0" smtClean="0"/>
              <a:t>You can be an Enabler!  Don’t be a big know it all, that can be scary to non-campers as it highlights what they don’t know.  KISMIF</a:t>
            </a:r>
          </a:p>
          <a:p>
            <a:endParaRPr lang="en-US" dirty="0" smtClean="0"/>
          </a:p>
        </p:txBody>
      </p:sp>
    </p:spTree>
    <p:extLst>
      <p:ext uri="{BB962C8B-B14F-4D97-AF65-F5344CB8AC3E}">
        <p14:creationId xmlns:p14="http://schemas.microsoft.com/office/powerpoint/2010/main" xmlns="" val="393908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Cubs Camp</a:t>
            </a:r>
            <a:endParaRPr lang="en-US" sz="6000" dirty="0"/>
          </a:p>
        </p:txBody>
      </p:sp>
      <p:sp>
        <p:nvSpPr>
          <p:cNvPr id="3" name="Content Placeholder 2"/>
          <p:cNvSpPr>
            <a:spLocks noGrp="1"/>
          </p:cNvSpPr>
          <p:nvPr>
            <p:ph idx="1"/>
          </p:nvPr>
        </p:nvSpPr>
        <p:spPr>
          <a:xfrm>
            <a:off x="3273288" y="2146300"/>
            <a:ext cx="6134872" cy="3979863"/>
          </a:xfrm>
        </p:spPr>
        <p:txBody>
          <a:bodyPr>
            <a:normAutofit/>
          </a:bodyPr>
          <a:lstStyle/>
          <a:p>
            <a:r>
              <a:rPr lang="en-US" sz="4000" dirty="0" smtClean="0"/>
              <a:t>Why</a:t>
            </a:r>
          </a:p>
          <a:p>
            <a:r>
              <a:rPr lang="en-US" sz="4000" dirty="0" smtClean="0"/>
              <a:t>When and Where</a:t>
            </a:r>
          </a:p>
          <a:p>
            <a:r>
              <a:rPr lang="en-US" sz="4000" dirty="0" smtClean="0"/>
              <a:t>Who</a:t>
            </a:r>
          </a:p>
          <a:p>
            <a:r>
              <a:rPr lang="en-US" sz="4000" dirty="0" smtClean="0"/>
              <a:t>How to plan</a:t>
            </a:r>
          </a:p>
          <a:p>
            <a:r>
              <a:rPr lang="en-US" sz="4000" dirty="0" smtClean="0"/>
              <a:t>How to pack</a:t>
            </a:r>
            <a:endParaRPr lang="en-US" sz="4000" dirty="0"/>
          </a:p>
        </p:txBody>
      </p:sp>
    </p:spTree>
    <p:extLst>
      <p:ext uri="{BB962C8B-B14F-4D97-AF65-F5344CB8AC3E}">
        <p14:creationId xmlns:p14="http://schemas.microsoft.com/office/powerpoint/2010/main" xmlns="" val="1475786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023"/>
            <a:ext cx="10515600" cy="1311215"/>
          </a:xfrm>
        </p:spPr>
        <p:txBody>
          <a:bodyPr/>
          <a:lstStyle/>
          <a:p>
            <a:r>
              <a:rPr lang="en-US" dirty="0" smtClean="0"/>
              <a:t>Pack Family Campout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28799" y="1276709"/>
            <a:ext cx="7712015" cy="5581291"/>
          </a:xfrm>
        </p:spPr>
      </p:pic>
    </p:spTree>
    <p:extLst>
      <p:ext uri="{BB962C8B-B14F-4D97-AF65-F5344CB8AC3E}">
        <p14:creationId xmlns:p14="http://schemas.microsoft.com/office/powerpoint/2010/main" xmlns="" val="344517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Resources</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50+ years of Camping and Hiking, and Hunting</a:t>
            </a:r>
          </a:p>
          <a:p>
            <a:r>
              <a:rPr lang="en-US" sz="3200" dirty="0" smtClean="0"/>
              <a:t> 30 years with BSA</a:t>
            </a:r>
          </a:p>
          <a:p>
            <a:r>
              <a:rPr lang="en-US" sz="3200" dirty="0" smtClean="0"/>
              <a:t>National and Council Web sites</a:t>
            </a:r>
          </a:p>
          <a:p>
            <a:r>
              <a:rPr lang="en-US" sz="3200" dirty="0" smtClean="0"/>
              <a:t>Guide to Safe Scouting</a:t>
            </a:r>
          </a:p>
          <a:p>
            <a:r>
              <a:rPr lang="en-US" sz="3200" dirty="0" smtClean="0"/>
              <a:t>Leave No Trace </a:t>
            </a:r>
          </a:p>
          <a:p>
            <a:r>
              <a:rPr lang="en-US" sz="3200" dirty="0" smtClean="0"/>
              <a:t>3 decades of BSA Training Syllabus’, Fast Start, National Training Center at Philmont, and Okpik/Northern Tier, NSC Winter Camp School  </a:t>
            </a:r>
          </a:p>
          <a:p>
            <a:r>
              <a:rPr lang="en-US" sz="3200" dirty="0" smtClean="0"/>
              <a:t>Trial and Error</a:t>
            </a:r>
          </a:p>
          <a:p>
            <a:pPr marL="0" indent="0" algn="ctr">
              <a:buNone/>
            </a:pPr>
            <a:r>
              <a:rPr lang="en-US" sz="3200" dirty="0" smtClean="0"/>
              <a:t> Thank You for Listening!</a:t>
            </a:r>
          </a:p>
          <a:p>
            <a:endParaRPr lang="en-US" dirty="0" smtClean="0"/>
          </a:p>
          <a:p>
            <a:endParaRPr lang="en-US" dirty="0" smtClean="0"/>
          </a:p>
          <a:p>
            <a:endParaRPr lang="en-US" dirty="0"/>
          </a:p>
        </p:txBody>
      </p:sp>
    </p:spTree>
    <p:extLst>
      <p:ext uri="{BB962C8B-B14F-4D97-AF65-F5344CB8AC3E}">
        <p14:creationId xmlns:p14="http://schemas.microsoft.com/office/powerpoint/2010/main" xmlns="" val="323523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US" sz="6000" dirty="0" smtClean="0"/>
              <a:t>Why</a:t>
            </a:r>
            <a:r>
              <a:rPr lang="en-US" dirty="0" smtClean="0"/>
              <a:t>  </a:t>
            </a:r>
            <a:r>
              <a:rPr lang="en-US" sz="6000" dirty="0" smtClean="0"/>
              <a:t>Cubs Camp</a:t>
            </a:r>
            <a:endParaRPr lang="en-US" sz="6000" dirty="0"/>
          </a:p>
        </p:txBody>
      </p:sp>
      <p:sp>
        <p:nvSpPr>
          <p:cNvPr id="3" name="Content Placeholder 2"/>
          <p:cNvSpPr>
            <a:spLocks noGrp="1"/>
          </p:cNvSpPr>
          <p:nvPr>
            <p:ph idx="1"/>
          </p:nvPr>
        </p:nvSpPr>
        <p:spPr>
          <a:xfrm>
            <a:off x="2235200" y="1462088"/>
            <a:ext cx="9118600" cy="5103812"/>
          </a:xfrm>
        </p:spPr>
        <p:txBody>
          <a:bodyPr/>
          <a:lstStyle/>
          <a:p>
            <a:r>
              <a:rPr lang="en-US" sz="3200" dirty="0" smtClean="0"/>
              <a:t>One of the methods of Scouting</a:t>
            </a:r>
          </a:p>
          <a:p>
            <a:r>
              <a:rPr lang="en-US" sz="3200" dirty="0" smtClean="0"/>
              <a:t>Advancement opportunities</a:t>
            </a:r>
          </a:p>
          <a:p>
            <a:r>
              <a:rPr lang="en-US" sz="3200" dirty="0" smtClean="0"/>
              <a:t>Teaches life skills</a:t>
            </a:r>
          </a:p>
          <a:p>
            <a:r>
              <a:rPr lang="en-US" sz="3200" dirty="0" smtClean="0"/>
              <a:t>Teaches self-reliance</a:t>
            </a:r>
          </a:p>
          <a:p>
            <a:r>
              <a:rPr lang="en-US" sz="3200" dirty="0" smtClean="0"/>
              <a:t>Teaches how work together</a:t>
            </a:r>
          </a:p>
          <a:p>
            <a:r>
              <a:rPr lang="en-US" sz="3200" dirty="0" smtClean="0"/>
              <a:t>Builds strong bodies (and tires/plays kids out)</a:t>
            </a:r>
          </a:p>
          <a:p>
            <a:r>
              <a:rPr lang="en-US" sz="3200" dirty="0" smtClean="0"/>
              <a:t>Good for mental health</a:t>
            </a:r>
          </a:p>
          <a:p>
            <a:r>
              <a:rPr lang="en-US" sz="3200" dirty="0" smtClean="0"/>
              <a:t>Combats Nature Deficit</a:t>
            </a:r>
          </a:p>
          <a:p>
            <a:r>
              <a:rPr lang="en-US" sz="3200" dirty="0" smtClean="0"/>
              <a:t>WEBELOS transition aid</a:t>
            </a:r>
          </a:p>
          <a:p>
            <a:endParaRPr lang="en-US" dirty="0" smtClean="0"/>
          </a:p>
          <a:p>
            <a:endParaRPr lang="en-US" dirty="0"/>
          </a:p>
        </p:txBody>
      </p:sp>
    </p:spTree>
    <p:extLst>
      <p:ext uri="{BB962C8B-B14F-4D97-AF65-F5344CB8AC3E}">
        <p14:creationId xmlns:p14="http://schemas.microsoft.com/office/powerpoint/2010/main" xmlns="" val="1155067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WHEN</a:t>
            </a:r>
            <a:endParaRPr lang="en-US" sz="6000" dirty="0"/>
          </a:p>
        </p:txBody>
      </p:sp>
      <p:sp>
        <p:nvSpPr>
          <p:cNvPr id="3" name="Content Placeholder 2"/>
          <p:cNvSpPr>
            <a:spLocks noGrp="1"/>
          </p:cNvSpPr>
          <p:nvPr>
            <p:ph sz="half" idx="1"/>
          </p:nvPr>
        </p:nvSpPr>
        <p:spPr>
          <a:xfrm>
            <a:off x="838200" y="1690688"/>
            <a:ext cx="5181600" cy="4486275"/>
          </a:xfrm>
        </p:spPr>
        <p:txBody>
          <a:bodyPr>
            <a:normAutofit fontScale="92500"/>
          </a:bodyPr>
          <a:lstStyle/>
          <a:p>
            <a:pPr marL="0" indent="0" algn="ctr">
              <a:buNone/>
            </a:pPr>
            <a:r>
              <a:rPr lang="en-US" sz="3600" b="1" dirty="0" smtClean="0">
                <a:solidFill>
                  <a:srgbClr val="FF0000"/>
                </a:solidFill>
              </a:rPr>
              <a:t>POLAR CUB-RIGHT NOW!!!</a:t>
            </a:r>
          </a:p>
          <a:p>
            <a:pPr marL="0" indent="0">
              <a:buNone/>
            </a:pPr>
            <a:r>
              <a:rPr lang="en-US" dirty="0" smtClean="0"/>
              <a:t>	</a:t>
            </a:r>
            <a:r>
              <a:rPr lang="en-US" b="1" dirty="0" smtClean="0"/>
              <a:t>Polar Cubs- Locations:</a:t>
            </a:r>
          </a:p>
          <a:p>
            <a:r>
              <a:rPr lang="en-US" u="sng" dirty="0" smtClean="0">
                <a:hlinkClick r:id="rId2"/>
              </a:rPr>
              <a:t>Phillippo Scout Reservation</a:t>
            </a:r>
            <a:r>
              <a:rPr lang="en-US" dirty="0" smtClean="0"/>
              <a:t> </a:t>
            </a:r>
          </a:p>
          <a:p>
            <a:r>
              <a:rPr lang="en-US" u="sng" dirty="0" smtClean="0">
                <a:hlinkClick r:id="rId3"/>
              </a:rPr>
              <a:t>Rum River Scout Camp</a:t>
            </a:r>
            <a:r>
              <a:rPr lang="en-US" dirty="0" smtClean="0"/>
              <a:t> </a:t>
            </a:r>
          </a:p>
          <a:p>
            <a:r>
              <a:rPr lang="en-US" u="sng" dirty="0" smtClean="0">
                <a:hlinkClick r:id="rId4"/>
              </a:rPr>
              <a:t>Stearns Scout Camp</a:t>
            </a:r>
            <a:r>
              <a:rPr lang="en-US" dirty="0" smtClean="0"/>
              <a:t> </a:t>
            </a:r>
          </a:p>
          <a:p>
            <a:r>
              <a:rPr lang="en-US" u="sng" dirty="0" smtClean="0">
                <a:hlinkClick r:id="rId5"/>
              </a:rPr>
              <a:t>Fred C. Andersen Camp</a:t>
            </a:r>
            <a:r>
              <a:rPr lang="en-US" dirty="0" smtClean="0"/>
              <a:t> </a:t>
            </a:r>
          </a:p>
          <a:p>
            <a:pPr marL="0" indent="0" algn="ctr">
              <a:buNone/>
            </a:pPr>
            <a:r>
              <a:rPr lang="en-US" dirty="0" smtClean="0"/>
              <a:t>Dates:</a:t>
            </a:r>
          </a:p>
          <a:p>
            <a:pPr marL="0" indent="0" algn="ctr">
              <a:buNone/>
            </a:pPr>
            <a:r>
              <a:rPr lang="en-US" dirty="0" smtClean="0"/>
              <a:t>Saturdays and Sundays </a:t>
            </a:r>
          </a:p>
          <a:p>
            <a:pPr marL="0" indent="0" algn="ctr">
              <a:buNone/>
            </a:pPr>
            <a:r>
              <a:rPr lang="en-US" dirty="0" smtClean="0"/>
              <a:t>January 6-March 3</a:t>
            </a:r>
          </a:p>
          <a:p>
            <a:endParaRPr lang="en-US" dirty="0"/>
          </a:p>
        </p:txBody>
      </p:sp>
      <p:sp>
        <p:nvSpPr>
          <p:cNvPr id="4" name="Content Placeholder 3"/>
          <p:cNvSpPr>
            <a:spLocks noGrp="1"/>
          </p:cNvSpPr>
          <p:nvPr>
            <p:ph sz="half" idx="2"/>
          </p:nvPr>
        </p:nvSpPr>
        <p:spPr>
          <a:xfrm>
            <a:off x="6172200" y="1690688"/>
            <a:ext cx="5181600" cy="4849811"/>
          </a:xfrm>
        </p:spPr>
        <p:txBody>
          <a:bodyPr>
            <a:normAutofit fontScale="92500"/>
          </a:bodyPr>
          <a:lstStyle/>
          <a:p>
            <a:r>
              <a:rPr lang="en-US" dirty="0"/>
              <a:t>Polar Cubs is for the whole Pack starting with Lions Cubs and going through Arrow of Light Scouts. We also invite siblings to attend with their brothers. Cub Scout age siblings are invited and pay the same fee as their brothers. Siblings older than 5th grade should register as adults. Siblings under the age of 5 can tag along for free, and participate in certain activities that are age appropriate.</a:t>
            </a:r>
          </a:p>
        </p:txBody>
      </p:sp>
    </p:spTree>
    <p:extLst>
      <p:ext uri="{BB962C8B-B14F-4D97-AF65-F5344CB8AC3E}">
        <p14:creationId xmlns:p14="http://schemas.microsoft.com/office/powerpoint/2010/main" xmlns="" val="436580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Activities Include</a:t>
            </a:r>
          </a:p>
        </p:txBody>
      </p:sp>
      <p:sp>
        <p:nvSpPr>
          <p:cNvPr id="3" name="Content Placeholder 2"/>
          <p:cNvSpPr>
            <a:spLocks noGrp="1"/>
          </p:cNvSpPr>
          <p:nvPr>
            <p:ph sz="half" idx="1"/>
          </p:nvPr>
        </p:nvSpPr>
        <p:spPr/>
        <p:txBody>
          <a:bodyPr>
            <a:normAutofit fontScale="92500"/>
          </a:bodyPr>
          <a:lstStyle/>
          <a:p>
            <a:pPr algn="ctr"/>
            <a:r>
              <a:rPr lang="en-US" sz="3200" dirty="0"/>
              <a:t>Tubing</a:t>
            </a:r>
          </a:p>
          <a:p>
            <a:pPr algn="ctr"/>
            <a:r>
              <a:rPr lang="en-US" sz="3200" dirty="0"/>
              <a:t>Sled Chute- No Snow Needed!</a:t>
            </a:r>
          </a:p>
          <a:p>
            <a:pPr algn="ctr"/>
            <a:r>
              <a:rPr lang="en-US" sz="3200" dirty="0"/>
              <a:t>Games</a:t>
            </a:r>
          </a:p>
          <a:p>
            <a:pPr algn="ctr"/>
            <a:r>
              <a:rPr lang="en-US" sz="3200" dirty="0"/>
              <a:t>Animal Tracking</a:t>
            </a:r>
          </a:p>
          <a:p>
            <a:pPr algn="ctr"/>
            <a:r>
              <a:rPr lang="en-US" sz="3200" dirty="0"/>
              <a:t>Kick Sleds- New for 2018</a:t>
            </a:r>
          </a:p>
          <a:p>
            <a:pPr algn="ctr"/>
            <a:r>
              <a:rPr lang="en-US" sz="3200" dirty="0"/>
              <a:t>Stem Activities</a:t>
            </a:r>
          </a:p>
          <a:p>
            <a:pPr algn="ctr"/>
            <a:r>
              <a:rPr lang="en-US" sz="3200" dirty="0"/>
              <a:t>Tomahawk Throwing</a:t>
            </a:r>
          </a:p>
          <a:p>
            <a:pPr algn="ctr"/>
            <a:r>
              <a:rPr lang="en-US" sz="3200" dirty="0"/>
              <a:t>Much </a:t>
            </a:r>
            <a:r>
              <a:rPr lang="en-US" sz="3200" dirty="0" err="1"/>
              <a:t>much</a:t>
            </a:r>
            <a:r>
              <a:rPr lang="en-US" sz="3200" dirty="0"/>
              <a:t> more!</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rot="5400000">
            <a:off x="5927716" y="2119007"/>
            <a:ext cx="4999989" cy="3119101"/>
          </a:xfrm>
        </p:spPr>
      </p:pic>
    </p:spTree>
    <p:extLst>
      <p:ext uri="{BB962C8B-B14F-4D97-AF65-F5344CB8AC3E}">
        <p14:creationId xmlns:p14="http://schemas.microsoft.com/office/powerpoint/2010/main" xmlns="" val="10021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Start </a:t>
            </a:r>
            <a:r>
              <a:rPr lang="en-US" b="1" dirty="0"/>
              <a:t>Planning for Cub Scout </a:t>
            </a:r>
            <a:r>
              <a:rPr lang="en-US" b="1" dirty="0" smtClean="0"/>
              <a:t>Summer </a:t>
            </a:r>
            <a:r>
              <a:rPr lang="en-US" b="1" dirty="0"/>
              <a:t>Camp 2018</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programs:</a:t>
            </a:r>
          </a:p>
          <a:p>
            <a:r>
              <a:rPr lang="en-US" u="sng" dirty="0">
                <a:hlinkClick r:id="rId2"/>
              </a:rPr>
              <a:t>Tiger Day Camp</a:t>
            </a:r>
            <a:r>
              <a:rPr lang="en-US" dirty="0"/>
              <a:t> (1 day) </a:t>
            </a:r>
          </a:p>
          <a:p>
            <a:r>
              <a:rPr lang="en-US" u="sng" dirty="0">
                <a:hlinkClick r:id="rId3"/>
              </a:rPr>
              <a:t>Cub Scout Summer Camp</a:t>
            </a:r>
            <a:r>
              <a:rPr lang="en-US" dirty="0"/>
              <a:t> </a:t>
            </a:r>
            <a:endParaRPr lang="en-US" dirty="0" smtClean="0"/>
          </a:p>
          <a:p>
            <a:pPr marL="0" indent="0">
              <a:buNone/>
            </a:pPr>
            <a:r>
              <a:rPr lang="en-US" dirty="0"/>
              <a:t>	</a:t>
            </a:r>
            <a:r>
              <a:rPr lang="en-US" dirty="0" smtClean="0"/>
              <a:t>(</a:t>
            </a:r>
            <a:r>
              <a:rPr lang="en-US" dirty="0"/>
              <a:t>3 days, 2 nights) </a:t>
            </a:r>
          </a:p>
          <a:p>
            <a:r>
              <a:rPr lang="en-US" u="sng" dirty="0">
                <a:hlinkClick r:id="rId4"/>
              </a:rPr>
              <a:t>Arrow of Light Camp</a:t>
            </a:r>
            <a:r>
              <a:rPr lang="en-US" dirty="0"/>
              <a:t> </a:t>
            </a:r>
            <a:endParaRPr lang="en-US" dirty="0" smtClean="0"/>
          </a:p>
          <a:p>
            <a:pPr marL="0" indent="0">
              <a:buNone/>
            </a:pPr>
            <a:r>
              <a:rPr lang="en-US" dirty="0"/>
              <a:t>	</a:t>
            </a:r>
            <a:r>
              <a:rPr lang="en-US" dirty="0" smtClean="0"/>
              <a:t>(4 </a:t>
            </a:r>
            <a:r>
              <a:rPr lang="en-US" dirty="0"/>
              <a:t>days, 3 nights) </a:t>
            </a:r>
          </a:p>
          <a:p>
            <a:r>
              <a:rPr lang="en-US" u="sng" dirty="0">
                <a:hlinkClick r:id="rId5"/>
              </a:rPr>
              <a:t>LDS Day Camp</a:t>
            </a:r>
            <a:r>
              <a:rPr lang="en-US" dirty="0"/>
              <a:t> </a:t>
            </a:r>
            <a:r>
              <a:rPr lang="en-US" dirty="0" smtClean="0"/>
              <a:t>(</a:t>
            </a:r>
            <a:r>
              <a:rPr lang="en-US" dirty="0"/>
              <a:t>1 day) </a:t>
            </a:r>
          </a:p>
          <a:p>
            <a:r>
              <a:rPr lang="en-US" u="sng" dirty="0">
                <a:hlinkClick r:id="rId6"/>
              </a:rPr>
              <a:t>Family </a:t>
            </a:r>
            <a:r>
              <a:rPr lang="en-US" u="sng" dirty="0" smtClean="0">
                <a:hlinkClick r:id="rId6"/>
              </a:rPr>
              <a:t>Camp</a:t>
            </a:r>
            <a:endParaRPr lang="en-US" dirty="0"/>
          </a:p>
          <a:p>
            <a:pPr marL="0" indent="0">
              <a:buNone/>
            </a:pPr>
            <a:r>
              <a:rPr lang="en-US" dirty="0"/>
              <a:t>	</a:t>
            </a:r>
            <a:r>
              <a:rPr lang="en-US" dirty="0" smtClean="0"/>
              <a:t>(3 </a:t>
            </a:r>
            <a:r>
              <a:rPr lang="en-US" dirty="0"/>
              <a:t>days, 2 nights) </a:t>
            </a:r>
          </a:p>
          <a:p>
            <a:r>
              <a:rPr lang="en-US" u="sng" dirty="0">
                <a:hlinkClick r:id="rId7"/>
              </a:rPr>
              <a:t>Discovery Day Camp </a:t>
            </a:r>
            <a:r>
              <a:rPr lang="en-US" dirty="0" smtClean="0"/>
              <a:t>(</a:t>
            </a:r>
            <a:r>
              <a:rPr lang="en-US" dirty="0"/>
              <a:t>5 days) </a:t>
            </a:r>
          </a:p>
          <a:p>
            <a:endParaRPr lang="en-US" dirty="0"/>
          </a:p>
        </p:txBody>
      </p:sp>
      <p:sp>
        <p:nvSpPr>
          <p:cNvPr id="4" name="Content Placeholder 3"/>
          <p:cNvSpPr>
            <a:spLocks noGrp="1"/>
          </p:cNvSpPr>
          <p:nvPr>
            <p:ph sz="half" idx="2"/>
          </p:nvPr>
        </p:nvSpPr>
        <p:spPr>
          <a:xfrm>
            <a:off x="7400924" y="1825625"/>
            <a:ext cx="3952875" cy="4351338"/>
          </a:xfrm>
        </p:spPr>
        <p:txBody>
          <a:bodyPr>
            <a:normAutofit fontScale="92500" lnSpcReduction="20000"/>
          </a:bodyPr>
          <a:lstStyle/>
          <a:p>
            <a:pPr marL="0" indent="0">
              <a:buNone/>
            </a:pPr>
            <a:r>
              <a:rPr lang="en-US" dirty="0" smtClean="0"/>
              <a:t>Registration opens </a:t>
            </a:r>
          </a:p>
          <a:p>
            <a:pPr marL="0" indent="0">
              <a:buNone/>
            </a:pPr>
            <a:r>
              <a:rPr lang="en-US" dirty="0" smtClean="0"/>
              <a:t>       March 1</a:t>
            </a:r>
            <a:r>
              <a:rPr lang="en-US" baseline="30000" dirty="0" smtClean="0"/>
              <a:t>st</a:t>
            </a:r>
            <a:endParaRPr lang="en-US" dirty="0" smtClean="0"/>
          </a:p>
          <a:p>
            <a:r>
              <a:rPr lang="en-US" dirty="0" smtClean="0"/>
              <a:t>Sterns</a:t>
            </a:r>
          </a:p>
          <a:p>
            <a:r>
              <a:rPr lang="en-US" sz="2800" dirty="0" smtClean="0"/>
              <a:t>Tomahawk</a:t>
            </a:r>
          </a:p>
          <a:p>
            <a:r>
              <a:rPr lang="en-US" sz="2800" dirty="0" smtClean="0"/>
              <a:t>Phillippo</a:t>
            </a:r>
          </a:p>
          <a:p>
            <a:r>
              <a:rPr lang="en-US" sz="2800" dirty="0" smtClean="0"/>
              <a:t>Kiwanis</a:t>
            </a:r>
          </a:p>
          <a:p>
            <a:r>
              <a:rPr lang="en-US" sz="2800" dirty="0" smtClean="0"/>
              <a:t>Base Camp</a:t>
            </a:r>
          </a:p>
          <a:p>
            <a:r>
              <a:rPr lang="en-US" sz="2800" dirty="0" smtClean="0"/>
              <a:t>Rum River</a:t>
            </a:r>
          </a:p>
          <a:p>
            <a:pPr marL="2286000" lvl="5" indent="0">
              <a:buNone/>
            </a:pPr>
            <a:endParaRPr lang="en-US" sz="2800" dirty="0"/>
          </a:p>
          <a:p>
            <a:pPr lvl="5"/>
            <a:endParaRPr lang="en-US" sz="2800" dirty="0"/>
          </a:p>
        </p:txBody>
      </p:sp>
    </p:spTree>
    <p:extLst>
      <p:ext uri="{BB962C8B-B14F-4D97-AF65-F5344CB8AC3E}">
        <p14:creationId xmlns:p14="http://schemas.microsoft.com/office/powerpoint/2010/main" xmlns="" val="1063287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269239" y="1500189"/>
            <a:ext cx="6858000" cy="385762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5572760" y="1500189"/>
            <a:ext cx="6858000" cy="3857625"/>
          </a:xfrm>
          <a:prstGeom prst="rect">
            <a:avLst/>
          </a:prstGeom>
        </p:spPr>
      </p:pic>
    </p:spTree>
    <p:extLst>
      <p:ext uri="{BB962C8B-B14F-4D97-AF65-F5344CB8AC3E}">
        <p14:creationId xmlns:p14="http://schemas.microsoft.com/office/powerpoint/2010/main" xmlns="" val="356396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Fall Camps</a:t>
            </a:r>
            <a:endParaRPr lang="en-US" sz="6000" dirty="0"/>
          </a:p>
        </p:txBody>
      </p:sp>
      <p:sp>
        <p:nvSpPr>
          <p:cNvPr id="3" name="Content Placeholder 2"/>
          <p:cNvSpPr>
            <a:spLocks noGrp="1"/>
          </p:cNvSpPr>
          <p:nvPr>
            <p:ph sz="half" idx="1"/>
          </p:nvPr>
        </p:nvSpPr>
        <p:spPr/>
        <p:txBody>
          <a:bodyPr/>
          <a:lstStyle/>
          <a:p>
            <a:pPr marL="0" indent="0">
              <a:buNone/>
            </a:pPr>
            <a:r>
              <a:rPr lang="en-US" sz="3200" b="1" dirty="0" smtClean="0"/>
              <a:t>Fall Day Camps </a:t>
            </a:r>
          </a:p>
          <a:p>
            <a:pPr marL="0" indent="0">
              <a:buNone/>
            </a:pPr>
            <a:r>
              <a:rPr lang="en-US" sz="3200" dirty="0" smtClean="0"/>
              <a:t>Saturdays and Sundays, day camp. </a:t>
            </a:r>
          </a:p>
          <a:p>
            <a:pPr marL="0" indent="0" algn="ctr">
              <a:buNone/>
            </a:pPr>
            <a:r>
              <a:rPr lang="en-US" sz="3200" dirty="0" smtClean="0"/>
              <a:t>Stearns and Phillippo</a:t>
            </a:r>
          </a:p>
          <a:p>
            <a:pPr marL="0" indent="0">
              <a:buNone/>
            </a:pPr>
            <a:r>
              <a:rPr lang="en-US" sz="3200" dirty="0"/>
              <a:t>	</a:t>
            </a:r>
            <a:r>
              <a:rPr lang="en-US" sz="3200" dirty="0" smtClean="0"/>
              <a:t>September-October</a:t>
            </a:r>
          </a:p>
          <a:p>
            <a:pPr marL="0" indent="0">
              <a:buNone/>
            </a:pPr>
            <a:r>
              <a:rPr lang="en-US" dirty="0" smtClean="0"/>
              <a:t> </a:t>
            </a:r>
          </a:p>
          <a:p>
            <a:endParaRPr lang="en-US" dirty="0"/>
          </a:p>
        </p:txBody>
      </p:sp>
      <p:sp>
        <p:nvSpPr>
          <p:cNvPr id="4" name="Content Placeholder 3"/>
          <p:cNvSpPr>
            <a:spLocks noGrp="1"/>
          </p:cNvSpPr>
          <p:nvPr>
            <p:ph sz="half" idx="2"/>
          </p:nvPr>
        </p:nvSpPr>
        <p:spPr/>
        <p:txBody>
          <a:bodyPr/>
          <a:lstStyle/>
          <a:p>
            <a:pPr marL="0" indent="0" algn="ctr">
              <a:buNone/>
            </a:pPr>
            <a:r>
              <a:rPr lang="en-US" sz="3200" b="1" dirty="0" smtClean="0"/>
              <a:t>Spook-O-</a:t>
            </a:r>
            <a:r>
              <a:rPr lang="en-US" sz="3200" b="1" dirty="0" err="1" smtClean="0"/>
              <a:t>Ree</a:t>
            </a:r>
            <a:r>
              <a:rPr lang="en-US" sz="3200" b="1" dirty="0" smtClean="0"/>
              <a:t> </a:t>
            </a:r>
          </a:p>
          <a:p>
            <a:pPr marL="0" indent="0">
              <a:buNone/>
            </a:pPr>
            <a:r>
              <a:rPr lang="en-US" sz="3200" dirty="0" smtClean="0"/>
              <a:t>Friday night to Saturday evening, over night.</a:t>
            </a:r>
          </a:p>
          <a:p>
            <a:pPr marL="0" indent="0">
              <a:buNone/>
            </a:pPr>
            <a:r>
              <a:rPr lang="en-US" sz="3200" dirty="0" smtClean="0"/>
              <a:t>	Stearns- Mid October</a:t>
            </a:r>
            <a:endParaRPr lang="en-US" sz="3200" dirty="0"/>
          </a:p>
        </p:txBody>
      </p:sp>
    </p:spTree>
    <p:extLst>
      <p:ext uri="{BB962C8B-B14F-4D97-AF65-F5344CB8AC3E}">
        <p14:creationId xmlns:p14="http://schemas.microsoft.com/office/powerpoint/2010/main" xmlns="" val="933741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67187" y="-1"/>
            <a:ext cx="3857625"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857625"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6834188" y="1500187"/>
            <a:ext cx="6858000" cy="3857625"/>
          </a:xfrm>
          <a:prstGeom prst="rect">
            <a:avLst/>
          </a:prstGeom>
        </p:spPr>
      </p:pic>
    </p:spTree>
    <p:extLst>
      <p:ext uri="{BB962C8B-B14F-4D97-AF65-F5344CB8AC3E}">
        <p14:creationId xmlns:p14="http://schemas.microsoft.com/office/powerpoint/2010/main" xmlns="" val="290012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666</Words>
  <Application>Microsoft Office PowerPoint</Application>
  <PresentationFormat>Custom</PresentationFormat>
  <Paragraphs>150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Cubs Can Camp Too!</vt:lpstr>
      <vt:lpstr>Cubs Camp</vt:lpstr>
      <vt:lpstr>Why  Cubs Camp</vt:lpstr>
      <vt:lpstr>WHEN</vt:lpstr>
      <vt:lpstr>Activities Include</vt:lpstr>
      <vt:lpstr>Start Planning for Cub Scout Summer Camp 2018</vt:lpstr>
      <vt:lpstr>Slide 7</vt:lpstr>
      <vt:lpstr>Fall Camps</vt:lpstr>
      <vt:lpstr>Slide 9</vt:lpstr>
      <vt:lpstr>Who Goes to Camp  YPT from the Safe Guide to Scouting</vt:lpstr>
      <vt:lpstr>Who else goes to Cub Camp?</vt:lpstr>
      <vt:lpstr>Safety  (Sweet 16)</vt:lpstr>
      <vt:lpstr>HOW TO PLAN FOR WINTER OPPORTUNITIES</vt:lpstr>
      <vt:lpstr>Teach C-O-L-D</vt:lpstr>
      <vt:lpstr>Stoke those Cub Furnaces</vt:lpstr>
      <vt:lpstr>Let’s look at packing lists…</vt:lpstr>
      <vt:lpstr>Hiking? Camping? Biking? Touring?  When Planning any activity, plan to LNT</vt:lpstr>
      <vt:lpstr>WEBELOS TRANSITION- Boy Scout Camporees</vt:lpstr>
      <vt:lpstr>How to get your Pack on Board Start a Tradition!</vt:lpstr>
      <vt:lpstr>Pack Family Campout</vt:lpstr>
      <vt:lpstr>My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Cubs Can Camp Too!</dc:title>
  <dc:creator>Julie</dc:creator>
  <cp:lastModifiedBy>Scott Janke</cp:lastModifiedBy>
  <cp:revision>56</cp:revision>
  <dcterms:created xsi:type="dcterms:W3CDTF">2018-01-01T08:46:02Z</dcterms:created>
  <dcterms:modified xsi:type="dcterms:W3CDTF">2018-01-10T03:42:18Z</dcterms:modified>
</cp:coreProperties>
</file>