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8"/>
  </p:notesMasterIdLst>
  <p:handoutMasterIdLst>
    <p:handoutMasterId r:id="rId39"/>
  </p:handoutMasterIdLst>
  <p:sldIdLst>
    <p:sldId id="489" r:id="rId2"/>
    <p:sldId id="256" r:id="rId3"/>
    <p:sldId id="393" r:id="rId4"/>
    <p:sldId id="469" r:id="rId5"/>
    <p:sldId id="471" r:id="rId6"/>
    <p:sldId id="472" r:id="rId7"/>
    <p:sldId id="495" r:id="rId8"/>
    <p:sldId id="289" r:id="rId9"/>
    <p:sldId id="456" r:id="rId10"/>
    <p:sldId id="488" r:id="rId11"/>
    <p:sldId id="457" r:id="rId12"/>
    <p:sldId id="493" r:id="rId13"/>
    <p:sldId id="491" r:id="rId14"/>
    <p:sldId id="461" r:id="rId15"/>
    <p:sldId id="479" r:id="rId16"/>
    <p:sldId id="494" r:id="rId17"/>
    <p:sldId id="480" r:id="rId18"/>
    <p:sldId id="482" r:id="rId19"/>
    <p:sldId id="485" r:id="rId20"/>
    <p:sldId id="399" r:id="rId21"/>
    <p:sldId id="486" r:id="rId22"/>
    <p:sldId id="475" r:id="rId23"/>
    <p:sldId id="394" r:id="rId24"/>
    <p:sldId id="430" r:id="rId25"/>
    <p:sldId id="431" r:id="rId26"/>
    <p:sldId id="497" r:id="rId27"/>
    <p:sldId id="498" r:id="rId28"/>
    <p:sldId id="433" r:id="rId29"/>
    <p:sldId id="499" r:id="rId30"/>
    <p:sldId id="501" r:id="rId31"/>
    <p:sldId id="438" r:id="rId32"/>
    <p:sldId id="441" r:id="rId33"/>
    <p:sldId id="442" r:id="rId34"/>
    <p:sldId id="502" r:id="rId35"/>
    <p:sldId id="492" r:id="rId36"/>
    <p:sldId id="452" r:id="rId37"/>
  </p:sldIdLst>
  <p:sldSz cx="9144000" cy="6858000" type="screen4x3"/>
  <p:notesSz cx="9388475" cy="71024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33FF"/>
    <a:srgbClr val="0033CC"/>
    <a:srgbClr val="000000"/>
    <a:srgbClr val="3366CC"/>
    <a:srgbClr val="6699FF"/>
    <a:srgbClr val="00808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69407" autoAdjust="0"/>
  </p:normalViewPr>
  <p:slideViewPr>
    <p:cSldViewPr>
      <p:cViewPr varScale="1">
        <p:scale>
          <a:sx n="60" d="100"/>
          <a:sy n="60" d="100"/>
        </p:scale>
        <p:origin x="2098" y="48"/>
      </p:cViewPr>
      <p:guideLst>
        <p:guide orient="horz" pos="2160"/>
        <p:guide pos="2880"/>
      </p:guideLst>
    </p:cSldViewPr>
  </p:slideViewPr>
  <p:outlineViewPr>
    <p:cViewPr>
      <p:scale>
        <a:sx n="33" d="100"/>
        <a:sy n="33" d="100"/>
      </p:scale>
      <p:origin x="0" y="-9677"/>
    </p:cViewPr>
  </p:outlineViewPr>
  <p:notesTextViewPr>
    <p:cViewPr>
      <p:scale>
        <a:sx n="3" d="2"/>
        <a:sy n="3" d="2"/>
      </p:scale>
      <p:origin x="0" y="0"/>
    </p:cViewPr>
  </p:notesTextViewPr>
  <p:sorterViewPr>
    <p:cViewPr>
      <p:scale>
        <a:sx n="100" d="100"/>
        <a:sy n="100" d="100"/>
      </p:scale>
      <p:origin x="0" y="14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4067378" cy="355446"/>
          </a:xfrm>
          <a:prstGeom prst="rect">
            <a:avLst/>
          </a:prstGeom>
          <a:noFill/>
          <a:ln w="9525">
            <a:noFill/>
            <a:miter lim="800000"/>
            <a:headEnd/>
            <a:tailEnd/>
          </a:ln>
          <a:effectLst/>
        </p:spPr>
        <p:txBody>
          <a:bodyPr vert="horz" wrap="square" lIns="93323" tIns="46662" rIns="93323" bIns="46662" numCol="1" anchor="t" anchorCtr="0" compatLnSpc="1">
            <a:prstTxWarp prst="textNoShape">
              <a:avLst/>
            </a:prstTxWarp>
          </a:bodyPr>
          <a:lstStyle>
            <a:lvl1pPr defTabSz="932668">
              <a:defRPr sz="1200">
                <a:latin typeface="Times New Roman" pitchFamily="18" charset="0"/>
              </a:defRPr>
            </a:lvl1pPr>
          </a:lstStyle>
          <a:p>
            <a:endParaRPr lang="en-US" dirty="0"/>
          </a:p>
        </p:txBody>
      </p:sp>
      <p:sp>
        <p:nvSpPr>
          <p:cNvPr id="210947" name="Rectangle 3"/>
          <p:cNvSpPr>
            <a:spLocks noGrp="1" noChangeArrowheads="1"/>
          </p:cNvSpPr>
          <p:nvPr>
            <p:ph type="dt" sz="quarter" idx="1"/>
          </p:nvPr>
        </p:nvSpPr>
        <p:spPr bwMode="auto">
          <a:xfrm>
            <a:off x="5321099" y="0"/>
            <a:ext cx="4067377" cy="355446"/>
          </a:xfrm>
          <a:prstGeom prst="rect">
            <a:avLst/>
          </a:prstGeom>
          <a:noFill/>
          <a:ln w="9525">
            <a:noFill/>
            <a:miter lim="800000"/>
            <a:headEnd/>
            <a:tailEnd/>
          </a:ln>
          <a:effectLst/>
        </p:spPr>
        <p:txBody>
          <a:bodyPr vert="horz" wrap="square" lIns="93323" tIns="46662" rIns="93323" bIns="46662" numCol="1" anchor="t" anchorCtr="0" compatLnSpc="1">
            <a:prstTxWarp prst="textNoShape">
              <a:avLst/>
            </a:prstTxWarp>
          </a:bodyPr>
          <a:lstStyle>
            <a:lvl1pPr algn="r" defTabSz="932668">
              <a:defRPr sz="1200">
                <a:latin typeface="Times New Roman" pitchFamily="18" charset="0"/>
              </a:defRPr>
            </a:lvl1pPr>
          </a:lstStyle>
          <a:p>
            <a:endParaRPr lang="en-US" dirty="0"/>
          </a:p>
        </p:txBody>
      </p:sp>
      <p:sp>
        <p:nvSpPr>
          <p:cNvPr id="210948" name="Rectangle 4"/>
          <p:cNvSpPr>
            <a:spLocks noGrp="1" noChangeArrowheads="1"/>
          </p:cNvSpPr>
          <p:nvPr>
            <p:ph type="ftr" sz="quarter" idx="2"/>
          </p:nvPr>
        </p:nvSpPr>
        <p:spPr bwMode="auto">
          <a:xfrm>
            <a:off x="0" y="6747031"/>
            <a:ext cx="4067378" cy="355445"/>
          </a:xfrm>
          <a:prstGeom prst="rect">
            <a:avLst/>
          </a:prstGeom>
          <a:noFill/>
          <a:ln w="9525">
            <a:noFill/>
            <a:miter lim="800000"/>
            <a:headEnd/>
            <a:tailEnd/>
          </a:ln>
          <a:effectLst/>
        </p:spPr>
        <p:txBody>
          <a:bodyPr vert="horz" wrap="square" lIns="93323" tIns="46662" rIns="93323" bIns="46662" numCol="1" anchor="b" anchorCtr="0" compatLnSpc="1">
            <a:prstTxWarp prst="textNoShape">
              <a:avLst/>
            </a:prstTxWarp>
          </a:bodyPr>
          <a:lstStyle>
            <a:lvl1pPr defTabSz="932668">
              <a:defRPr sz="1200">
                <a:latin typeface="Times New Roman" pitchFamily="18" charset="0"/>
              </a:defRPr>
            </a:lvl1pPr>
          </a:lstStyle>
          <a:p>
            <a:endParaRPr lang="en-US" dirty="0"/>
          </a:p>
        </p:txBody>
      </p:sp>
      <p:sp>
        <p:nvSpPr>
          <p:cNvPr id="210949" name="Rectangle 5"/>
          <p:cNvSpPr>
            <a:spLocks noGrp="1" noChangeArrowheads="1"/>
          </p:cNvSpPr>
          <p:nvPr>
            <p:ph type="sldNum" sz="quarter" idx="3"/>
          </p:nvPr>
        </p:nvSpPr>
        <p:spPr bwMode="auto">
          <a:xfrm>
            <a:off x="5321099" y="6747031"/>
            <a:ext cx="4067377" cy="355445"/>
          </a:xfrm>
          <a:prstGeom prst="rect">
            <a:avLst/>
          </a:prstGeom>
          <a:noFill/>
          <a:ln w="9525">
            <a:noFill/>
            <a:miter lim="800000"/>
            <a:headEnd/>
            <a:tailEnd/>
          </a:ln>
          <a:effectLst/>
        </p:spPr>
        <p:txBody>
          <a:bodyPr vert="horz" wrap="square" lIns="93323" tIns="46662" rIns="93323" bIns="46662" numCol="1" anchor="b" anchorCtr="0" compatLnSpc="1">
            <a:prstTxWarp prst="textNoShape">
              <a:avLst/>
            </a:prstTxWarp>
          </a:bodyPr>
          <a:lstStyle>
            <a:lvl1pPr algn="r" defTabSz="932668">
              <a:defRPr sz="1200">
                <a:latin typeface="Times New Roman" pitchFamily="18" charset="0"/>
              </a:defRPr>
            </a:lvl1pPr>
          </a:lstStyle>
          <a:p>
            <a:fld id="{3C3A0577-F003-461B-88D1-3E38113E754C}" type="slidenum">
              <a:rPr lang="en-US"/>
              <a:pPr/>
              <a:t>‹#›</a:t>
            </a:fld>
            <a:endParaRPr lang="en-US" dirty="0"/>
          </a:p>
        </p:txBody>
      </p:sp>
    </p:spTree>
    <p:extLst>
      <p:ext uri="{BB962C8B-B14F-4D97-AF65-F5344CB8AC3E}">
        <p14:creationId xmlns:p14="http://schemas.microsoft.com/office/powerpoint/2010/main" val="4061433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bwMode="auto">
          <a:xfrm>
            <a:off x="0" y="0"/>
            <a:ext cx="4067378" cy="349013"/>
          </a:xfrm>
          <a:prstGeom prst="rect">
            <a:avLst/>
          </a:prstGeom>
          <a:noFill/>
          <a:ln w="9525">
            <a:noFill/>
            <a:miter lim="800000"/>
            <a:headEnd/>
            <a:tailEnd/>
          </a:ln>
          <a:effectLst/>
        </p:spPr>
        <p:txBody>
          <a:bodyPr vert="horz" wrap="square" lIns="93323" tIns="46662" rIns="93323" bIns="46662" numCol="1" anchor="t" anchorCtr="0" compatLnSpc="1">
            <a:prstTxWarp prst="textNoShape">
              <a:avLst/>
            </a:prstTxWarp>
          </a:bodyPr>
          <a:lstStyle>
            <a:lvl1pPr defTabSz="932668">
              <a:defRPr sz="1200">
                <a:latin typeface="Times New Roman" pitchFamily="18" charset="0"/>
              </a:defRPr>
            </a:lvl1pPr>
          </a:lstStyle>
          <a:p>
            <a:endParaRPr lang="en-US" dirty="0"/>
          </a:p>
        </p:txBody>
      </p:sp>
      <p:sp>
        <p:nvSpPr>
          <p:cNvPr id="214019" name="Rectangle 3"/>
          <p:cNvSpPr>
            <a:spLocks noGrp="1" noChangeArrowheads="1"/>
          </p:cNvSpPr>
          <p:nvPr>
            <p:ph type="dt" idx="1"/>
          </p:nvPr>
        </p:nvSpPr>
        <p:spPr bwMode="auto">
          <a:xfrm>
            <a:off x="5321099" y="0"/>
            <a:ext cx="4067377" cy="349013"/>
          </a:xfrm>
          <a:prstGeom prst="rect">
            <a:avLst/>
          </a:prstGeom>
          <a:noFill/>
          <a:ln w="9525">
            <a:noFill/>
            <a:miter lim="800000"/>
            <a:headEnd/>
            <a:tailEnd/>
          </a:ln>
          <a:effectLst/>
        </p:spPr>
        <p:txBody>
          <a:bodyPr vert="horz" wrap="square" lIns="93323" tIns="46662" rIns="93323" bIns="46662" numCol="1" anchor="t" anchorCtr="0" compatLnSpc="1">
            <a:prstTxWarp prst="textNoShape">
              <a:avLst/>
            </a:prstTxWarp>
          </a:bodyPr>
          <a:lstStyle>
            <a:lvl1pPr algn="r" defTabSz="932668">
              <a:defRPr sz="1200">
                <a:latin typeface="Times New Roman" pitchFamily="18" charset="0"/>
              </a:defRPr>
            </a:lvl1pPr>
          </a:lstStyle>
          <a:p>
            <a:endParaRPr lang="en-US" dirty="0"/>
          </a:p>
        </p:txBody>
      </p:sp>
      <p:sp>
        <p:nvSpPr>
          <p:cNvPr id="214020" name="Rectangle 4"/>
          <p:cNvSpPr>
            <a:spLocks noGrp="1" noRot="1" noChangeAspect="1" noChangeArrowheads="1" noTextEdit="1"/>
          </p:cNvSpPr>
          <p:nvPr>
            <p:ph type="sldImg" idx="2"/>
          </p:nvPr>
        </p:nvSpPr>
        <p:spPr bwMode="auto">
          <a:xfrm>
            <a:off x="2911475" y="523875"/>
            <a:ext cx="3567113" cy="2676525"/>
          </a:xfrm>
          <a:prstGeom prst="rect">
            <a:avLst/>
          </a:prstGeom>
          <a:noFill/>
          <a:ln w="9525">
            <a:solidFill>
              <a:srgbClr val="000000"/>
            </a:solidFill>
            <a:miter lim="800000"/>
            <a:headEnd/>
            <a:tailEnd/>
          </a:ln>
          <a:effectLst/>
        </p:spPr>
      </p:sp>
      <p:sp>
        <p:nvSpPr>
          <p:cNvPr id="214021" name="Rectangle 5"/>
          <p:cNvSpPr>
            <a:spLocks noGrp="1" noChangeArrowheads="1"/>
          </p:cNvSpPr>
          <p:nvPr>
            <p:ph type="body" sz="quarter" idx="3"/>
          </p:nvPr>
        </p:nvSpPr>
        <p:spPr bwMode="auto">
          <a:xfrm>
            <a:off x="1252119" y="3377536"/>
            <a:ext cx="6884240" cy="3200617"/>
          </a:xfrm>
          <a:prstGeom prst="rect">
            <a:avLst/>
          </a:prstGeom>
          <a:noFill/>
          <a:ln w="9525">
            <a:noFill/>
            <a:miter lim="800000"/>
            <a:headEnd/>
            <a:tailEnd/>
          </a:ln>
          <a:effectLst/>
        </p:spPr>
        <p:txBody>
          <a:bodyPr vert="horz" wrap="square" lIns="93323" tIns="46662" rIns="93323" bIns="4666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4022" name="Rectangle 6"/>
          <p:cNvSpPr>
            <a:spLocks noGrp="1" noChangeArrowheads="1"/>
          </p:cNvSpPr>
          <p:nvPr>
            <p:ph type="ftr" sz="quarter" idx="4"/>
          </p:nvPr>
        </p:nvSpPr>
        <p:spPr bwMode="auto">
          <a:xfrm>
            <a:off x="0" y="6753464"/>
            <a:ext cx="4067378" cy="349012"/>
          </a:xfrm>
          <a:prstGeom prst="rect">
            <a:avLst/>
          </a:prstGeom>
          <a:noFill/>
          <a:ln w="9525">
            <a:noFill/>
            <a:miter lim="800000"/>
            <a:headEnd/>
            <a:tailEnd/>
          </a:ln>
          <a:effectLst/>
        </p:spPr>
        <p:txBody>
          <a:bodyPr vert="horz" wrap="square" lIns="93323" tIns="46662" rIns="93323" bIns="46662" numCol="1" anchor="b" anchorCtr="0" compatLnSpc="1">
            <a:prstTxWarp prst="textNoShape">
              <a:avLst/>
            </a:prstTxWarp>
          </a:bodyPr>
          <a:lstStyle>
            <a:lvl1pPr defTabSz="932668">
              <a:defRPr sz="1200">
                <a:latin typeface="Times New Roman" pitchFamily="18" charset="0"/>
              </a:defRPr>
            </a:lvl1pPr>
          </a:lstStyle>
          <a:p>
            <a:endParaRPr lang="en-US" dirty="0"/>
          </a:p>
        </p:txBody>
      </p:sp>
      <p:sp>
        <p:nvSpPr>
          <p:cNvPr id="214023" name="Rectangle 7"/>
          <p:cNvSpPr>
            <a:spLocks noGrp="1" noChangeArrowheads="1"/>
          </p:cNvSpPr>
          <p:nvPr>
            <p:ph type="sldNum" sz="quarter" idx="5"/>
          </p:nvPr>
        </p:nvSpPr>
        <p:spPr bwMode="auto">
          <a:xfrm>
            <a:off x="5321099" y="6753464"/>
            <a:ext cx="4067377" cy="349012"/>
          </a:xfrm>
          <a:prstGeom prst="rect">
            <a:avLst/>
          </a:prstGeom>
          <a:noFill/>
          <a:ln w="9525">
            <a:noFill/>
            <a:miter lim="800000"/>
            <a:headEnd/>
            <a:tailEnd/>
          </a:ln>
          <a:effectLst/>
        </p:spPr>
        <p:txBody>
          <a:bodyPr vert="horz" wrap="square" lIns="93323" tIns="46662" rIns="93323" bIns="46662" numCol="1" anchor="b" anchorCtr="0" compatLnSpc="1">
            <a:prstTxWarp prst="textNoShape">
              <a:avLst/>
            </a:prstTxWarp>
          </a:bodyPr>
          <a:lstStyle>
            <a:lvl1pPr algn="r" defTabSz="932668">
              <a:defRPr sz="1200">
                <a:latin typeface="Times New Roman" pitchFamily="18" charset="0"/>
              </a:defRPr>
            </a:lvl1pPr>
          </a:lstStyle>
          <a:p>
            <a:fld id="{E0ACA5C1-AD68-4411-85AA-E6BB4FB09D31}" type="slidenum">
              <a:rPr lang="en-US"/>
              <a:pPr/>
              <a:t>‹#›</a:t>
            </a:fld>
            <a:endParaRPr lang="en-US" dirty="0"/>
          </a:p>
        </p:txBody>
      </p:sp>
    </p:spTree>
    <p:extLst>
      <p:ext uri="{BB962C8B-B14F-4D97-AF65-F5344CB8AC3E}">
        <p14:creationId xmlns:p14="http://schemas.microsoft.com/office/powerpoint/2010/main" val="11700387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Eagle Preview. Before we get started I’d like the Advancement committee</a:t>
            </a:r>
            <a:r>
              <a:rPr lang="en-US" baseline="0" dirty="0"/>
              <a:t> members to stand up and introduce themselves and share how long they have been active in the scouting program including time as a Scout….Wow lot’s of cumulative time supporting a great organization.</a:t>
            </a:r>
          </a:p>
          <a:p>
            <a:endParaRPr lang="en-US" baseline="0" dirty="0"/>
          </a:p>
          <a:p>
            <a:r>
              <a:rPr lang="en-US" baseline="0" dirty="0"/>
              <a:t>Who here is an Eagle Scout? Raise your hand. Very nice. Good. How many are Life scouts? How many of you are Star Scouts? Wonderful.</a:t>
            </a: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1</a:t>
            </a:fld>
            <a:endParaRPr lang="en-US" dirty="0"/>
          </a:p>
        </p:txBody>
      </p:sp>
    </p:spTree>
    <p:extLst>
      <p:ext uri="{BB962C8B-B14F-4D97-AF65-F5344CB8AC3E}">
        <p14:creationId xmlns:p14="http://schemas.microsoft.com/office/powerpoint/2010/main" val="80942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a:t>
            </a:r>
            <a:r>
              <a:rPr lang="en-US" baseline="0" dirty="0"/>
              <a:t> to the district Website hoover your curser over “Programs”, then “Advancement” and click on “Eagle Scouts”</a:t>
            </a:r>
          </a:p>
          <a:p>
            <a:r>
              <a:rPr lang="en-US" baseline="0" dirty="0"/>
              <a:t>Click on the workbook and download it for your completion. </a:t>
            </a:r>
          </a:p>
          <a:p>
            <a:endParaRPr lang="en-US" baseline="0" dirty="0"/>
          </a:p>
          <a:p>
            <a:r>
              <a:rPr lang="en-US" baseline="0" dirty="0"/>
              <a:t>Notice all the really cool and very helpful tools and links on this website.  Notice the is an eagle project list, generated from projects of prior Eagle Scouts. It lists several beneficiaries and the actual projects which may help your creative juices.</a:t>
            </a:r>
          </a:p>
        </p:txBody>
      </p:sp>
      <p:sp>
        <p:nvSpPr>
          <p:cNvPr id="4" name="Slide Number Placeholder 3"/>
          <p:cNvSpPr>
            <a:spLocks noGrp="1"/>
          </p:cNvSpPr>
          <p:nvPr>
            <p:ph type="sldNum" sz="quarter" idx="10"/>
          </p:nvPr>
        </p:nvSpPr>
        <p:spPr/>
        <p:txBody>
          <a:bodyPr/>
          <a:lstStyle/>
          <a:p>
            <a:fld id="{E0ACA5C1-AD68-4411-85AA-E6BB4FB09D31}" type="slidenum">
              <a:rPr lang="en-US" smtClean="0"/>
              <a:pPr/>
              <a:t>10</a:t>
            </a:fld>
            <a:endParaRPr lang="en-US" dirty="0"/>
          </a:p>
        </p:txBody>
      </p:sp>
    </p:spTree>
    <p:extLst>
      <p:ext uri="{BB962C8B-B14F-4D97-AF65-F5344CB8AC3E}">
        <p14:creationId xmlns:p14="http://schemas.microsoft.com/office/powerpoint/2010/main" val="193774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is a copy of the Project work book. Please </a:t>
            </a:r>
            <a:r>
              <a:rPr lang="en-US" baseline="0" dirty="0"/>
              <a:t>follow the correct order of steps outlined in the project workbook.  </a:t>
            </a: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11</a:t>
            </a:fld>
            <a:endParaRPr lang="en-US" dirty="0"/>
          </a:p>
        </p:txBody>
      </p:sp>
    </p:spTree>
    <p:extLst>
      <p:ext uri="{BB962C8B-B14F-4D97-AF65-F5344CB8AC3E}">
        <p14:creationId xmlns:p14="http://schemas.microsoft.com/office/powerpoint/2010/main" val="324082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defTabSz="924641">
              <a:buFont typeface="Arial" panose="020B0604020202020204" pitchFamily="34" charset="0"/>
              <a:buChar char="•"/>
              <a:defRPr/>
            </a:pPr>
            <a:r>
              <a:rPr lang="en-US" baseline="0" dirty="0"/>
              <a:t>The first thing is to find a project.</a:t>
            </a:r>
          </a:p>
          <a:p>
            <a:pPr marL="173370" indent="-173370" defTabSz="924641">
              <a:buFont typeface="Arial" panose="020B0604020202020204" pitchFamily="34" charset="0"/>
              <a:buChar char="•"/>
              <a:defRPr/>
            </a:pPr>
            <a:r>
              <a:rPr lang="en-US" baseline="0" dirty="0"/>
              <a:t>Networking with leaders within your troop, other Eagle Scouts, family and friends for project ideas can be helpful. </a:t>
            </a:r>
            <a:r>
              <a:rPr lang="en-US" dirty="0"/>
              <a:t>Speak with facilities, maintenance or administrators</a:t>
            </a:r>
            <a:r>
              <a:rPr lang="en-US" baseline="0" dirty="0"/>
              <a:t> at churches and schools. Three rivers park has a website with a drop down of project lists. You could set up exploratory meeting with various Beneficiaries to find a project that interests you</a:t>
            </a:r>
          </a:p>
          <a:p>
            <a:pPr marL="173370" indent="-173370" defTabSz="924641">
              <a:buFont typeface="Arial" panose="020B0604020202020204" pitchFamily="34" charset="0"/>
              <a:buChar char="•"/>
              <a:defRPr/>
            </a:pPr>
            <a:r>
              <a:rPr lang="en-US" baseline="0" dirty="0"/>
              <a:t>Your Scout Master or Troop Eagle Advisor are available to help. They will verify if the project is viable </a:t>
            </a:r>
            <a:r>
              <a:rPr lang="en-US" dirty="0"/>
              <a:t>and help you overcome obstacles and facilitate the interaction with the Beneficiary</a:t>
            </a:r>
          </a:p>
          <a:p>
            <a:pPr defTabSz="924641">
              <a:defRPr/>
            </a:pPr>
            <a:r>
              <a:rPr lang="en-US" dirty="0"/>
              <a:t>So after you pick a project </a:t>
            </a:r>
          </a:p>
          <a:p>
            <a:pPr marL="173370" indent="-173370" defTabSz="924641">
              <a:buFont typeface="Arial" panose="020B0604020202020204" pitchFamily="34" charset="0"/>
              <a:buChar char="•"/>
              <a:defRPr/>
            </a:pPr>
            <a:r>
              <a:rPr lang="en-US" dirty="0"/>
              <a:t>Finalized the project details with your Beneficiary. Agree to a the various expectations such as time-line, materials needed and who will pay.</a:t>
            </a:r>
          </a:p>
          <a:p>
            <a:pPr marL="173370" indent="-173370" defTabSz="924641">
              <a:buFont typeface="Arial" panose="020B0604020202020204" pitchFamily="34" charset="0"/>
              <a:buChar char="•"/>
              <a:defRPr/>
            </a:pPr>
            <a:r>
              <a:rPr lang="en-US" dirty="0"/>
              <a:t>Finish writing up the proposal and review it with your Eagle Advisor and present it to your troop’s unit Committee. They should be asking questions and determine that you have a solid understanding of the project and it’s basic details. </a:t>
            </a:r>
            <a:endParaRPr lang="en-US" baseline="0" dirty="0"/>
          </a:p>
          <a:p>
            <a:pPr defTabSz="924641">
              <a:defRPr/>
            </a:pPr>
            <a:endParaRPr lang="en-US" baseline="0" dirty="0"/>
          </a:p>
          <a:p>
            <a:pPr defTabSz="924641">
              <a:defRPr/>
            </a:pPr>
            <a:endParaRPr lang="en-US" dirty="0"/>
          </a:p>
          <a:p>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12</a:t>
            </a:fld>
            <a:endParaRPr lang="en-US" dirty="0"/>
          </a:p>
        </p:txBody>
      </p:sp>
    </p:spTree>
    <p:extLst>
      <p:ext uri="{BB962C8B-B14F-4D97-AF65-F5344CB8AC3E}">
        <p14:creationId xmlns:p14="http://schemas.microsoft.com/office/powerpoint/2010/main" val="3078321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t>At this point you have your project approved with 3 of the 4 approval</a:t>
            </a:r>
            <a:r>
              <a:rPr lang="en-US" baseline="0" dirty="0"/>
              <a:t> signatures and now you are ready to meet with the District Advancement Committee Member.</a:t>
            </a:r>
          </a:p>
          <a:p>
            <a:pPr defTabSz="924641">
              <a:defRPr/>
            </a:pPr>
            <a:endParaRPr lang="en-US" baseline="0" dirty="0"/>
          </a:p>
          <a:p>
            <a:pPr defTabSz="924641">
              <a:defRPr/>
            </a:pPr>
            <a:r>
              <a:rPr lang="en-US" baseline="0" dirty="0"/>
              <a:t>Send an email to Mr. Richmond and he will assign you to 1 of the 9 District Advancement Committee Representatives., You should hear from a committee member, within 7 days, asking to set up a project review meeting. </a:t>
            </a:r>
            <a:r>
              <a:rPr lang="en-US" dirty="0"/>
              <a:t>Please include the project proposal, along with any sketches or pictures the completed contact and approval pages. </a:t>
            </a:r>
          </a:p>
          <a:p>
            <a:pPr defTabSz="924641">
              <a:defRPr/>
            </a:pPr>
            <a:endParaRPr lang="en-US" dirty="0"/>
          </a:p>
          <a:p>
            <a:pPr defTabSz="924641">
              <a:defRPr/>
            </a:pPr>
            <a:r>
              <a:rPr lang="en-US" dirty="0"/>
              <a:t>The District Advancement Committee Member will contact you within 7 days.</a:t>
            </a:r>
          </a:p>
        </p:txBody>
      </p:sp>
      <p:sp>
        <p:nvSpPr>
          <p:cNvPr id="4" name="Slide Number Placeholder 3"/>
          <p:cNvSpPr>
            <a:spLocks noGrp="1"/>
          </p:cNvSpPr>
          <p:nvPr>
            <p:ph type="sldNum" sz="quarter" idx="10"/>
          </p:nvPr>
        </p:nvSpPr>
        <p:spPr/>
        <p:txBody>
          <a:bodyPr/>
          <a:lstStyle/>
          <a:p>
            <a:fld id="{E0ACA5C1-AD68-4411-85AA-E6BB4FB09D31}" type="slidenum">
              <a:rPr lang="en-US" smtClean="0"/>
              <a:pPr/>
              <a:t>13</a:t>
            </a:fld>
            <a:endParaRPr lang="en-US" dirty="0"/>
          </a:p>
        </p:txBody>
      </p:sp>
    </p:spTree>
    <p:extLst>
      <p:ext uri="{BB962C8B-B14F-4D97-AF65-F5344CB8AC3E}">
        <p14:creationId xmlns:p14="http://schemas.microsoft.com/office/powerpoint/2010/main" val="695341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641">
              <a:defRPr/>
            </a:pPr>
            <a:r>
              <a:rPr lang="en-US" baseline="0" dirty="0"/>
              <a:t>Read the slide</a:t>
            </a:r>
          </a:p>
          <a:p>
            <a:pPr defTabSz="924641">
              <a:defRPr/>
            </a:pPr>
            <a:r>
              <a:rPr lang="en-US" baseline="0" dirty="0"/>
              <a:t>In the Workbook there is a page for all the signatures. </a:t>
            </a:r>
            <a:r>
              <a:rPr lang="en-US" dirty="0"/>
              <a:t>It will be extremely important that you have all 4 approvals before starting your project </a:t>
            </a:r>
          </a:p>
          <a:p>
            <a:pPr defTabSz="924641">
              <a:defRPr/>
            </a:pP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14</a:t>
            </a:fld>
            <a:endParaRPr lang="en-US" dirty="0"/>
          </a:p>
        </p:txBody>
      </p:sp>
    </p:spTree>
    <p:extLst>
      <p:ext uri="{BB962C8B-B14F-4D97-AF65-F5344CB8AC3E}">
        <p14:creationId xmlns:p14="http://schemas.microsoft.com/office/powerpoint/2010/main" val="698635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we mentioned earlier your proposal is an outline or draft of the final</a:t>
            </a:r>
            <a:r>
              <a:rPr lang="en-US" baseline="0" dirty="0"/>
              <a:t> plan. </a:t>
            </a:r>
          </a:p>
          <a:p>
            <a:pPr lvl="1">
              <a:buFont typeface="Arial" pitchFamily="34" charset="0"/>
              <a:buChar char="•"/>
            </a:pPr>
            <a:r>
              <a:rPr lang="en-US" dirty="0"/>
              <a:t>The more detailed your plan, the better your chances for success.</a:t>
            </a:r>
          </a:p>
          <a:p>
            <a:pPr lvl="1">
              <a:buFont typeface="Arial" pitchFamily="34" charset="0"/>
              <a:buChar char="•"/>
            </a:pPr>
            <a:r>
              <a:rPr lang="en-US" dirty="0"/>
              <a:t>The Workbook will help you plan the details.</a:t>
            </a:r>
          </a:p>
          <a:p>
            <a:pPr lvl="1">
              <a:buFont typeface="Arial" pitchFamily="34" charset="0"/>
              <a:buChar char="•"/>
            </a:pPr>
            <a:r>
              <a:rPr lang="en-US" baseline="0" dirty="0"/>
              <a:t>The final plan should be detailed enough that you could hand over the plans to another scout and they could run and compete the project without talking to you. If there is one thing you’ve learned in your scouting career and that is proper planning leads to a successful and safe event. Your service project is no different.</a:t>
            </a:r>
            <a:endParaRPr lang="en-US" dirty="0"/>
          </a:p>
          <a:p>
            <a:r>
              <a:rPr lang="en-US" baseline="0" dirty="0"/>
              <a:t>Here are some helpful tips and suggestions to think about when writing up your plan.</a:t>
            </a: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15</a:t>
            </a:fld>
            <a:endParaRPr lang="en-US" dirty="0"/>
          </a:p>
        </p:txBody>
      </p:sp>
    </p:spTree>
    <p:extLst>
      <p:ext uri="{BB962C8B-B14F-4D97-AF65-F5344CB8AC3E}">
        <p14:creationId xmlns:p14="http://schemas.microsoft.com/office/powerpoint/2010/main" val="1011705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complete your final plan …. In your minds eye, envision each step in detail</a:t>
            </a:r>
            <a:r>
              <a:rPr lang="en-US" baseline="0" dirty="0"/>
              <a:t> and how you want the event to flow, while keeping in mind the rules for safe Scouting. Remember your project is considered a Scouting event. This is a simple illustration you may have many more steps such as:</a:t>
            </a:r>
          </a:p>
          <a:p>
            <a:pPr marL="635691" lvl="1" indent="-173370">
              <a:buFont typeface="Arial" panose="020B0604020202020204" pitchFamily="34" charset="0"/>
              <a:buChar char="•"/>
            </a:pPr>
            <a:r>
              <a:rPr lang="en-US" baseline="0" dirty="0"/>
              <a:t>Presenting to troop at a weekly meeting, </a:t>
            </a:r>
          </a:p>
          <a:p>
            <a:pPr marL="635691" lvl="1" indent="-173370">
              <a:buFont typeface="Arial" panose="020B0604020202020204" pitchFamily="34" charset="0"/>
              <a:buChar char="•"/>
            </a:pPr>
            <a:r>
              <a:rPr lang="en-US" baseline="0" dirty="0"/>
              <a:t>An announcement at a Church or school. </a:t>
            </a:r>
          </a:p>
          <a:p>
            <a:pPr marL="635691" lvl="1" indent="-173370">
              <a:buFont typeface="Arial" panose="020B0604020202020204" pitchFamily="34" charset="0"/>
              <a:buChar char="•"/>
            </a:pPr>
            <a:r>
              <a:rPr lang="en-US" baseline="0" dirty="0"/>
              <a:t>Meeting with building supply company discuss a possible discount. To name a few</a:t>
            </a: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16</a:t>
            </a:fld>
            <a:endParaRPr lang="en-US" dirty="0"/>
          </a:p>
        </p:txBody>
      </p:sp>
    </p:spTree>
    <p:extLst>
      <p:ext uri="{BB962C8B-B14F-4D97-AF65-F5344CB8AC3E}">
        <p14:creationId xmlns:p14="http://schemas.microsoft.com/office/powerpoint/2010/main" val="2455064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Plan your work strategy Read Slide</a:t>
            </a:r>
          </a:p>
        </p:txBody>
      </p:sp>
      <p:sp>
        <p:nvSpPr>
          <p:cNvPr id="4" name="Slide Number Placeholder 3"/>
          <p:cNvSpPr>
            <a:spLocks noGrp="1"/>
          </p:cNvSpPr>
          <p:nvPr>
            <p:ph type="sldNum" sz="quarter" idx="10"/>
          </p:nvPr>
        </p:nvSpPr>
        <p:spPr/>
        <p:txBody>
          <a:bodyPr/>
          <a:lstStyle/>
          <a:p>
            <a:fld id="{E0ACA5C1-AD68-4411-85AA-E6BB4FB09D31}" type="slidenum">
              <a:rPr lang="en-US" smtClean="0"/>
              <a:pPr/>
              <a:t>17</a:t>
            </a:fld>
            <a:endParaRPr lang="en-US" dirty="0"/>
          </a:p>
        </p:txBody>
      </p:sp>
    </p:spTree>
    <p:extLst>
      <p:ext uri="{BB962C8B-B14F-4D97-AF65-F5344CB8AC3E}">
        <p14:creationId xmlns:p14="http://schemas.microsoft.com/office/powerpoint/2010/main" val="1432302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I said this is a sanctioned Scouting event. Safe Scouting rules say 2 adults must be present and at least 1 must</a:t>
            </a:r>
            <a:r>
              <a:rPr lang="en-US" baseline="0" dirty="0"/>
              <a:t> complete “Youth Protection Training”. Note:</a:t>
            </a:r>
            <a:r>
              <a:rPr lang="en-US" dirty="0"/>
              <a:t> If your are a register adult with BSA you must have Youth</a:t>
            </a:r>
            <a:r>
              <a:rPr lang="en-US" baseline="0" dirty="0"/>
              <a:t> Protection Training. 1 of the 2 adult leaders must be at least 21 year of age.</a:t>
            </a: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18</a:t>
            </a:fld>
            <a:endParaRPr lang="en-US" dirty="0"/>
          </a:p>
        </p:txBody>
      </p:sp>
    </p:spTree>
    <p:extLst>
      <p:ext uri="{BB962C8B-B14F-4D97-AF65-F5344CB8AC3E}">
        <p14:creationId xmlns:p14="http://schemas.microsoft.com/office/powerpoint/2010/main" val="1541608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of 2 types of projects</a:t>
            </a:r>
            <a:r>
              <a:rPr lang="en-US" baseline="0" dirty="0"/>
              <a:t> on the left is a construction plan and on the right is landscape plan. Notice the details. You don’t need a special software to design your plans. Hand drawn sketches are fine. Note in your minds eye walk through should I have most of the scouts arrive later because adults are cutting wood or using power tools.</a:t>
            </a: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19</a:t>
            </a:fld>
            <a:endParaRPr lang="en-US" dirty="0"/>
          </a:p>
        </p:txBody>
      </p:sp>
    </p:spTree>
    <p:extLst>
      <p:ext uri="{BB962C8B-B14F-4D97-AF65-F5344CB8AC3E}">
        <p14:creationId xmlns:p14="http://schemas.microsoft.com/office/powerpoint/2010/main" val="743348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ACA44A-2426-42DB-A49A-80A969E7A25B}" type="slidenum">
              <a:rPr lang="en-US"/>
              <a:pPr/>
              <a:t>2</a:t>
            </a:fld>
            <a:endParaRPr lang="en-US" dirty="0"/>
          </a:p>
        </p:txBody>
      </p:sp>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p:txBody>
          <a:bodyPr/>
          <a:lstStyle/>
          <a:p>
            <a:r>
              <a:rPr lang="en-US" baseline="0" dirty="0"/>
              <a:t>We assume e</a:t>
            </a:r>
            <a:r>
              <a:rPr lang="en-US" dirty="0"/>
              <a:t>ach</a:t>
            </a:r>
            <a:r>
              <a:rPr lang="en-US" baseline="0" dirty="0"/>
              <a:t> of you are here because you have aspirations, of becoming an Eagle Scout.  You know the benefits and the sense of accomplishment finishing something you started many years ago, when you joined Boy Scouts.</a:t>
            </a:r>
          </a:p>
          <a:p>
            <a:endParaRPr lang="en-US" baseline="0" dirty="0"/>
          </a:p>
          <a:p>
            <a:r>
              <a:rPr lang="en-US" baseline="0" dirty="0"/>
              <a:t>The goal today is have you walk away comfortable in the Eagle process and fully understand the expectations of the Leadership Service Project. </a:t>
            </a:r>
          </a:p>
          <a:p>
            <a:r>
              <a:rPr lang="en-US" baseline="0" dirty="0"/>
              <a:t>(click slide)</a:t>
            </a:r>
            <a:endParaRPr lang="en-US" dirty="0"/>
          </a:p>
        </p:txBody>
      </p:sp>
    </p:spTree>
    <p:extLst>
      <p:ext uri="{BB962C8B-B14F-4D97-AF65-F5344CB8AC3E}">
        <p14:creationId xmlns:p14="http://schemas.microsoft.com/office/powerpoint/2010/main" val="1903552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a:t>
            </a:r>
            <a:r>
              <a:rPr lang="en-US" baseline="0" dirty="0"/>
              <a:t>ou may need to raise money as part of the project. If you are asking for funding from anyone other than those on this list you must have the fund </a:t>
            </a:r>
            <a:r>
              <a:rPr lang="en-US" baseline="0" dirty="0" err="1"/>
              <a:t>rasing</a:t>
            </a:r>
            <a:r>
              <a:rPr lang="en-US" baseline="0" dirty="0"/>
              <a:t> application signed off with the District Advancement Member.</a:t>
            </a:r>
          </a:p>
          <a:p>
            <a:endParaRPr lang="en-US" baseline="0" dirty="0"/>
          </a:p>
          <a:p>
            <a:r>
              <a:rPr lang="en-US" baseline="0" dirty="0"/>
              <a:t>The most important part of fund raising is your safety. If you are going door to door or business to business work in pairs and tell other where you’ll be and what time to expect you back.</a:t>
            </a:r>
          </a:p>
          <a:p>
            <a:endParaRPr lang="en-US" baseline="0" dirty="0"/>
          </a:p>
          <a:p>
            <a:r>
              <a:rPr lang="en-US" baseline="0" dirty="0"/>
              <a:t>The money is being raised on behalf of the benefiting organization. And leftover funds are given to the Beneficiary.</a:t>
            </a: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20</a:t>
            </a:fld>
            <a:endParaRPr lang="en-US" dirty="0"/>
          </a:p>
        </p:txBody>
      </p:sp>
    </p:spTree>
    <p:extLst>
      <p:ext uri="{BB962C8B-B14F-4D97-AF65-F5344CB8AC3E}">
        <p14:creationId xmlns:p14="http://schemas.microsoft.com/office/powerpoint/2010/main" val="333085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is a big deal and in your meeting with us we will spend a lot of time talking about it.</a:t>
            </a:r>
            <a:r>
              <a:rPr lang="en-US" baseline="0" dirty="0"/>
              <a:t> </a:t>
            </a:r>
          </a:p>
          <a:p>
            <a:endParaRPr lang="en-US" baseline="0" dirty="0"/>
          </a:p>
          <a:p>
            <a:r>
              <a:rPr lang="en-US" baseline="0" dirty="0"/>
              <a:t>Identify Hazards. When you set up camp and you are going to cut and chop firewood what do you create around the chopping area? Yes a safe zone. Apply the same idea to your project. If cutting wood or using power tools you need to have a safe zone.</a:t>
            </a:r>
          </a:p>
          <a:p>
            <a:endParaRPr lang="en-US" baseline="0" dirty="0"/>
          </a:p>
          <a:p>
            <a:r>
              <a:rPr lang="en-US" baseline="0" dirty="0"/>
              <a:t>Weather - Think about Hydration, mandatory breaks, shade. You might brush up on your sun and heat stroke first aide. What will you do if lightning or thunder occur?</a:t>
            </a: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21</a:t>
            </a:fld>
            <a:endParaRPr lang="en-US" dirty="0"/>
          </a:p>
        </p:txBody>
      </p:sp>
    </p:spTree>
    <p:extLst>
      <p:ext uri="{BB962C8B-B14F-4D97-AF65-F5344CB8AC3E}">
        <p14:creationId xmlns:p14="http://schemas.microsoft.com/office/powerpoint/2010/main" val="4233171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E0ACA5C1-AD68-4411-85AA-E6BB4FB09D31}" type="slidenum">
              <a:rPr lang="en-US" smtClean="0"/>
              <a:pPr/>
              <a:t>22</a:t>
            </a:fld>
            <a:endParaRPr lang="en-US" dirty="0"/>
          </a:p>
        </p:txBody>
      </p:sp>
    </p:spTree>
    <p:extLst>
      <p:ext uri="{BB962C8B-B14F-4D97-AF65-F5344CB8AC3E}">
        <p14:creationId xmlns:p14="http://schemas.microsoft.com/office/powerpoint/2010/main" val="3423755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Take pictures</a:t>
            </a:r>
            <a:r>
              <a:rPr lang="en-US" baseline="0" dirty="0"/>
              <a:t> before and lots of pictures during and after. You’ll want to preserve the memories and show them off at your COH. If you have done your due diligence and completed a thorough plan There is only one more very important thing to do. Have fun</a:t>
            </a: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23</a:t>
            </a:fld>
            <a:endParaRPr lang="en-US" dirty="0"/>
          </a:p>
        </p:txBody>
      </p:sp>
    </p:spTree>
    <p:extLst>
      <p:ext uri="{BB962C8B-B14F-4D97-AF65-F5344CB8AC3E}">
        <p14:creationId xmlns:p14="http://schemas.microsoft.com/office/powerpoint/2010/main" val="1701442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ACA5C1-AD68-4411-85AA-E6BB4FB09D31}" type="slidenum">
              <a:rPr lang="en-US" smtClean="0"/>
              <a:pPr/>
              <a:t>24</a:t>
            </a:fld>
            <a:endParaRPr lang="en-US" dirty="0"/>
          </a:p>
        </p:txBody>
      </p:sp>
    </p:spTree>
    <p:extLst>
      <p:ext uri="{BB962C8B-B14F-4D97-AF65-F5344CB8AC3E}">
        <p14:creationId xmlns:p14="http://schemas.microsoft.com/office/powerpoint/2010/main" val="4174638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the application looks like. Follow the steps</a:t>
            </a:r>
          </a:p>
        </p:txBody>
      </p:sp>
      <p:sp>
        <p:nvSpPr>
          <p:cNvPr id="4" name="Slide Number Placeholder 3"/>
          <p:cNvSpPr>
            <a:spLocks noGrp="1"/>
          </p:cNvSpPr>
          <p:nvPr>
            <p:ph type="sldNum" sz="quarter" idx="10"/>
          </p:nvPr>
        </p:nvSpPr>
        <p:spPr/>
        <p:txBody>
          <a:bodyPr/>
          <a:lstStyle/>
          <a:p>
            <a:fld id="{E0ACA5C1-AD68-4411-85AA-E6BB4FB09D31}" type="slidenum">
              <a:rPr lang="en-US" smtClean="0"/>
              <a:pPr/>
              <a:t>25</a:t>
            </a:fld>
            <a:endParaRPr lang="en-US" dirty="0"/>
          </a:p>
        </p:txBody>
      </p:sp>
    </p:spTree>
    <p:extLst>
      <p:ext uri="{BB962C8B-B14F-4D97-AF65-F5344CB8AC3E}">
        <p14:creationId xmlns:p14="http://schemas.microsoft.com/office/powerpoint/2010/main" val="2758153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Scouting doesn’t record exactly when you became a scout.</a:t>
            </a:r>
            <a:r>
              <a:rPr lang="en-US" baseline="0" dirty="0"/>
              <a:t> Most people use the date they crossed over or May1st.</a:t>
            </a: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26</a:t>
            </a:fld>
            <a:endParaRPr lang="en-US" dirty="0"/>
          </a:p>
        </p:txBody>
      </p:sp>
    </p:spTree>
    <p:extLst>
      <p:ext uri="{BB962C8B-B14F-4D97-AF65-F5344CB8AC3E}">
        <p14:creationId xmlns:p14="http://schemas.microsoft.com/office/powerpoint/2010/main" val="3474675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baseline="0" dirty="0"/>
              <a:t>Five or Six letters of recommendation are required.</a:t>
            </a:r>
          </a:p>
          <a:p>
            <a:pPr lvl="1"/>
            <a:r>
              <a:rPr lang="en-US" sz="1200" baseline="0" dirty="0"/>
              <a:t>If you are not employed you only need five.</a:t>
            </a:r>
          </a:p>
          <a:p>
            <a:pPr lvl="1"/>
            <a:r>
              <a:rPr lang="en-US" sz="1200" baseline="0" dirty="0"/>
              <a:t>They are confidential and only shared with the Eagle BOR. </a:t>
            </a:r>
          </a:p>
          <a:p>
            <a:pPr marL="1085850" lvl="2" indent="-171450">
              <a:buFont typeface="Arial" panose="020B0604020202020204" pitchFamily="34" charset="0"/>
              <a:buChar char="•"/>
            </a:pPr>
            <a:r>
              <a:rPr lang="en-US" sz="1200" baseline="0" dirty="0"/>
              <a:t>The author can’t share them.</a:t>
            </a:r>
          </a:p>
          <a:p>
            <a:pPr marL="1085850" lvl="2" indent="-171450">
              <a:buFont typeface="Arial" panose="020B0604020202020204" pitchFamily="34" charset="0"/>
              <a:buChar char="•"/>
            </a:pPr>
            <a:r>
              <a:rPr lang="en-US" sz="1200" baseline="0" dirty="0"/>
              <a:t>Written release is not honored.</a:t>
            </a:r>
          </a:p>
          <a:p>
            <a:pPr marL="1085850" lvl="2" indent="-171450">
              <a:buFont typeface="Arial" panose="020B0604020202020204" pitchFamily="34" charset="0"/>
              <a:buChar char="•"/>
            </a:pPr>
            <a:r>
              <a:rPr lang="en-US" sz="1200" baseline="0" dirty="0"/>
              <a:t>The Scout should never ever see them</a:t>
            </a:r>
          </a:p>
        </p:txBody>
      </p:sp>
      <p:sp>
        <p:nvSpPr>
          <p:cNvPr id="4" name="Slide Number Placeholder 3"/>
          <p:cNvSpPr>
            <a:spLocks noGrp="1"/>
          </p:cNvSpPr>
          <p:nvPr>
            <p:ph type="sldNum" sz="quarter" idx="10"/>
          </p:nvPr>
        </p:nvSpPr>
        <p:spPr/>
        <p:txBody>
          <a:bodyPr/>
          <a:lstStyle/>
          <a:p>
            <a:fld id="{E0ACA5C1-AD68-4411-85AA-E6BB4FB09D31}" type="slidenum">
              <a:rPr lang="en-US" smtClean="0"/>
              <a:pPr/>
              <a:t>27</a:t>
            </a:fld>
            <a:endParaRPr lang="en-US" dirty="0"/>
          </a:p>
        </p:txBody>
      </p:sp>
    </p:spTree>
    <p:extLst>
      <p:ext uri="{BB962C8B-B14F-4D97-AF65-F5344CB8AC3E}">
        <p14:creationId xmlns:p14="http://schemas.microsoft.com/office/powerpoint/2010/main" val="2759966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Read the slide:</a:t>
            </a:r>
          </a:p>
          <a:p>
            <a:endParaRPr lang="en-US" baseline="0" dirty="0"/>
          </a:p>
          <a:p>
            <a:r>
              <a:rPr lang="en-US" baseline="0" dirty="0"/>
              <a:t>It is preferred all the letters are with the application but it’s ok to submit the application without all the references.</a:t>
            </a:r>
          </a:p>
          <a:p>
            <a:endParaRPr lang="en-US" baseline="0" dirty="0"/>
          </a:p>
          <a:p>
            <a:r>
              <a:rPr lang="en-US" baseline="0" dirty="0"/>
              <a:t>Note the letters of ref can take time to complete. You can start this at any reasonable time. Remember if using a coach or teacher as a ref. they are on break during the summer. Plan accordingly</a:t>
            </a: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28</a:t>
            </a:fld>
            <a:endParaRPr lang="en-US" dirty="0"/>
          </a:p>
        </p:txBody>
      </p:sp>
    </p:spTree>
    <p:extLst>
      <p:ext uri="{BB962C8B-B14F-4D97-AF65-F5344CB8AC3E}">
        <p14:creationId xmlns:p14="http://schemas.microsoft.com/office/powerpoint/2010/main" val="3377105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Requirement 4 is about your leadership positions. All of the acceptable positions for Eagle are listed here. </a:t>
            </a:r>
          </a:p>
          <a:p>
            <a:r>
              <a:rPr lang="en-US" dirty="0"/>
              <a:t>List only those that you have held since becoming a Life Scout.</a:t>
            </a:r>
          </a:p>
        </p:txBody>
      </p:sp>
      <p:sp>
        <p:nvSpPr>
          <p:cNvPr id="4" name="Slide Number Placeholder 3"/>
          <p:cNvSpPr>
            <a:spLocks noGrp="1"/>
          </p:cNvSpPr>
          <p:nvPr>
            <p:ph type="sldNum" sz="quarter" idx="10"/>
          </p:nvPr>
        </p:nvSpPr>
        <p:spPr/>
        <p:txBody>
          <a:bodyPr/>
          <a:lstStyle/>
          <a:p>
            <a:fld id="{E0ACA5C1-AD68-4411-85AA-E6BB4FB09D31}" type="slidenum">
              <a:rPr lang="en-US" smtClean="0"/>
              <a:pPr/>
              <a:t>29</a:t>
            </a:fld>
            <a:endParaRPr lang="en-US" dirty="0"/>
          </a:p>
        </p:txBody>
      </p:sp>
    </p:spTree>
    <p:extLst>
      <p:ext uri="{BB962C8B-B14F-4D97-AF65-F5344CB8AC3E}">
        <p14:creationId xmlns:p14="http://schemas.microsoft.com/office/powerpoint/2010/main" val="2986754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aseline="0" dirty="0"/>
              <a:t>Become a life Scout. For those Star scouts you are not able to start your Eagle Project until you are a life scout.</a:t>
            </a:r>
          </a:p>
          <a:p>
            <a:pPr marL="228600" indent="-228600">
              <a:buAutoNum type="arabicPeriod"/>
            </a:pPr>
            <a:r>
              <a:rPr lang="en-US" baseline="0" dirty="0"/>
              <a:t>Read the rest of the slide.</a:t>
            </a:r>
            <a:endParaRPr lang="en-US" dirty="0"/>
          </a:p>
          <a:p>
            <a:pPr marL="231160" indent="-231160"/>
            <a:r>
              <a:rPr lang="en-US" dirty="0"/>
              <a:t>Although all these requirements are important we are going to spend quite</a:t>
            </a:r>
            <a:r>
              <a:rPr lang="en-US" baseline="0" dirty="0"/>
              <a:t> a bit of time discussing all the details pertaining to Requirement # 5.  “THE EAGLE SCOUT SERVICE PROJECT”.  But before we move on I’m going to highlight All these red check mark things need to be completed by your 18</a:t>
            </a:r>
            <a:r>
              <a:rPr lang="en-US" baseline="30000" dirty="0"/>
              <a:t>th</a:t>
            </a:r>
            <a:r>
              <a:rPr lang="en-US" baseline="0" dirty="0"/>
              <a:t> birthday. Do not wait to the last minute It’s easier on your family, troop and other volunteers.</a:t>
            </a: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3</a:t>
            </a:fld>
            <a:endParaRPr lang="en-US" dirty="0"/>
          </a:p>
        </p:txBody>
      </p:sp>
    </p:spTree>
    <p:extLst>
      <p:ext uri="{BB962C8B-B14F-4D97-AF65-F5344CB8AC3E}">
        <p14:creationId xmlns:p14="http://schemas.microsoft.com/office/powerpoint/2010/main" val="6301349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E0ACA5C1-AD68-4411-85AA-E6BB4FB09D31}" type="slidenum">
              <a:rPr lang="en-US" smtClean="0"/>
              <a:pPr/>
              <a:t>30</a:t>
            </a:fld>
            <a:endParaRPr lang="en-US" dirty="0"/>
          </a:p>
        </p:txBody>
      </p:sp>
    </p:spTree>
    <p:extLst>
      <p:ext uri="{BB962C8B-B14F-4D97-AF65-F5344CB8AC3E}">
        <p14:creationId xmlns:p14="http://schemas.microsoft.com/office/powerpoint/2010/main" val="26912011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E0ACA5C1-AD68-4411-85AA-E6BB4FB09D31}" type="slidenum">
              <a:rPr lang="en-US" smtClean="0"/>
              <a:pPr/>
              <a:t>31</a:t>
            </a:fld>
            <a:endParaRPr lang="en-US" dirty="0"/>
          </a:p>
        </p:txBody>
      </p:sp>
    </p:spTree>
    <p:extLst>
      <p:ext uri="{BB962C8B-B14F-4D97-AF65-F5344CB8AC3E}">
        <p14:creationId xmlns:p14="http://schemas.microsoft.com/office/powerpoint/2010/main" val="1110829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ACA5C1-AD68-4411-85AA-E6BB4FB09D31}" type="slidenum">
              <a:rPr lang="en-US" smtClean="0"/>
              <a:pPr/>
              <a:t>32</a:t>
            </a:fld>
            <a:endParaRPr lang="en-US" dirty="0"/>
          </a:p>
        </p:txBody>
      </p:sp>
    </p:spTree>
    <p:extLst>
      <p:ext uri="{BB962C8B-B14F-4D97-AF65-F5344CB8AC3E}">
        <p14:creationId xmlns:p14="http://schemas.microsoft.com/office/powerpoint/2010/main" val="12518997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641">
              <a:defRPr/>
            </a:pPr>
            <a:r>
              <a:rPr lang="en-US" dirty="0"/>
              <a:t>“We encourage local Board Chairpersons to include community and business members that are familiar with Scouting and the Eagle Award to participate on Eagle Board of Reviews.  This adds a certain level of impartiality while highlighting the virtues of scouting to those outside the troop.  We find that community/business members are very happy to serve on BOR’s.  Another great resource for BOR’s is the “Sponsor from the Benefiting Agency”.  What better way to get direct feedback from a non-troop perspective of how the Eagle candidate executed the project?”</a:t>
            </a:r>
          </a:p>
          <a:p>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33</a:t>
            </a:fld>
            <a:endParaRPr lang="en-US" dirty="0"/>
          </a:p>
        </p:txBody>
      </p:sp>
    </p:spTree>
    <p:extLst>
      <p:ext uri="{BB962C8B-B14F-4D97-AF65-F5344CB8AC3E}">
        <p14:creationId xmlns:p14="http://schemas.microsoft.com/office/powerpoint/2010/main" val="36249983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ACA5C1-AD68-4411-85AA-E6BB4FB09D31}" type="slidenum">
              <a:rPr lang="en-US" smtClean="0"/>
              <a:pPr/>
              <a:t>34</a:t>
            </a:fld>
            <a:endParaRPr lang="en-US" dirty="0"/>
          </a:p>
        </p:txBody>
      </p:sp>
    </p:spTree>
    <p:extLst>
      <p:ext uri="{BB962C8B-B14F-4D97-AF65-F5344CB8AC3E}">
        <p14:creationId xmlns:p14="http://schemas.microsoft.com/office/powerpoint/2010/main" val="9508727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E0ACA5C1-AD68-4411-85AA-E6BB4FB09D31}" type="slidenum">
              <a:rPr lang="en-US" smtClean="0"/>
              <a:pPr/>
              <a:t>35</a:t>
            </a:fld>
            <a:endParaRPr lang="en-US" dirty="0"/>
          </a:p>
        </p:txBody>
      </p:sp>
    </p:spTree>
    <p:extLst>
      <p:ext uri="{BB962C8B-B14F-4D97-AF65-F5344CB8AC3E}">
        <p14:creationId xmlns:p14="http://schemas.microsoft.com/office/powerpoint/2010/main" val="20175227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ACA5C1-AD68-4411-85AA-E6BB4FB09D31}" type="slidenum">
              <a:rPr lang="en-US" smtClean="0"/>
              <a:pPr/>
              <a:t>36</a:t>
            </a:fld>
            <a:endParaRPr lang="en-US" dirty="0"/>
          </a:p>
        </p:txBody>
      </p:sp>
    </p:spTree>
    <p:extLst>
      <p:ext uri="{BB962C8B-B14F-4D97-AF65-F5344CB8AC3E}">
        <p14:creationId xmlns:p14="http://schemas.microsoft.com/office/powerpoint/2010/main" val="720249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Read the slide. </a:t>
            </a:r>
          </a:p>
        </p:txBody>
      </p:sp>
      <p:sp>
        <p:nvSpPr>
          <p:cNvPr id="4" name="Slide Number Placeholder 3"/>
          <p:cNvSpPr>
            <a:spLocks noGrp="1"/>
          </p:cNvSpPr>
          <p:nvPr>
            <p:ph type="sldNum" sz="quarter" idx="10"/>
          </p:nvPr>
        </p:nvSpPr>
        <p:spPr/>
        <p:txBody>
          <a:bodyPr/>
          <a:lstStyle/>
          <a:p>
            <a:fld id="{E0ACA5C1-AD68-4411-85AA-E6BB4FB09D31}" type="slidenum">
              <a:rPr lang="en-US" smtClean="0"/>
              <a:pPr/>
              <a:t>4</a:t>
            </a:fld>
            <a:endParaRPr lang="en-US" dirty="0"/>
          </a:p>
        </p:txBody>
      </p:sp>
    </p:spTree>
    <p:extLst>
      <p:ext uri="{BB962C8B-B14F-4D97-AF65-F5344CB8AC3E}">
        <p14:creationId xmlns:p14="http://schemas.microsoft.com/office/powerpoint/2010/main" val="3128757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you have learned throughout your scouting life proper planning is an essential component of every event. A thoroughly detailed plan generally ensures the</a:t>
            </a:r>
            <a:r>
              <a:rPr lang="en-US" baseline="0" dirty="0"/>
              <a:t> event will be safe, well run, successful and enjoyable for all the participants. Your plan will have 3 parts. </a:t>
            </a:r>
          </a:p>
          <a:p>
            <a:pPr marL="231160" indent="-231160">
              <a:buFont typeface="+mj-lt"/>
              <a:buAutoNum type="arabicPeriod"/>
            </a:pPr>
            <a:r>
              <a:rPr lang="en-US" baseline="0" dirty="0"/>
              <a:t>The proposal or outline </a:t>
            </a:r>
          </a:p>
          <a:p>
            <a:pPr marL="231160" indent="-231160">
              <a:buFont typeface="+mj-lt"/>
              <a:buAutoNum type="arabicPeriod"/>
            </a:pPr>
            <a:r>
              <a:rPr lang="en-US" baseline="0" dirty="0"/>
              <a:t>The Plan or detailed step by step instructions</a:t>
            </a:r>
          </a:p>
          <a:p>
            <a:pPr marL="231160" indent="-231160">
              <a:buFont typeface="+mj-lt"/>
              <a:buAutoNum type="arabicPeriod"/>
            </a:pPr>
            <a:r>
              <a:rPr lang="en-US" baseline="0" dirty="0"/>
              <a:t>The Report which is a write-up of your project experiences. </a:t>
            </a: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5</a:t>
            </a:fld>
            <a:endParaRPr lang="en-US" dirty="0"/>
          </a:p>
        </p:txBody>
      </p:sp>
    </p:spTree>
    <p:extLst>
      <p:ext uri="{BB962C8B-B14F-4D97-AF65-F5344CB8AC3E}">
        <p14:creationId xmlns:p14="http://schemas.microsoft.com/office/powerpoint/2010/main" val="3384960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Although there are no set standards for how many volunteers you should get involved in your project remember the 2 old sayings:</a:t>
            </a:r>
          </a:p>
          <a:p>
            <a:pPr lvl="1">
              <a:buFont typeface="Arial" pitchFamily="34" charset="0"/>
              <a:buChar char="•"/>
            </a:pPr>
            <a:r>
              <a:rPr lang="en-US" dirty="0"/>
              <a:t>Many hands make light work and </a:t>
            </a:r>
          </a:p>
          <a:p>
            <a:pPr lvl="1">
              <a:buFont typeface="Arial" pitchFamily="34" charset="0"/>
              <a:buChar char="•"/>
            </a:pPr>
            <a:r>
              <a:rPr lang="en-US" dirty="0"/>
              <a:t>The more the merrier</a:t>
            </a:r>
          </a:p>
          <a:p>
            <a:pPr lvl="0">
              <a:buFont typeface="Arial" pitchFamily="34" charset="0"/>
              <a:buNone/>
            </a:pPr>
            <a:r>
              <a:rPr lang="en-US" dirty="0"/>
              <a:t>To truly demonstrate leadership you need</a:t>
            </a:r>
            <a:r>
              <a:rPr lang="en-US" baseline="0" dirty="0"/>
              <a:t> people to lead.</a:t>
            </a:r>
          </a:p>
          <a:p>
            <a:pPr lvl="0">
              <a:buFont typeface="Arial" pitchFamily="34" charset="0"/>
              <a:buNone/>
            </a:pPr>
            <a:endParaRPr lang="en-US" baseline="0" dirty="0"/>
          </a:p>
          <a:p>
            <a:pPr lvl="0">
              <a:buFont typeface="Arial" pitchFamily="34" charset="0"/>
              <a:buNone/>
            </a:pPr>
            <a:r>
              <a:rPr lang="en-US" baseline="0" dirty="0"/>
              <a:t>The number of hours needed to complete your project work is open but keep in mind the project should be Big, long lasting, meaningful and helpful. Most projects that we see, that meet those requirements average 150 hours or more. Do the math 10 volunteers working 2, 8 hour days  is 160 hours.</a:t>
            </a:r>
          </a:p>
          <a:p>
            <a:pPr lvl="0">
              <a:buFont typeface="Arial" pitchFamily="34" charset="0"/>
              <a:buNone/>
            </a:pPr>
            <a:endParaRPr lang="en-US" baseline="0" dirty="0"/>
          </a:p>
          <a:p>
            <a:pPr lvl="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6</a:t>
            </a:fld>
            <a:endParaRPr lang="en-US" dirty="0"/>
          </a:p>
        </p:txBody>
      </p:sp>
    </p:spTree>
    <p:extLst>
      <p:ext uri="{BB962C8B-B14F-4D97-AF65-F5344CB8AC3E}">
        <p14:creationId xmlns:p14="http://schemas.microsoft.com/office/powerpoint/2010/main" val="3897637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While a Life scout plan, develop and give leadership to others in a “Service Project” helpful to any </a:t>
            </a:r>
          </a:p>
          <a:p>
            <a:pPr marL="173370" indent="-173370">
              <a:buFont typeface="Arial" panose="020B0604020202020204" pitchFamily="34" charset="0"/>
              <a:buChar char="•"/>
            </a:pPr>
            <a:r>
              <a:rPr lang="en-US" dirty="0"/>
              <a:t>religious institution, school, or your community. </a:t>
            </a:r>
          </a:p>
          <a:p>
            <a:pPr marL="173370" indent="-173370">
              <a:buFont typeface="Arial" panose="020B0604020202020204" pitchFamily="34" charset="0"/>
              <a:buChar char="•"/>
            </a:pPr>
            <a:r>
              <a:rPr lang="en-US" dirty="0"/>
              <a:t>but that does</a:t>
            </a:r>
            <a:r>
              <a:rPr lang="en-US" baseline="0" dirty="0"/>
              <a:t> not mean they have to registered as a Non-profit </a:t>
            </a:r>
          </a:p>
          <a:p>
            <a:pPr marL="173370" indent="-173370">
              <a:buFont typeface="Arial" panose="020B0604020202020204" pitchFamily="34" charset="0"/>
              <a:buChar char="•"/>
            </a:pPr>
            <a:r>
              <a:rPr lang="en-US" baseline="0" dirty="0"/>
              <a:t>Let’s talk about what “community” means. In addition to parks or other shared resources it could mean “ a person </a:t>
            </a:r>
            <a:r>
              <a:rPr lang="en-US" dirty="0"/>
              <a:t>is unable to maintain his property.  If it has become a public eyesore, the “community” may benefit from a project to improve the property.  However this should be rare</a:t>
            </a:r>
            <a:r>
              <a:rPr lang="en-US" baseline="0" dirty="0"/>
              <a:t> and may pose a tax issue for the recipient and those donating.</a:t>
            </a: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7</a:t>
            </a:fld>
            <a:endParaRPr lang="en-US" dirty="0"/>
          </a:p>
        </p:txBody>
      </p:sp>
    </p:spTree>
    <p:extLst>
      <p:ext uri="{BB962C8B-B14F-4D97-AF65-F5344CB8AC3E}">
        <p14:creationId xmlns:p14="http://schemas.microsoft.com/office/powerpoint/2010/main" val="2722074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ACA5C1-AD68-4411-85AA-E6BB4FB09D31}" type="slidenum">
              <a:rPr lang="en-US" smtClean="0"/>
              <a:pPr/>
              <a:t>8</a:t>
            </a:fld>
            <a:endParaRPr lang="en-US" dirty="0"/>
          </a:p>
        </p:txBody>
      </p:sp>
    </p:spTree>
    <p:extLst>
      <p:ext uri="{BB962C8B-B14F-4D97-AF65-F5344CB8AC3E}">
        <p14:creationId xmlns:p14="http://schemas.microsoft.com/office/powerpoint/2010/main" val="139645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talk about the approval process.</a:t>
            </a:r>
          </a:p>
        </p:txBody>
      </p:sp>
      <p:sp>
        <p:nvSpPr>
          <p:cNvPr id="4" name="Slide Number Placeholder 3"/>
          <p:cNvSpPr>
            <a:spLocks noGrp="1"/>
          </p:cNvSpPr>
          <p:nvPr>
            <p:ph type="sldNum" sz="quarter" idx="10"/>
          </p:nvPr>
        </p:nvSpPr>
        <p:spPr/>
        <p:txBody>
          <a:bodyPr/>
          <a:lstStyle/>
          <a:p>
            <a:fld id="{E0ACA5C1-AD68-4411-85AA-E6BB4FB09D31}" type="slidenum">
              <a:rPr lang="en-US" smtClean="0"/>
              <a:pPr/>
              <a:t>9</a:t>
            </a:fld>
            <a:endParaRPr lang="en-US" dirty="0"/>
          </a:p>
        </p:txBody>
      </p:sp>
    </p:spTree>
    <p:extLst>
      <p:ext uri="{BB962C8B-B14F-4D97-AF65-F5344CB8AC3E}">
        <p14:creationId xmlns:p14="http://schemas.microsoft.com/office/powerpoint/2010/main" val="1384865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14B8A8C-2B7B-4ECF-A28B-8201E35248DE}"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79A872F-A733-427A-A09D-B435739FD10F}"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1038"/>
            <a:ext cx="1943100" cy="54149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1038"/>
            <a:ext cx="5676900" cy="5414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851E939-3525-4D74-8504-327280D344BE}"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6521483-56DA-432F-A770-EE44316F158A}"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E59A736-F85C-4BB9-AC8F-D7700FA37582}"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840FA38-BD49-4FE3-8FA9-E999DD696D66}"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961BA13E-2E75-4D59-BD16-6812EAECC78C}"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9F906A61-F680-433F-A5C5-6CC649F4D982}"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D99BAE7-F34A-4B35-B904-83E2756A4001}"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9E210B4-6579-4458-B540-D32FDF39B282}"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7BEB7A1-ACF3-4DF1-869F-6AA2AE3E760E}"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bwMode="auto">
          <a:xfrm>
            <a:off x="685800" y="681038"/>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543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430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dirty="0"/>
          </a:p>
        </p:txBody>
      </p:sp>
      <p:sp>
        <p:nvSpPr>
          <p:cNvPr id="3543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dirty="0"/>
          </a:p>
        </p:txBody>
      </p:sp>
      <p:sp>
        <p:nvSpPr>
          <p:cNvPr id="35431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78EED459-A32D-4151-A573-F096B1B34973}" type="slidenum">
              <a:rPr lang="en-US"/>
              <a:pPr/>
              <a:t>‹#›</a:t>
            </a:fld>
            <a:endParaRPr lang="en-US" dirty="0"/>
          </a:p>
        </p:txBody>
      </p:sp>
      <p:grpSp>
        <p:nvGrpSpPr>
          <p:cNvPr id="354311" name="Group 7"/>
          <p:cNvGrpSpPr>
            <a:grpSpLocks/>
          </p:cNvGrpSpPr>
          <p:nvPr userDrawn="1"/>
        </p:nvGrpSpPr>
        <p:grpSpPr bwMode="auto">
          <a:xfrm>
            <a:off x="0" y="0"/>
            <a:ext cx="9144000" cy="622300"/>
            <a:chOff x="0" y="0"/>
            <a:chExt cx="5760" cy="392"/>
          </a:xfrm>
        </p:grpSpPr>
        <p:sp>
          <p:nvSpPr>
            <p:cNvPr id="354312" name="Rectangle 8"/>
            <p:cNvSpPr>
              <a:spLocks noChangeArrowheads="1"/>
            </p:cNvSpPr>
            <p:nvPr/>
          </p:nvSpPr>
          <p:spPr bwMode="auto">
            <a:xfrm>
              <a:off x="0" y="0"/>
              <a:ext cx="5760" cy="144"/>
            </a:xfrm>
            <a:prstGeom prst="rect">
              <a:avLst/>
            </a:prstGeom>
            <a:solidFill>
              <a:srgbClr val="FF0000"/>
            </a:solidFill>
            <a:ln w="9525">
              <a:noFill/>
              <a:miter lim="800000"/>
              <a:headEnd/>
              <a:tailEnd/>
            </a:ln>
            <a:effectLst/>
          </p:spPr>
          <p:txBody>
            <a:bodyPr wrap="none" anchor="ctr"/>
            <a:lstStyle/>
            <a:p>
              <a:endParaRPr lang="en-US" dirty="0"/>
            </a:p>
          </p:txBody>
        </p:sp>
        <p:sp>
          <p:nvSpPr>
            <p:cNvPr id="354313" name="Rectangle 9"/>
            <p:cNvSpPr>
              <a:spLocks noChangeArrowheads="1"/>
            </p:cNvSpPr>
            <p:nvPr/>
          </p:nvSpPr>
          <p:spPr bwMode="auto">
            <a:xfrm>
              <a:off x="0" y="124"/>
              <a:ext cx="5760" cy="144"/>
            </a:xfrm>
            <a:prstGeom prst="rect">
              <a:avLst/>
            </a:prstGeom>
            <a:solidFill>
              <a:schemeClr val="bg1"/>
            </a:solidFill>
            <a:ln w="9525">
              <a:noFill/>
              <a:miter lim="800000"/>
              <a:headEnd/>
              <a:tailEnd/>
            </a:ln>
            <a:effectLst/>
          </p:spPr>
          <p:txBody>
            <a:bodyPr wrap="none" anchor="ctr"/>
            <a:lstStyle/>
            <a:p>
              <a:endParaRPr lang="en-US" dirty="0"/>
            </a:p>
          </p:txBody>
        </p:sp>
        <p:sp>
          <p:nvSpPr>
            <p:cNvPr id="354314" name="Rectangle 10"/>
            <p:cNvSpPr>
              <a:spLocks noChangeArrowheads="1"/>
            </p:cNvSpPr>
            <p:nvPr/>
          </p:nvSpPr>
          <p:spPr bwMode="auto">
            <a:xfrm>
              <a:off x="0" y="248"/>
              <a:ext cx="5760" cy="144"/>
            </a:xfrm>
            <a:prstGeom prst="rect">
              <a:avLst/>
            </a:prstGeom>
            <a:solidFill>
              <a:srgbClr val="0033CC"/>
            </a:solidFill>
            <a:ln w="9525">
              <a:noFill/>
              <a:miter lim="800000"/>
              <a:headEnd/>
              <a:tailEnd/>
            </a:ln>
            <a:effectLst/>
          </p:spPr>
          <p:txBody>
            <a:bodyPr wrap="none" anchor="ctr"/>
            <a:lstStyle/>
            <a:p>
              <a:endParaRPr lang="en-US" dirty="0"/>
            </a:p>
          </p:txBody>
        </p:sp>
      </p:gr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fontAlgn="base">
        <a:spcBef>
          <a:spcPct val="0"/>
        </a:spcBef>
        <a:spcAft>
          <a:spcPct val="0"/>
        </a:spcAft>
        <a:defRPr sz="4400" b="1">
          <a:solidFill>
            <a:srgbClr val="996633"/>
          </a:solidFill>
          <a:latin typeface="+mj-lt"/>
          <a:ea typeface="+mj-ea"/>
          <a:cs typeface="+mj-cs"/>
        </a:defRPr>
      </a:lvl1pPr>
      <a:lvl2pPr algn="ctr" rtl="0" fontAlgn="base">
        <a:spcBef>
          <a:spcPct val="0"/>
        </a:spcBef>
        <a:spcAft>
          <a:spcPct val="0"/>
        </a:spcAft>
        <a:defRPr sz="4400" b="1">
          <a:solidFill>
            <a:srgbClr val="996633"/>
          </a:solidFill>
          <a:latin typeface="Times New Roman" pitchFamily="18" charset="0"/>
        </a:defRPr>
      </a:lvl2pPr>
      <a:lvl3pPr algn="ctr" rtl="0" fontAlgn="base">
        <a:spcBef>
          <a:spcPct val="0"/>
        </a:spcBef>
        <a:spcAft>
          <a:spcPct val="0"/>
        </a:spcAft>
        <a:defRPr sz="4400" b="1">
          <a:solidFill>
            <a:srgbClr val="996633"/>
          </a:solidFill>
          <a:latin typeface="Times New Roman" pitchFamily="18" charset="0"/>
        </a:defRPr>
      </a:lvl3pPr>
      <a:lvl4pPr algn="ctr" rtl="0" fontAlgn="base">
        <a:spcBef>
          <a:spcPct val="0"/>
        </a:spcBef>
        <a:spcAft>
          <a:spcPct val="0"/>
        </a:spcAft>
        <a:defRPr sz="4400" b="1">
          <a:solidFill>
            <a:srgbClr val="996633"/>
          </a:solidFill>
          <a:latin typeface="Times New Roman" pitchFamily="18" charset="0"/>
        </a:defRPr>
      </a:lvl4pPr>
      <a:lvl5pPr algn="ctr" rtl="0" fontAlgn="base">
        <a:spcBef>
          <a:spcPct val="0"/>
        </a:spcBef>
        <a:spcAft>
          <a:spcPct val="0"/>
        </a:spcAft>
        <a:defRPr sz="4400" b="1">
          <a:solidFill>
            <a:srgbClr val="996633"/>
          </a:solidFill>
          <a:latin typeface="Times New Roman" pitchFamily="18" charset="0"/>
        </a:defRPr>
      </a:lvl5pPr>
      <a:lvl6pPr marL="457200" algn="ctr" rtl="0" fontAlgn="base">
        <a:spcBef>
          <a:spcPct val="0"/>
        </a:spcBef>
        <a:spcAft>
          <a:spcPct val="0"/>
        </a:spcAft>
        <a:defRPr sz="4400" b="1">
          <a:solidFill>
            <a:srgbClr val="996633"/>
          </a:solidFill>
          <a:latin typeface="Times New Roman" pitchFamily="18" charset="0"/>
        </a:defRPr>
      </a:lvl6pPr>
      <a:lvl7pPr marL="914400" algn="ctr" rtl="0" fontAlgn="base">
        <a:spcBef>
          <a:spcPct val="0"/>
        </a:spcBef>
        <a:spcAft>
          <a:spcPct val="0"/>
        </a:spcAft>
        <a:defRPr sz="4400" b="1">
          <a:solidFill>
            <a:srgbClr val="996633"/>
          </a:solidFill>
          <a:latin typeface="Times New Roman" pitchFamily="18" charset="0"/>
        </a:defRPr>
      </a:lvl7pPr>
      <a:lvl8pPr marL="1371600" algn="ctr" rtl="0" fontAlgn="base">
        <a:spcBef>
          <a:spcPct val="0"/>
        </a:spcBef>
        <a:spcAft>
          <a:spcPct val="0"/>
        </a:spcAft>
        <a:defRPr sz="4400" b="1">
          <a:solidFill>
            <a:srgbClr val="996633"/>
          </a:solidFill>
          <a:latin typeface="Times New Roman" pitchFamily="18" charset="0"/>
        </a:defRPr>
      </a:lvl8pPr>
      <a:lvl9pPr marL="1828800" algn="ctr" rtl="0" fontAlgn="base">
        <a:spcBef>
          <a:spcPct val="0"/>
        </a:spcBef>
        <a:spcAft>
          <a:spcPct val="0"/>
        </a:spcAft>
        <a:defRPr sz="4400" b="1">
          <a:solidFill>
            <a:srgbClr val="996633"/>
          </a:solidFill>
          <a:latin typeface="Times New Roman" pitchFamily="18" charset="0"/>
        </a:defRPr>
      </a:lvl9pPr>
    </p:titleStyle>
    <p:bodyStyle>
      <a:lvl1pPr marL="342900" indent="-342900" algn="l" rtl="0" fontAlgn="base">
        <a:spcBef>
          <a:spcPct val="20000"/>
        </a:spcBef>
        <a:spcAft>
          <a:spcPct val="0"/>
        </a:spcAft>
        <a:buClr>
          <a:srgbClr val="0033CC"/>
        </a:buClr>
        <a:buChar char="•"/>
        <a:defRPr sz="3200">
          <a:solidFill>
            <a:schemeClr val="tx1"/>
          </a:solidFill>
          <a:latin typeface="+mn-lt"/>
          <a:ea typeface="+mn-ea"/>
          <a:cs typeface="+mn-cs"/>
        </a:defRPr>
      </a:lvl1pPr>
      <a:lvl2pPr marL="742950" indent="-285750" algn="l" rtl="0" fontAlgn="base">
        <a:spcBef>
          <a:spcPct val="20000"/>
        </a:spcBef>
        <a:spcAft>
          <a:spcPct val="0"/>
        </a:spcAft>
        <a:buClr>
          <a:srgbClr val="0033CC"/>
        </a:buClr>
        <a:buFont typeface="Times New Roman" pitchFamily="18"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www.lakeminnetonkadistrict.org/wp-content/uploads/2016/05/EaglePreview-PPVeyAbreviated32415.pptx" TargetMode="External"/><Relationship Id="rId13" Type="http://schemas.openxmlformats.org/officeDocument/2006/relationships/image" Target="../media/image11.png"/><Relationship Id="rId3" Type="http://schemas.openxmlformats.org/officeDocument/2006/relationships/hyperlink" Target="http://www.northernstarbsa.org/AdvancementAwards/EagleScout/AdvancementChairs.aspx" TargetMode="External"/><Relationship Id="rId7" Type="http://schemas.openxmlformats.org/officeDocument/2006/relationships/hyperlink" Target="http://www.lakeminnetonkadistrict.org/wp-content/uploads/2016/05/LMDEagleProjectQA031315.pdf" TargetMode="External"/><Relationship Id="rId12"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www.lakeminnetonkadistrict.org/wp-content/uploads/2016/05/EagleScoutWorkbookMAC_fillable.pdf" TargetMode="External"/><Relationship Id="rId11" Type="http://schemas.openxmlformats.org/officeDocument/2006/relationships/hyperlink" Target="http://www.lakeminnetonkadistrict.org/eagle-scout/" TargetMode="External"/><Relationship Id="rId5" Type="http://schemas.openxmlformats.org/officeDocument/2006/relationships/hyperlink" Target="http://www.lakeminnetonkadistrict.org/wp-content/uploads/2016/05/EagleScoutServicePojectWorkbook_fillable.pdf" TargetMode="External"/><Relationship Id="rId10" Type="http://schemas.openxmlformats.org/officeDocument/2006/relationships/hyperlink" Target="http://www.lakeminnetonkadistrict.org/wp-content/uploads/2016/05/TheBenefitingOrganization.pdf" TargetMode="External"/><Relationship Id="rId4" Type="http://schemas.openxmlformats.org/officeDocument/2006/relationships/image" Target="../media/image9.jpeg"/><Relationship Id="rId9" Type="http://schemas.openxmlformats.org/officeDocument/2006/relationships/hyperlink" Target="http://www.lakeminnetonkadistrict.org/wp-content/uploads/2016/05/LMDEagleReferenceLetterTemplate.docx" TargetMode="External"/><Relationship Id="rId1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Bill.Richmond@lmdbsa.org"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northernstarbsa.org/AdvancementAwards/Scholarship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www.nesa.org/" TargetMode="External"/><Relationship Id="rId4" Type="http://schemas.openxmlformats.org/officeDocument/2006/relationships/hyperlink" Target="http://www.nesa.org/applications.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a:t>Welcome</a:t>
            </a:r>
          </a:p>
        </p:txBody>
      </p:sp>
      <p:sp>
        <p:nvSpPr>
          <p:cNvPr id="3" name="Content Placeholder 2"/>
          <p:cNvSpPr>
            <a:spLocks noGrp="1"/>
          </p:cNvSpPr>
          <p:nvPr>
            <p:ph idx="1"/>
          </p:nvPr>
        </p:nvSpPr>
        <p:spPr>
          <a:xfrm>
            <a:off x="762000" y="1295400"/>
            <a:ext cx="7772400" cy="4724400"/>
          </a:xfrm>
        </p:spPr>
        <p:txBody>
          <a:bodyPr/>
          <a:lstStyle/>
          <a:p>
            <a:pPr algn="ctr">
              <a:buNone/>
            </a:pPr>
            <a:r>
              <a:rPr lang="en-US" sz="4000" dirty="0"/>
              <a:t>Prospective Eagle Candidates.</a:t>
            </a:r>
          </a:p>
          <a:p>
            <a:pPr algn="ctr">
              <a:buNone/>
            </a:pPr>
            <a:endParaRPr lang="en-US" sz="4000" dirty="0"/>
          </a:p>
          <a:p>
            <a:pPr algn="ctr">
              <a:buNone/>
            </a:pPr>
            <a:endParaRPr lang="en-US" sz="4000" dirty="0"/>
          </a:p>
          <a:p>
            <a:pPr algn="ctr">
              <a:buNone/>
            </a:pPr>
            <a:endParaRPr lang="en-US" sz="4000" dirty="0"/>
          </a:p>
          <a:p>
            <a:pPr algn="ctr">
              <a:buNone/>
            </a:pPr>
            <a:endParaRPr lang="en-US" sz="4000" dirty="0"/>
          </a:p>
          <a:p>
            <a:pPr>
              <a:buNone/>
            </a:pPr>
            <a:endParaRPr lang="en-US" sz="2400" dirty="0"/>
          </a:p>
          <a:p>
            <a:pPr algn="ctr">
              <a:buNone/>
            </a:pPr>
            <a:r>
              <a:rPr lang="en-US" sz="2400" dirty="0"/>
              <a:t>Updated April 18, 2017</a:t>
            </a:r>
          </a:p>
        </p:txBody>
      </p:sp>
      <p:pic>
        <p:nvPicPr>
          <p:cNvPr id="4" name="Picture 19" descr="eagleub5.gif"/>
          <p:cNvPicPr>
            <a:picLocks noChangeAspect="1" noChangeArrowheads="1"/>
          </p:cNvPicPr>
          <p:nvPr/>
        </p:nvPicPr>
        <p:blipFill>
          <a:blip r:embed="rId3" cstate="print"/>
          <a:srcRect/>
          <a:stretch>
            <a:fillRect/>
          </a:stretch>
        </p:blipFill>
        <p:spPr bwMode="auto">
          <a:xfrm>
            <a:off x="2775364" y="2101850"/>
            <a:ext cx="3777836" cy="30035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1" name="Rectangle 3"/>
          <p:cNvSpPr>
            <a:spLocks noGrp="1" noChangeArrowheads="1"/>
          </p:cNvSpPr>
          <p:nvPr>
            <p:ph type="body" sz="half" idx="1"/>
          </p:nvPr>
        </p:nvSpPr>
        <p:spPr>
          <a:xfrm>
            <a:off x="0" y="2209800"/>
            <a:ext cx="4343400" cy="1000125"/>
          </a:xfrm>
          <a:ln>
            <a:solidFill>
              <a:schemeClr val="tx1"/>
            </a:solidFill>
          </a:ln>
        </p:spPr>
        <p:txBody>
          <a:bodyPr/>
          <a:lstStyle/>
          <a:p>
            <a:pPr marL="0" indent="0">
              <a:lnSpc>
                <a:spcPct val="80000"/>
              </a:lnSpc>
              <a:buNone/>
            </a:pPr>
            <a:r>
              <a:rPr lang="en-US" sz="1800" dirty="0"/>
              <a:t>Stay up to date     Programs       Fundraising </a:t>
            </a:r>
          </a:p>
          <a:p>
            <a:pPr marL="0" indent="0">
              <a:lnSpc>
                <a:spcPct val="80000"/>
              </a:lnSpc>
              <a:buNone/>
            </a:pPr>
            <a:r>
              <a:rPr lang="en-US" sz="1800" dirty="0"/>
              <a:t>Roundtable    Advancement   Camping	</a:t>
            </a:r>
          </a:p>
          <a:p>
            <a:pPr marL="0" indent="0">
              <a:lnSpc>
                <a:spcPct val="80000"/>
              </a:lnSpc>
              <a:buNone/>
            </a:pPr>
            <a:r>
              <a:rPr lang="en-US" sz="1800" dirty="0"/>
              <a:t>Eagle Scouts Resources  </a:t>
            </a:r>
          </a:p>
          <a:p>
            <a:pPr marL="0" indent="0">
              <a:lnSpc>
                <a:spcPct val="80000"/>
              </a:lnSpc>
              <a:buNone/>
            </a:pPr>
            <a:r>
              <a:rPr lang="en-US" sz="1800" dirty="0"/>
              <a:t>	</a:t>
            </a:r>
          </a:p>
        </p:txBody>
      </p:sp>
      <p:cxnSp>
        <p:nvCxnSpPr>
          <p:cNvPr id="8" name="Straight Arrow Connector 7"/>
          <p:cNvCxnSpPr/>
          <p:nvPr/>
        </p:nvCxnSpPr>
        <p:spPr>
          <a:xfrm>
            <a:off x="1350490" y="3048000"/>
            <a:ext cx="1621310" cy="4080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4"/>
          <p:cNvSpPr txBox="1">
            <a:spLocks noChangeArrowheads="1"/>
          </p:cNvSpPr>
          <p:nvPr/>
        </p:nvSpPr>
        <p:spPr bwMode="auto">
          <a:xfrm>
            <a:off x="2642286" y="5636659"/>
            <a:ext cx="5181600" cy="1201459"/>
          </a:xfrm>
          <a:prstGeom prst="rect">
            <a:avLst/>
          </a:prstGeo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srgbClr val="0033CC"/>
              </a:buClr>
              <a:buSzTx/>
              <a:buFontTx/>
              <a:buNone/>
              <a:tabLst/>
              <a:defRPr/>
            </a:pPr>
            <a:r>
              <a:rPr lang="en-US" sz="1600" b="1" kern="0" dirty="0">
                <a:latin typeface="+mn-lt"/>
              </a:rPr>
              <a:t>Life to Eagle Packet Materials</a:t>
            </a:r>
          </a:p>
          <a:p>
            <a:pPr marL="342900" marR="0" lvl="0" indent="-342900" algn="l" defTabSz="914400" rtl="0" eaLnBrk="1" fontAlgn="base" latinLnBrk="0" hangingPunct="1">
              <a:lnSpc>
                <a:spcPct val="100000"/>
              </a:lnSpc>
              <a:spcBef>
                <a:spcPct val="20000"/>
              </a:spcBef>
              <a:spcAft>
                <a:spcPct val="0"/>
              </a:spcAft>
              <a:buClr>
                <a:srgbClr val="0033CC"/>
              </a:buClr>
              <a:buSzTx/>
              <a:buFontTx/>
              <a:buChar char="•"/>
              <a:tabLst/>
              <a:defRPr/>
            </a:pPr>
            <a:r>
              <a:rPr kumimoji="0" lang="en-US" sz="1400" b="0" i="0" u="none" strike="noStrike" kern="0" cap="none" spc="0" normalizeH="0" baseline="0" noProof="0" dirty="0">
                <a:ln>
                  <a:noFill/>
                </a:ln>
                <a:solidFill>
                  <a:schemeClr val="tx1"/>
                </a:solidFill>
                <a:effectLst/>
                <a:uLnTx/>
                <a:uFillTx/>
                <a:latin typeface="+mn-lt"/>
                <a:ea typeface="+mn-ea"/>
                <a:cs typeface="+mn-cs"/>
                <a:hlinkClick r:id="rId3" action="ppaction://hlinkfile"/>
              </a:rPr>
              <a:t>Eagle Scout </a:t>
            </a:r>
            <a:r>
              <a:rPr lang="en-US" sz="1400" kern="0" dirty="0">
                <a:latin typeface="+mn-lt"/>
                <a:hlinkClick r:id="rId3" action="ppaction://hlinkfile"/>
              </a:rPr>
              <a:t>Rank Application…</a:t>
            </a:r>
          </a:p>
          <a:p>
            <a:pPr marL="342900" marR="0" lvl="0" indent="-342900" algn="l" defTabSz="914400" rtl="0" eaLnBrk="1" fontAlgn="base" latinLnBrk="0" hangingPunct="1">
              <a:lnSpc>
                <a:spcPct val="100000"/>
              </a:lnSpc>
              <a:spcBef>
                <a:spcPct val="20000"/>
              </a:spcBef>
              <a:spcAft>
                <a:spcPct val="0"/>
              </a:spcAft>
              <a:buClr>
                <a:srgbClr val="0033CC"/>
              </a:buClr>
              <a:buSzTx/>
              <a:buFontTx/>
              <a:buChar char="•"/>
              <a:tabLst/>
              <a:defRPr/>
            </a:pPr>
            <a:r>
              <a:rPr kumimoji="0" lang="en-US" sz="1400" b="0" i="0" u="none" strike="noStrike" kern="0" cap="none" spc="0" normalizeH="0" baseline="0" noProof="0" dirty="0">
                <a:ln>
                  <a:noFill/>
                </a:ln>
                <a:solidFill>
                  <a:schemeClr val="tx1"/>
                </a:solidFill>
                <a:effectLst/>
                <a:uLnTx/>
                <a:uFillTx/>
                <a:latin typeface="+mn-lt"/>
                <a:ea typeface="+mn-ea"/>
                <a:cs typeface="+mn-cs"/>
                <a:hlinkClick r:id="rId3" action="ppaction://hlinkfile"/>
              </a:rPr>
              <a:t>Service Project </a:t>
            </a:r>
            <a:r>
              <a:rPr lang="en-US" sz="1400" kern="0" noProof="0" dirty="0">
                <a:latin typeface="+mn-lt"/>
                <a:hlinkClick r:id="rId3" action="ppaction://hlinkfile"/>
              </a:rPr>
              <a:t>Ch</a:t>
            </a:r>
            <a:r>
              <a:rPr kumimoji="0" lang="en-US" sz="1400" b="0" i="0" u="none" strike="noStrike" kern="0" cap="none" spc="0" normalizeH="0" baseline="0" noProof="0" dirty="0">
                <a:ln>
                  <a:noFill/>
                </a:ln>
                <a:solidFill>
                  <a:schemeClr val="tx1"/>
                </a:solidFill>
                <a:effectLst/>
                <a:uLnTx/>
                <a:uFillTx/>
                <a:latin typeface="+mn-lt"/>
                <a:ea typeface="+mn-ea"/>
                <a:cs typeface="+mn-cs"/>
                <a:hlinkClick r:id="rId3" action="ppaction://hlinkfile"/>
              </a:rPr>
              <a:t>ecklist and Tips</a:t>
            </a:r>
            <a:r>
              <a:rPr kumimoji="0" lang="en-US" sz="1400" b="0" i="0" u="none" strike="noStrike" kern="0" cap="none" spc="0" normalizeH="0" noProof="0" dirty="0">
                <a:ln>
                  <a:noFill/>
                </a:ln>
                <a:solidFill>
                  <a:schemeClr val="tx1"/>
                </a:solidFill>
                <a:effectLst/>
                <a:uLnTx/>
                <a:uFillTx/>
                <a:latin typeface="+mn-lt"/>
                <a:ea typeface="+mn-ea"/>
                <a:cs typeface="+mn-cs"/>
                <a:hlinkClick r:id="rId3" action="ppaction://hlinkfile"/>
              </a:rPr>
              <a:t>…</a:t>
            </a:r>
            <a:endParaRPr lang="en-US" sz="1400" kern="0" baseline="0" dirty="0">
              <a:latin typeface="+mn-lt"/>
            </a:endParaRPr>
          </a:p>
          <a:p>
            <a:pPr marL="342900" marR="0" lvl="0" indent="-342900" algn="l" defTabSz="914400" rtl="0" eaLnBrk="1" fontAlgn="base" latinLnBrk="0" hangingPunct="1">
              <a:lnSpc>
                <a:spcPct val="100000"/>
              </a:lnSpc>
              <a:spcBef>
                <a:spcPct val="20000"/>
              </a:spcBef>
              <a:spcAft>
                <a:spcPct val="0"/>
              </a:spcAft>
              <a:buClr>
                <a:srgbClr val="0033CC"/>
              </a:buClr>
              <a:buSzTx/>
              <a:buFontTx/>
              <a:buChar char="•"/>
              <a:tabLst/>
              <a:defRPr/>
            </a:pPr>
            <a:r>
              <a:rPr kumimoji="0" lang="en-US" sz="1400" b="1" i="0" u="none" strike="noStrike" kern="0" cap="none" spc="0" normalizeH="0" noProof="0" dirty="0">
                <a:ln>
                  <a:noFill/>
                </a:ln>
                <a:solidFill>
                  <a:schemeClr val="tx1"/>
                </a:solidFill>
                <a:effectLst/>
                <a:uLnTx/>
                <a:uFillTx/>
                <a:latin typeface="+mn-lt"/>
                <a:ea typeface="+mn-ea"/>
                <a:cs typeface="+mn-cs"/>
              </a:rPr>
              <a:t>Eagle Scout Leadership Service Project Work</a:t>
            </a:r>
            <a:r>
              <a:rPr lang="en-US" sz="1400" b="1" kern="0" dirty="0">
                <a:latin typeface="+mn-lt"/>
              </a:rPr>
              <a:t>book – PDF</a:t>
            </a:r>
          </a:p>
        </p:txBody>
      </p:sp>
      <p:sp>
        <p:nvSpPr>
          <p:cNvPr id="13" name="Rectangle 12"/>
          <p:cNvSpPr/>
          <p:nvPr/>
        </p:nvSpPr>
        <p:spPr>
          <a:xfrm>
            <a:off x="52387" y="747990"/>
            <a:ext cx="4876800" cy="369332"/>
          </a:xfrm>
          <a:prstGeom prst="rect">
            <a:avLst/>
          </a:prstGeom>
          <a:noFill/>
          <a:ln>
            <a:solidFill>
              <a:schemeClr val="tx1"/>
            </a:solidFill>
          </a:ln>
        </p:spPr>
        <p:txBody>
          <a:bodyPr wrap="square">
            <a:spAutoFit/>
          </a:bodyPr>
          <a:lstStyle/>
          <a:p>
            <a:r>
              <a:rPr lang="en-US" b="1" i="1" u="sng" dirty="0"/>
              <a:t>http://LMDBSA.org</a:t>
            </a:r>
            <a:endParaRPr lang="en-US" sz="1500" b="1" dirty="0"/>
          </a:p>
        </p:txBody>
      </p:sp>
      <p:sp>
        <p:nvSpPr>
          <p:cNvPr id="3" name="Rectangle 2"/>
          <p:cNvSpPr/>
          <p:nvPr/>
        </p:nvSpPr>
        <p:spPr>
          <a:xfrm>
            <a:off x="2743200" y="855702"/>
            <a:ext cx="4572000" cy="1107996"/>
          </a:xfrm>
          <a:prstGeom prst="rect">
            <a:avLst/>
          </a:prstGeom>
        </p:spPr>
        <p:txBody>
          <a:bodyPr>
            <a:spAutoFit/>
          </a:bodyPr>
          <a:lstStyle/>
          <a:p>
            <a:br>
              <a:rPr lang="en-US" b="1" dirty="0">
                <a:solidFill>
                  <a:srgbClr val="203165"/>
                </a:solidFill>
                <a:latin typeface="arial" panose="020B0604020202020204" pitchFamily="34" charset="0"/>
              </a:rPr>
            </a:br>
            <a:r>
              <a:rPr lang="en-US" sz="1600" b="1" dirty="0">
                <a:solidFill>
                  <a:srgbClr val="203165"/>
                </a:solidFill>
                <a:latin typeface="arial" panose="020B0604020202020204" pitchFamily="34" charset="0"/>
              </a:rPr>
              <a:t>Lake Minnetonka District</a:t>
            </a:r>
          </a:p>
          <a:p>
            <a:r>
              <a:rPr lang="en-US" sz="1600" dirty="0">
                <a:solidFill>
                  <a:srgbClr val="000000"/>
                </a:solidFill>
                <a:latin typeface="arial" panose="020B0604020202020204" pitchFamily="34" charset="0"/>
              </a:rPr>
              <a:t>Boy Scouts of America</a:t>
            </a:r>
          </a:p>
          <a:p>
            <a:r>
              <a:rPr lang="en-US" sz="1600" b="1" dirty="0">
                <a:solidFill>
                  <a:srgbClr val="000000"/>
                </a:solidFill>
                <a:latin typeface="arial" panose="020B0604020202020204" pitchFamily="34" charset="0"/>
              </a:rPr>
              <a:t>Northern Star Council BSA</a:t>
            </a:r>
          </a:p>
        </p:txBody>
      </p:sp>
      <p:pic>
        <p:nvPicPr>
          <p:cNvPr id="1103" name="Picture 79" descr="v5headerplain2014-150010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190" y="1273035"/>
            <a:ext cx="752475" cy="781051"/>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104775" y="2209800"/>
            <a:ext cx="1343025"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676400" y="2209800"/>
            <a:ext cx="1048265" cy="228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971800" y="2209800"/>
            <a:ext cx="12192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2387" y="2514600"/>
            <a:ext cx="1090613"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743200" y="2526447"/>
            <a:ext cx="990600" cy="2461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349459" y="2526447"/>
            <a:ext cx="1375205" cy="21675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88732" y="2772549"/>
            <a:ext cx="2273468" cy="28729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4"/>
          <p:cNvSpPr txBox="1">
            <a:spLocks noChangeArrowheads="1"/>
          </p:cNvSpPr>
          <p:nvPr/>
        </p:nvSpPr>
        <p:spPr bwMode="auto">
          <a:xfrm>
            <a:off x="2642286" y="3320796"/>
            <a:ext cx="5181600" cy="2173583"/>
          </a:xfrm>
          <a:prstGeom prst="rect">
            <a:avLst/>
          </a:prstGeo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33CC"/>
              </a:buClr>
              <a:buChar char="•"/>
              <a:defRPr sz="2800">
                <a:solidFill>
                  <a:schemeClr val="tx1"/>
                </a:solidFill>
                <a:latin typeface="+mn-lt"/>
                <a:ea typeface="+mn-ea"/>
                <a:cs typeface="+mn-cs"/>
              </a:defRPr>
            </a:lvl1pPr>
            <a:lvl2pPr marL="742950" indent="-285750" algn="l" rtl="0" fontAlgn="base">
              <a:spcBef>
                <a:spcPct val="20000"/>
              </a:spcBef>
              <a:spcAft>
                <a:spcPct val="0"/>
              </a:spcAft>
              <a:buClr>
                <a:srgbClr val="0033CC"/>
              </a:buClr>
              <a:buFont typeface="Times New Roman" pitchFamily="18" charset="0"/>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lnSpc>
                <a:spcPct val="80000"/>
              </a:lnSpc>
              <a:buFontTx/>
              <a:buNone/>
            </a:pPr>
            <a:r>
              <a:rPr lang="en-US" sz="1800" b="1" kern="0" dirty="0"/>
              <a:t>    Your </a:t>
            </a:r>
            <a:r>
              <a:rPr lang="en-US" sz="1600" b="1" kern="0" dirty="0"/>
              <a:t>Eagle Project</a:t>
            </a:r>
          </a:p>
          <a:p>
            <a:pPr marL="0" indent="0">
              <a:buNone/>
            </a:pPr>
            <a:r>
              <a:rPr lang="en-US" sz="1400" u="sng" dirty="0">
                <a:hlinkClick r:id="rId5"/>
              </a:rPr>
              <a:t>Eagle Scout Workbook PC (fillable pdf)</a:t>
            </a:r>
            <a:br>
              <a:rPr lang="en-US" sz="1400" dirty="0"/>
            </a:br>
            <a:r>
              <a:rPr lang="en-US" sz="1400" dirty="0">
                <a:hlinkClick r:id="rId6"/>
              </a:rPr>
              <a:t>Eagle Scout Workbook MAC (fillable.pdf)</a:t>
            </a:r>
            <a:br>
              <a:rPr lang="en-US" sz="1400" dirty="0"/>
            </a:br>
            <a:r>
              <a:rPr lang="en-US" sz="1400" dirty="0">
                <a:hlinkClick r:id="rId7"/>
              </a:rPr>
              <a:t>Eagle Project Q&amp;A</a:t>
            </a:r>
            <a:br>
              <a:rPr lang="en-US" sz="1400" dirty="0"/>
            </a:br>
            <a:r>
              <a:rPr lang="en-US" sz="1400" dirty="0">
                <a:hlinkClick r:id="rId8"/>
              </a:rPr>
              <a:t>Eagle Preview (PowerPoint)</a:t>
            </a:r>
            <a:br>
              <a:rPr lang="en-US" sz="1400" dirty="0"/>
            </a:br>
            <a:r>
              <a:rPr lang="en-US" sz="1400" dirty="0">
                <a:hlinkClick r:id="rId9"/>
              </a:rPr>
              <a:t>Eagle Project Ideas</a:t>
            </a:r>
            <a:br>
              <a:rPr lang="en-US" sz="1400" dirty="0"/>
            </a:br>
            <a:r>
              <a:rPr lang="en-US" sz="1400" dirty="0">
                <a:hlinkClick r:id="rId10"/>
              </a:rPr>
              <a:t>Your Benefiting Organization's Guide</a:t>
            </a:r>
            <a:br>
              <a:rPr lang="en-US" sz="1400" dirty="0"/>
            </a:br>
            <a:r>
              <a:rPr lang="en-US" sz="1400" dirty="0">
                <a:hlinkClick r:id="rId11"/>
              </a:rPr>
              <a:t>Eagle Scout Scholarships</a:t>
            </a:r>
            <a:endParaRPr lang="en-US" sz="1400" b="0" i="0" dirty="0">
              <a:solidFill>
                <a:srgbClr val="00366C"/>
              </a:solidFill>
              <a:effectLst/>
              <a:latin typeface="Arial" panose="020B0604020202020204" pitchFamily="34" charset="0"/>
            </a:endParaRPr>
          </a:p>
        </p:txBody>
      </p:sp>
      <p:sp>
        <p:nvSpPr>
          <p:cNvPr id="48" name="Rectangle 47"/>
          <p:cNvSpPr/>
          <p:nvPr/>
        </p:nvSpPr>
        <p:spPr>
          <a:xfrm>
            <a:off x="2711964" y="3608051"/>
            <a:ext cx="3352800" cy="4842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Picture 1" descr="do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5_bullets_29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4775" cy="952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v5_bullets_26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04775" cy="95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5_bullets_26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04775" cy="952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o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o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o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o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v5_bullets_29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4775"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5_bullets_26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04775"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v5_bullets_26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04775"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o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o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o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do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v5_bullets_29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4775" cy="9525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v5_bullets_26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04775" cy="952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v5_bullets_26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04775" cy="9525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do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do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do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do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v5_bullets_29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4775" cy="9525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v5_bullets_26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04775" cy="95250"/>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v5_bullets_26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04775" cy="9525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do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do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do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do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5571">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557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557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557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1" grpId="0" uiExpand="1" build="p"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457200" y="457200"/>
            <a:ext cx="7772400" cy="1143000"/>
          </a:xfrm>
        </p:spPr>
        <p:txBody>
          <a:bodyPr/>
          <a:lstStyle/>
          <a:p>
            <a:pPr algn="r"/>
            <a:r>
              <a:rPr lang="en-US" sz="4000" i="1" dirty="0">
                <a:effectLst>
                  <a:outerShdw blurRad="38100" dist="38100" dir="2700000" algn="tl">
                    <a:srgbClr val="C0C0C0"/>
                  </a:outerShdw>
                </a:effectLst>
              </a:rPr>
              <a:t>Eagle Scout Project Workbook</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41980" t="36880" r="27942" b="8083"/>
          <a:stretch>
            <a:fillRect/>
          </a:stretch>
        </p:blipFill>
        <p:spPr bwMode="auto">
          <a:xfrm>
            <a:off x="2743200" y="1447800"/>
            <a:ext cx="3892550" cy="5213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97" y="685800"/>
            <a:ext cx="7772400" cy="533400"/>
          </a:xfrm>
        </p:spPr>
        <p:txBody>
          <a:bodyPr/>
          <a:lstStyle/>
          <a:p>
            <a:r>
              <a:rPr lang="en-US" sz="4000" dirty="0"/>
              <a:t>Project Process Overview</a:t>
            </a:r>
          </a:p>
        </p:txBody>
      </p:sp>
      <p:sp>
        <p:nvSpPr>
          <p:cNvPr id="3" name="Content Placeholder 2"/>
          <p:cNvSpPr>
            <a:spLocks noGrp="1"/>
          </p:cNvSpPr>
          <p:nvPr>
            <p:ph idx="1"/>
          </p:nvPr>
        </p:nvSpPr>
        <p:spPr>
          <a:xfrm>
            <a:off x="609600" y="1752600"/>
            <a:ext cx="7772400" cy="4572000"/>
          </a:xfrm>
        </p:spPr>
        <p:txBody>
          <a:bodyPr/>
          <a:lstStyle/>
          <a:p>
            <a:r>
              <a:rPr lang="en-US" sz="2800" dirty="0"/>
              <a:t>Troop, Family &amp; Friends – network for project ideas. Set up exploratory meeting.</a:t>
            </a:r>
          </a:p>
          <a:p>
            <a:r>
              <a:rPr lang="en-US" sz="2800" dirty="0"/>
              <a:t>SM or Troop Eagle Advisor – Guide you on project concept viability &amp; provide suggestions to overcome obstacles.</a:t>
            </a:r>
          </a:p>
          <a:p>
            <a:r>
              <a:rPr lang="en-US" sz="2800" dirty="0"/>
              <a:t>Finalize your project with your beneficiary </a:t>
            </a:r>
          </a:p>
          <a:p>
            <a:r>
              <a:rPr lang="en-US" sz="2800" dirty="0"/>
              <a:t>Write-up your proposal, review it with your Unit Leader and present it to the Unit Committee. </a:t>
            </a:r>
          </a:p>
        </p:txBody>
      </p:sp>
    </p:spTree>
    <p:extLst>
      <p:ext uri="{BB962C8B-B14F-4D97-AF65-F5344CB8AC3E}">
        <p14:creationId xmlns:p14="http://schemas.microsoft.com/office/powerpoint/2010/main" val="395559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a:t>Project Approval Process</a:t>
            </a:r>
          </a:p>
        </p:txBody>
      </p:sp>
      <p:sp>
        <p:nvSpPr>
          <p:cNvPr id="10" name="Rectangle 9"/>
          <p:cNvSpPr/>
          <p:nvPr/>
        </p:nvSpPr>
        <p:spPr>
          <a:xfrm>
            <a:off x="457200" y="4666735"/>
            <a:ext cx="8534400" cy="198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4"/>
          <p:cNvSpPr txBox="1">
            <a:spLocks/>
          </p:cNvSpPr>
          <p:nvPr/>
        </p:nvSpPr>
        <p:spPr>
          <a:xfrm>
            <a:off x="76200" y="4724400"/>
            <a:ext cx="9067800" cy="1865870"/>
          </a:xfrm>
          <a:prstGeom prst="rect">
            <a:avLst/>
          </a:prstGeom>
        </p:spPr>
        <p:txBody>
          <a:bodyPr/>
          <a:lstStyle>
            <a:lvl1pPr marL="342900" indent="-342900" algn="l" rtl="0" fontAlgn="base">
              <a:spcBef>
                <a:spcPct val="20000"/>
              </a:spcBef>
              <a:spcAft>
                <a:spcPct val="0"/>
              </a:spcAft>
              <a:buClr>
                <a:srgbClr val="0033CC"/>
              </a:buClr>
              <a:buChar char="•"/>
              <a:defRPr sz="3200">
                <a:solidFill>
                  <a:schemeClr val="tx1"/>
                </a:solidFill>
                <a:latin typeface="+mn-lt"/>
                <a:ea typeface="+mn-ea"/>
                <a:cs typeface="+mn-cs"/>
              </a:defRPr>
            </a:lvl1pPr>
            <a:lvl2pPr marL="742950" indent="-285750" algn="l" rtl="0" fontAlgn="base">
              <a:spcBef>
                <a:spcPct val="20000"/>
              </a:spcBef>
              <a:spcAft>
                <a:spcPct val="0"/>
              </a:spcAft>
              <a:buClr>
                <a:srgbClr val="0033CC"/>
              </a:buClr>
              <a:buFont typeface="Times New Roman" pitchFamily="18"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a:buNone/>
            </a:pPr>
            <a:r>
              <a:rPr lang="en-US" kern="0" dirty="0"/>
              <a:t>E-mail to District Advancement Committee (DAC):</a:t>
            </a:r>
          </a:p>
          <a:p>
            <a:pPr lvl="2"/>
            <a:r>
              <a:rPr lang="en-US" kern="0" dirty="0">
                <a:hlinkClick r:id="rId3"/>
              </a:rPr>
              <a:t>Bill.Richmond@lmdbsa.org</a:t>
            </a:r>
            <a:endParaRPr lang="en-US" kern="0" dirty="0"/>
          </a:p>
          <a:p>
            <a:pPr lvl="2"/>
            <a:r>
              <a:rPr lang="en-US" kern="0" dirty="0"/>
              <a:t>Include the proposal, sketches, notes, contact &amp; signature page</a:t>
            </a:r>
          </a:p>
          <a:p>
            <a:pPr lvl="2"/>
            <a:r>
              <a:rPr lang="en-US" kern="0" dirty="0"/>
              <a:t>The DAC member will contact you within 7 days</a:t>
            </a:r>
          </a:p>
        </p:txBody>
      </p:sp>
      <p:graphicFrame>
        <p:nvGraphicFramePr>
          <p:cNvPr id="16" name="Table 15"/>
          <p:cNvGraphicFramePr>
            <a:graphicFrameLocks noGrp="1"/>
          </p:cNvGraphicFramePr>
          <p:nvPr>
            <p:extLst>
              <p:ext uri="{D42A27DB-BD31-4B8C-83A1-F6EECF244321}">
                <p14:modId xmlns:p14="http://schemas.microsoft.com/office/powerpoint/2010/main" val="4083905571"/>
              </p:ext>
            </p:extLst>
          </p:nvPr>
        </p:nvGraphicFramePr>
        <p:xfrm>
          <a:off x="275968" y="1232210"/>
          <a:ext cx="8639432" cy="3339791"/>
        </p:xfrm>
        <a:graphic>
          <a:graphicData uri="http://schemas.openxmlformats.org/drawingml/2006/table">
            <a:tbl>
              <a:tblPr/>
              <a:tblGrid>
                <a:gridCol w="4259812">
                  <a:extLst>
                    <a:ext uri="{9D8B030D-6E8A-4147-A177-3AD203B41FA5}">
                      <a16:colId xmlns:a16="http://schemas.microsoft.com/office/drawing/2014/main" val="20000"/>
                    </a:ext>
                  </a:extLst>
                </a:gridCol>
                <a:gridCol w="119808">
                  <a:extLst>
                    <a:ext uri="{9D8B030D-6E8A-4147-A177-3AD203B41FA5}">
                      <a16:colId xmlns:a16="http://schemas.microsoft.com/office/drawing/2014/main" val="20001"/>
                    </a:ext>
                  </a:extLst>
                </a:gridCol>
                <a:gridCol w="4259812">
                  <a:extLst>
                    <a:ext uri="{9D8B030D-6E8A-4147-A177-3AD203B41FA5}">
                      <a16:colId xmlns:a16="http://schemas.microsoft.com/office/drawing/2014/main" val="20002"/>
                    </a:ext>
                  </a:extLst>
                </a:gridCol>
              </a:tblGrid>
              <a:tr h="170820">
                <a:tc>
                  <a:txBody>
                    <a:bodyPr/>
                    <a:lstStyle/>
                    <a:p>
                      <a:pPr algn="ctr" fontAlgn="b"/>
                      <a:r>
                        <a:rPr lang="en-US" sz="1000" b="1" i="0" u="none" strike="noStrike" dirty="0">
                          <a:solidFill>
                            <a:srgbClr val="000000"/>
                          </a:solidFill>
                          <a:effectLst/>
                          <a:latin typeface="Calibri" panose="020F0502020204030204" pitchFamily="34" charset="0"/>
                        </a:rPr>
                        <a:t>Unit Leader Approval</a:t>
                      </a:r>
                    </a:p>
                  </a:txBody>
                  <a:tcPr marL="7186" marR="7186" marT="718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7186" marR="7186" marT="7186" marB="0" anchor="b">
                    <a:lnL>
                      <a:noFill/>
                    </a:lnL>
                    <a:lnR>
                      <a:noFill/>
                    </a:lnR>
                    <a:lnT>
                      <a:noFill/>
                    </a:lnT>
                    <a:lnB>
                      <a:noFill/>
                    </a:lnB>
                  </a:tcPr>
                </a:tc>
                <a:tc>
                  <a:txBody>
                    <a:bodyPr/>
                    <a:lstStyle/>
                    <a:p>
                      <a:pPr algn="ctr" fontAlgn="b"/>
                      <a:r>
                        <a:rPr lang="en-US" sz="1000" b="1" i="0" u="none" strike="noStrike" dirty="0">
                          <a:solidFill>
                            <a:srgbClr val="000000"/>
                          </a:solidFill>
                          <a:effectLst/>
                          <a:latin typeface="Calibri" panose="020F0502020204030204" pitchFamily="34" charset="0"/>
                        </a:rPr>
                        <a:t>Unit Committee Approval</a:t>
                      </a:r>
                    </a:p>
                  </a:txBody>
                  <a:tcPr marL="7186" marR="7186" marT="7186"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90759">
                <a:tc>
                  <a:txBody>
                    <a:bodyPr/>
                    <a:lstStyle/>
                    <a:p>
                      <a:pPr algn="l" fontAlgn="b"/>
                      <a:r>
                        <a:rPr lang="en-US" sz="1000" b="0" i="0" u="none" strike="noStrike">
                          <a:solidFill>
                            <a:srgbClr val="000000"/>
                          </a:solidFill>
                          <a:effectLst/>
                          <a:latin typeface="Calibri" panose="020F0502020204030204" pitchFamily="34" charset="0"/>
                        </a:rPr>
                        <a:t>I have reviewed this proposal and discussed it with the candidate. I believe it provides impact worthy of an Eagle Scout service project, and will involve planning, development, and leadership. I am comfortable the Scout understands what to do, and how to lead the effort. I will see that the project is monitored, and that adults or others present will not overshadow him.</a:t>
                      </a:r>
                    </a:p>
                  </a:txBody>
                  <a:tcPr marL="7186" marR="7186"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7186" marR="7186"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This Eagle Scout candidate is a Life Scout, and registered in our unit. I have reviewed this proposal, I am comfortable the project is feasible, and I will do everything I can to see that our unit measures up to the level of support we have agreed to provide (if any). I certify that I have been authorized by our unit committee to provide its approval for this proposal.</a:t>
                      </a:r>
                    </a:p>
                  </a:txBody>
                  <a:tcPr marL="7186" marR="7186"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0820">
                <a:tc>
                  <a:txBody>
                    <a:bodyPr/>
                    <a:lstStyle/>
                    <a:p>
                      <a:pPr algn="l" fontAlgn="b"/>
                      <a:r>
                        <a:rPr lang="en-US" sz="1000" b="1" i="0" u="none" strike="noStrike" dirty="0">
                          <a:solidFill>
                            <a:srgbClr val="000000"/>
                          </a:solidFill>
                          <a:effectLst/>
                          <a:latin typeface="Calibri" panose="020F0502020204030204" pitchFamily="34" charset="0"/>
                        </a:rPr>
                        <a:t>Signed _</a:t>
                      </a:r>
                      <a:r>
                        <a:rPr lang="en-US" sz="1000" b="1" i="0" u="none" strike="noStrike" dirty="0">
                          <a:solidFill>
                            <a:srgbClr val="000000"/>
                          </a:solidFill>
                          <a:effectLst/>
                          <a:latin typeface="Brush Script MT" panose="03060802040406070304" pitchFamily="66" charset="0"/>
                        </a:rPr>
                        <a:t>John Doe</a:t>
                      </a:r>
                      <a:r>
                        <a:rPr lang="en-US" sz="1000" b="1" i="0" u="none" strike="noStrike" dirty="0">
                          <a:solidFill>
                            <a:srgbClr val="000000"/>
                          </a:solidFill>
                          <a:effectLst/>
                          <a:latin typeface="Calibri" panose="020F0502020204030204" pitchFamily="34" charset="0"/>
                        </a:rPr>
                        <a:t>__________________ Date __2015_________</a:t>
                      </a:r>
                    </a:p>
                  </a:txBody>
                  <a:tcPr marL="7186" marR="7186" marT="71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7186" marR="7186" marT="7186" marB="0" anchor="b">
                    <a:lnL>
                      <a:noFill/>
                    </a:lnL>
                    <a:lnR>
                      <a:noFill/>
                    </a:lnR>
                    <a:lnT>
                      <a:noFill/>
                    </a:lnT>
                    <a:lnB>
                      <a:noFill/>
                    </a:lnB>
                  </a:tcPr>
                </a:tc>
                <a:tc>
                  <a:txBody>
                    <a:bodyPr/>
                    <a:lstStyle/>
                    <a:p>
                      <a:pPr algn="l" fontAlgn="b"/>
                      <a:r>
                        <a:rPr lang="en-US" sz="1000" b="1" i="0" u="none" strike="noStrike" dirty="0">
                          <a:solidFill>
                            <a:srgbClr val="000000"/>
                          </a:solidFill>
                          <a:effectLst/>
                          <a:latin typeface="Calibri" panose="020F0502020204030204" pitchFamily="34" charset="0"/>
                        </a:rPr>
                        <a:t>Signed _</a:t>
                      </a:r>
                      <a:r>
                        <a:rPr lang="en-US" sz="1000" b="1" i="0" u="none" strike="noStrike" dirty="0">
                          <a:solidFill>
                            <a:srgbClr val="000000"/>
                          </a:solidFill>
                          <a:effectLst/>
                          <a:latin typeface="Edwardian Script ITC" panose="030303020407070D0804" pitchFamily="66" charset="0"/>
                        </a:rPr>
                        <a:t>Scout Master</a:t>
                      </a:r>
                      <a:r>
                        <a:rPr lang="en-US" sz="1000" b="1" i="0" u="none" strike="noStrike" dirty="0">
                          <a:solidFill>
                            <a:srgbClr val="000000"/>
                          </a:solidFill>
                          <a:effectLst/>
                          <a:latin typeface="Calibri" panose="020F0502020204030204" pitchFamily="34" charset="0"/>
                        </a:rPr>
                        <a:t>________ Date ___2015________</a:t>
                      </a:r>
                    </a:p>
                  </a:txBody>
                  <a:tcPr marL="7186" marR="7186" marT="7186"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70335">
                <a:tc>
                  <a:txBody>
                    <a:bodyPr/>
                    <a:lstStyle/>
                    <a:p>
                      <a:pPr algn="l" fontAlgn="b"/>
                      <a:r>
                        <a:rPr lang="en-US" sz="1000" b="1" i="0" u="none" strike="noStrike">
                          <a:solidFill>
                            <a:srgbClr val="000000"/>
                          </a:solidFill>
                          <a:effectLst/>
                          <a:latin typeface="Calibri" panose="020F0502020204030204" pitchFamily="34" charset="0"/>
                        </a:rPr>
                        <a:t>Name Printed _</a:t>
                      </a:r>
                      <a:r>
                        <a:rPr lang="en-US" sz="1000" b="1" i="0" u="sng" strike="noStrike">
                          <a:solidFill>
                            <a:srgbClr val="000000"/>
                          </a:solidFill>
                          <a:effectLst/>
                          <a:latin typeface="Calibri" panose="020F0502020204030204" pitchFamily="34" charset="0"/>
                        </a:rPr>
                        <a:t>John Doe_</a:t>
                      </a:r>
                      <a:r>
                        <a:rPr lang="en-US" sz="1000" b="1" i="0" u="none" strike="noStrike">
                          <a:solidFill>
                            <a:srgbClr val="000000"/>
                          </a:solidFill>
                          <a:effectLst/>
                          <a:latin typeface="Calibri" panose="020F0502020204030204" pitchFamily="34" charset="0"/>
                        </a:rPr>
                        <a:t>___________________________</a:t>
                      </a:r>
                    </a:p>
                  </a:txBody>
                  <a:tcPr marL="7186" marR="7186" marT="7186" marB="0" anchor="b">
                    <a:lnL>
                      <a:noFill/>
                    </a:lnL>
                    <a:lnR>
                      <a:noFill/>
                    </a:lnR>
                    <a:lnT>
                      <a:noFill/>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7186" marR="7186" marT="7186" marB="0" anchor="b">
                    <a:lnL>
                      <a:noFill/>
                    </a:lnL>
                    <a:lnR>
                      <a:noFill/>
                    </a:lnR>
                    <a:lnT>
                      <a:noFill/>
                    </a:lnT>
                    <a:lnB>
                      <a:noFill/>
                    </a:lnB>
                  </a:tcPr>
                </a:tc>
                <a:tc>
                  <a:txBody>
                    <a:bodyPr/>
                    <a:lstStyle/>
                    <a:p>
                      <a:pPr algn="l" fontAlgn="b"/>
                      <a:r>
                        <a:rPr lang="en-US" sz="1000" b="1" i="0" u="none" strike="noStrike" dirty="0">
                          <a:solidFill>
                            <a:srgbClr val="000000"/>
                          </a:solidFill>
                          <a:effectLst/>
                          <a:latin typeface="Calibri" panose="020F0502020204030204" pitchFamily="34" charset="0"/>
                        </a:rPr>
                        <a:t>Name Printed ____Scout Master_________________________</a:t>
                      </a:r>
                    </a:p>
                  </a:txBody>
                  <a:tcPr marL="7186" marR="7186" marT="7186" marB="0" anchor="b">
                    <a:lnL>
                      <a:noFill/>
                    </a:lnL>
                    <a:lnR>
                      <a:noFill/>
                    </a:lnR>
                    <a:lnT>
                      <a:noFill/>
                    </a:lnT>
                    <a:lnB>
                      <a:noFill/>
                    </a:lnB>
                  </a:tcPr>
                </a:tc>
                <a:extLst>
                  <a:ext uri="{0D108BD9-81ED-4DB2-BD59-A6C34878D82A}">
                    <a16:rowId xmlns:a16="http://schemas.microsoft.com/office/drawing/2014/main" val="10003"/>
                  </a:ext>
                </a:extLst>
              </a:tr>
              <a:tr h="170335">
                <a:tc>
                  <a:txBody>
                    <a:bodyPr/>
                    <a:lstStyle/>
                    <a:p>
                      <a:pPr algn="l" fontAlgn="b"/>
                      <a:endParaRPr lang="en-US" sz="1000" b="0" i="0" u="none" strike="noStrike">
                        <a:solidFill>
                          <a:srgbClr val="000000"/>
                        </a:solidFill>
                        <a:effectLst/>
                        <a:latin typeface="Calibri" panose="020F0502020204030204" pitchFamily="34" charset="0"/>
                      </a:endParaRPr>
                    </a:p>
                  </a:txBody>
                  <a:tcPr marL="7186" marR="7186" marT="718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186" marR="7186" marT="718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186" marR="7186" marT="7186" marB="0" anchor="b">
                    <a:lnL>
                      <a:noFill/>
                    </a:lnL>
                    <a:lnR>
                      <a:noFill/>
                    </a:lnR>
                    <a:lnT>
                      <a:noFill/>
                    </a:lnT>
                    <a:lnB>
                      <a:noFill/>
                    </a:lnB>
                  </a:tcPr>
                </a:tc>
                <a:extLst>
                  <a:ext uri="{0D108BD9-81ED-4DB2-BD59-A6C34878D82A}">
                    <a16:rowId xmlns:a16="http://schemas.microsoft.com/office/drawing/2014/main" val="10004"/>
                  </a:ext>
                </a:extLst>
              </a:tr>
              <a:tr h="170820">
                <a:tc>
                  <a:txBody>
                    <a:bodyPr/>
                    <a:lstStyle/>
                    <a:p>
                      <a:pPr algn="ctr" fontAlgn="b"/>
                      <a:r>
                        <a:rPr lang="en-US" sz="1000" b="1" i="0" u="none" strike="noStrike">
                          <a:solidFill>
                            <a:srgbClr val="000000"/>
                          </a:solidFill>
                          <a:effectLst/>
                          <a:latin typeface="Calibri" panose="020F0502020204030204" pitchFamily="34" charset="0"/>
                        </a:rPr>
                        <a:t>Beneficiary Approval</a:t>
                      </a:r>
                    </a:p>
                  </a:txBody>
                  <a:tcPr marL="7186" marR="7186" marT="718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7186" marR="7186" marT="7186" marB="0" anchor="b">
                    <a:lnL>
                      <a:noFill/>
                    </a:lnL>
                    <a:lnR>
                      <a:noFill/>
                    </a:lnR>
                    <a:lnT>
                      <a:noFill/>
                    </a:lnT>
                    <a:lnB>
                      <a:noFill/>
                    </a:lnB>
                  </a:tcPr>
                </a:tc>
                <a:tc>
                  <a:txBody>
                    <a:bodyPr/>
                    <a:lstStyle/>
                    <a:p>
                      <a:pPr algn="ctr" fontAlgn="b"/>
                      <a:r>
                        <a:rPr lang="en-US" sz="1000" b="1" i="0" u="none" strike="noStrike">
                          <a:solidFill>
                            <a:srgbClr val="000000"/>
                          </a:solidFill>
                          <a:effectLst/>
                          <a:latin typeface="Calibri" panose="020F0502020204030204" pitchFamily="34" charset="0"/>
                        </a:rPr>
                        <a:t>Council or Disdrict Approval</a:t>
                      </a:r>
                    </a:p>
                  </a:txBody>
                  <a:tcPr marL="7186" marR="7186" marT="7186"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154747">
                <a:tc>
                  <a:txBody>
                    <a:bodyPr/>
                    <a:lstStyle/>
                    <a:p>
                      <a:pPr algn="l" fontAlgn="b"/>
                      <a:r>
                        <a:rPr lang="en-US" sz="1000" b="0" i="0" u="none" strike="noStrike">
                          <a:solidFill>
                            <a:srgbClr val="000000"/>
                          </a:solidFill>
                          <a:effectLst/>
                          <a:latin typeface="Calibri" panose="020F0502020204030204" pitchFamily="34" charset="0"/>
                        </a:rPr>
                        <a:t>This service project will provide significant benefit, and we will do all we can to see it through. We realize funding on our part is not required, but we have informed the Scout of the financial support (if any) that we have agreed to. We understand any fund raising he conducts will be in our name and that funds left over will come to us if we are allowed to accept them. We will provide receipts to donors as required.</a:t>
                      </a:r>
                    </a:p>
                  </a:txBody>
                  <a:tcPr marL="7186" marR="7186"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7186" marR="7186"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I have read sections 9.0.2.0 through 9.0.2.15, regarding the Eagle Scout Service Project, in the Guide to Advancement, No. 33088. I agree on my honor to apply the procedures as written, and in compliance with the policy on “Unauthorized Changes to Advancement.” Accordingly, I approve this proposal. I will encourage him to share it with a project coach who has been designated for him.</a:t>
                      </a:r>
                    </a:p>
                  </a:txBody>
                  <a:tcPr marL="7186" marR="7186"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0820">
                <a:tc>
                  <a:txBody>
                    <a:bodyPr/>
                    <a:lstStyle/>
                    <a:p>
                      <a:pPr algn="l" fontAlgn="b"/>
                      <a:r>
                        <a:rPr lang="en-US" sz="1000" b="1" i="0" u="none" strike="noStrike" dirty="0">
                          <a:solidFill>
                            <a:srgbClr val="000000"/>
                          </a:solidFill>
                          <a:effectLst/>
                          <a:latin typeface="Calibri" panose="020F0502020204030204" pitchFamily="34" charset="0"/>
                        </a:rPr>
                        <a:t>Signed ____</a:t>
                      </a:r>
                      <a:r>
                        <a:rPr lang="en-US" sz="1000" b="1" i="0" u="none" strike="noStrike" dirty="0">
                          <a:solidFill>
                            <a:srgbClr val="000000"/>
                          </a:solidFill>
                          <a:effectLst/>
                          <a:latin typeface="Brush Script MT" panose="03060802040406070304" pitchFamily="66" charset="0"/>
                        </a:rPr>
                        <a:t>Community</a:t>
                      </a:r>
                      <a:r>
                        <a:rPr lang="en-US" sz="1000" b="1" i="0" u="none" strike="noStrike" baseline="0" dirty="0">
                          <a:solidFill>
                            <a:srgbClr val="000000"/>
                          </a:solidFill>
                          <a:effectLst/>
                          <a:latin typeface="Brush Script MT" panose="03060802040406070304" pitchFamily="66" charset="0"/>
                        </a:rPr>
                        <a:t> service</a:t>
                      </a:r>
                      <a:r>
                        <a:rPr lang="en-US" sz="1000" b="1" i="0" u="none" strike="noStrike" dirty="0">
                          <a:solidFill>
                            <a:srgbClr val="000000"/>
                          </a:solidFill>
                          <a:effectLst/>
                          <a:latin typeface="Calibri" panose="020F0502020204030204" pitchFamily="34" charset="0"/>
                        </a:rPr>
                        <a:t>_________ Date __2015_________</a:t>
                      </a:r>
                    </a:p>
                  </a:txBody>
                  <a:tcPr marL="7186" marR="7186" marT="71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7186" marR="7186" marT="7186" marB="0" anchor="b">
                    <a:lnL>
                      <a:noFill/>
                    </a:lnL>
                    <a:lnR>
                      <a:noFill/>
                    </a:lnR>
                    <a:lnT>
                      <a:noFill/>
                    </a:lnT>
                    <a:lnB>
                      <a:noFill/>
                    </a:lnB>
                  </a:tcPr>
                </a:tc>
                <a:tc>
                  <a:txBody>
                    <a:bodyPr/>
                    <a:lstStyle/>
                    <a:p>
                      <a:pPr algn="l" fontAlgn="b"/>
                      <a:r>
                        <a:rPr lang="en-US" sz="1000" b="1" i="0" u="none" strike="noStrike">
                          <a:solidFill>
                            <a:srgbClr val="000000"/>
                          </a:solidFill>
                          <a:effectLst/>
                          <a:latin typeface="Calibri" panose="020F0502020204030204" pitchFamily="34" charset="0"/>
                        </a:rPr>
                        <a:t>Signed ___________________ Date ___________</a:t>
                      </a:r>
                    </a:p>
                  </a:txBody>
                  <a:tcPr marL="7186" marR="7186" marT="7186"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r h="170335">
                <a:tc>
                  <a:txBody>
                    <a:bodyPr/>
                    <a:lstStyle/>
                    <a:p>
                      <a:pPr algn="l" fontAlgn="b"/>
                      <a:r>
                        <a:rPr lang="en-US" sz="1000" b="1" i="0" u="none" strike="noStrike" dirty="0">
                          <a:solidFill>
                            <a:srgbClr val="000000"/>
                          </a:solidFill>
                          <a:effectLst/>
                          <a:latin typeface="Calibri" panose="020F0502020204030204" pitchFamily="34" charset="0"/>
                        </a:rPr>
                        <a:t>Name Printed ____</a:t>
                      </a:r>
                      <a:r>
                        <a:rPr lang="en-US" sz="1000" b="1" i="0" u="none" strike="noStrike">
                          <a:solidFill>
                            <a:srgbClr val="000000"/>
                          </a:solidFill>
                          <a:effectLst/>
                          <a:latin typeface="Calibri" panose="020F0502020204030204" pitchFamily="34" charset="0"/>
                        </a:rPr>
                        <a:t>Community</a:t>
                      </a:r>
                      <a:r>
                        <a:rPr lang="en-US" sz="1000" b="1" i="0" u="none" strike="noStrike" baseline="0">
                          <a:solidFill>
                            <a:srgbClr val="000000"/>
                          </a:solidFill>
                          <a:effectLst/>
                          <a:latin typeface="Calibri" panose="020F0502020204030204" pitchFamily="34" charset="0"/>
                        </a:rPr>
                        <a:t> Service</a:t>
                      </a:r>
                      <a:r>
                        <a:rPr lang="en-US" sz="1000" b="1" i="0" u="none" strike="noStrike">
                          <a:solidFill>
                            <a:srgbClr val="000000"/>
                          </a:solidFill>
                          <a:effectLst/>
                          <a:latin typeface="Calibri" panose="020F0502020204030204" pitchFamily="34" charset="0"/>
                        </a:rPr>
                        <a:t>_________________________</a:t>
                      </a:r>
                      <a:endParaRPr lang="en-US" sz="1000" b="1" i="0" u="none" strike="noStrike" dirty="0">
                        <a:solidFill>
                          <a:srgbClr val="000000"/>
                        </a:solidFill>
                        <a:effectLst/>
                        <a:latin typeface="Calibri" panose="020F0502020204030204" pitchFamily="34" charset="0"/>
                      </a:endParaRPr>
                    </a:p>
                  </a:txBody>
                  <a:tcPr marL="7186" marR="7186" marT="7186" marB="0" anchor="b">
                    <a:lnL>
                      <a:noFill/>
                    </a:lnL>
                    <a:lnR>
                      <a:noFill/>
                    </a:lnR>
                    <a:lnT>
                      <a:noFill/>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7186" marR="7186" marT="7186" marB="0" anchor="b">
                    <a:lnL>
                      <a:noFill/>
                    </a:lnL>
                    <a:lnR>
                      <a:noFill/>
                    </a:lnR>
                    <a:lnT>
                      <a:noFill/>
                    </a:lnT>
                    <a:lnB>
                      <a:noFill/>
                    </a:lnB>
                  </a:tcPr>
                </a:tc>
                <a:tc>
                  <a:txBody>
                    <a:bodyPr/>
                    <a:lstStyle/>
                    <a:p>
                      <a:pPr algn="l" fontAlgn="b"/>
                      <a:r>
                        <a:rPr lang="en-US" sz="1000" b="1" i="0" u="none" strike="noStrike" dirty="0">
                          <a:solidFill>
                            <a:srgbClr val="000000"/>
                          </a:solidFill>
                          <a:effectLst/>
                          <a:latin typeface="Calibri" panose="020F0502020204030204" pitchFamily="34" charset="0"/>
                        </a:rPr>
                        <a:t>Name Printed _____________________________</a:t>
                      </a:r>
                    </a:p>
                  </a:txBody>
                  <a:tcPr marL="7186" marR="7186" marT="7186" marB="0" anchor="b">
                    <a:lnL>
                      <a:noFill/>
                    </a:lnL>
                    <a:lnR>
                      <a:noFill/>
                    </a:lnR>
                    <a:lnT>
                      <a:noFill/>
                    </a:lnT>
                    <a:lnB>
                      <a:noFill/>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12031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609600" y="457200"/>
            <a:ext cx="7772400" cy="1143000"/>
          </a:xfrm>
        </p:spPr>
        <p:txBody>
          <a:bodyPr/>
          <a:lstStyle/>
          <a:p>
            <a:r>
              <a:rPr lang="en-US" dirty="0"/>
              <a:t>District Approval</a:t>
            </a:r>
          </a:p>
        </p:txBody>
      </p:sp>
      <p:sp>
        <p:nvSpPr>
          <p:cNvPr id="12" name="Rectangle 11"/>
          <p:cNvSpPr/>
          <p:nvPr/>
        </p:nvSpPr>
        <p:spPr>
          <a:xfrm>
            <a:off x="533400" y="1616676"/>
            <a:ext cx="7848600" cy="954107"/>
          </a:xfrm>
          <a:prstGeom prst="rect">
            <a:avLst/>
          </a:prstGeom>
          <a:ln>
            <a:solidFill>
              <a:schemeClr val="tx2"/>
            </a:solidFill>
          </a:ln>
        </p:spPr>
        <p:txBody>
          <a:bodyPr wrap="square">
            <a:spAutoFit/>
          </a:bodyPr>
          <a:lstStyle/>
          <a:p>
            <a:pPr>
              <a:spcBef>
                <a:spcPct val="80000"/>
              </a:spcBef>
              <a:buNone/>
            </a:pPr>
            <a:r>
              <a:rPr lang="en-US" sz="2800" dirty="0"/>
              <a:t>The proposal </a:t>
            </a:r>
            <a:r>
              <a:rPr lang="en-US" sz="2800" b="1" u="sng" dirty="0">
                <a:solidFill>
                  <a:srgbClr val="3333FF"/>
                </a:solidFill>
              </a:rPr>
              <a:t>MUST</a:t>
            </a:r>
            <a:r>
              <a:rPr lang="en-US" sz="2800" dirty="0"/>
              <a:t> have all 4 approvals before starting any part of the project execution. </a:t>
            </a:r>
          </a:p>
        </p:txBody>
      </p:sp>
      <p:sp>
        <p:nvSpPr>
          <p:cNvPr id="6" name="Rectangle 5"/>
          <p:cNvSpPr/>
          <p:nvPr/>
        </p:nvSpPr>
        <p:spPr>
          <a:xfrm>
            <a:off x="533400" y="3048000"/>
            <a:ext cx="7848600" cy="954107"/>
          </a:xfrm>
          <a:prstGeom prst="rect">
            <a:avLst/>
          </a:prstGeom>
          <a:ln>
            <a:solidFill>
              <a:schemeClr val="tx2"/>
            </a:solidFill>
          </a:ln>
        </p:spPr>
        <p:txBody>
          <a:bodyPr wrap="square">
            <a:spAutoFit/>
          </a:bodyPr>
          <a:lstStyle/>
          <a:p>
            <a:pPr>
              <a:spcBef>
                <a:spcPct val="80000"/>
              </a:spcBef>
              <a:buNone/>
            </a:pPr>
            <a:r>
              <a:rPr lang="en-US" sz="2800" dirty="0"/>
              <a:t>Work started prior to all 4 approvals will not count and may void the project.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304800"/>
            <a:ext cx="4572000" cy="1143000"/>
          </a:xfrm>
        </p:spPr>
        <p:txBody>
          <a:bodyPr/>
          <a:lstStyle/>
          <a:p>
            <a:r>
              <a:rPr lang="en-US" dirty="0"/>
              <a:t>Final Plan</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332" b="14668"/>
          <a:stretch/>
        </p:blipFill>
        <p:spPr>
          <a:xfrm>
            <a:off x="4495800" y="1143000"/>
            <a:ext cx="4176712" cy="5346191"/>
          </a:xfrm>
          <a:prstGeom prst="rect">
            <a:avLst/>
          </a:prstGeom>
        </p:spPr>
      </p:pic>
      <p:pic>
        <p:nvPicPr>
          <p:cNvPr id="7" name="Content Placeholder 4"/>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1241" t="7933" r="-670" b="10676"/>
          <a:stretch/>
        </p:blipFill>
        <p:spPr>
          <a:xfrm>
            <a:off x="457200" y="1828800"/>
            <a:ext cx="2497667" cy="3147060"/>
          </a:xfrm>
        </p:spPr>
      </p:pic>
      <p:sp>
        <p:nvSpPr>
          <p:cNvPr id="8" name="Title 1"/>
          <p:cNvSpPr txBox="1">
            <a:spLocks/>
          </p:cNvSpPr>
          <p:nvPr/>
        </p:nvSpPr>
        <p:spPr bwMode="auto">
          <a:xfrm>
            <a:off x="457200" y="685800"/>
            <a:ext cx="2590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0" cap="none" spc="0" normalizeH="0" baseline="0" noProof="0" dirty="0">
                <a:ln>
                  <a:noFill/>
                </a:ln>
                <a:solidFill>
                  <a:srgbClr val="996633"/>
                </a:solidFill>
                <a:effectLst/>
                <a:uLnTx/>
                <a:uFillTx/>
                <a:latin typeface="+mj-lt"/>
                <a:ea typeface="+mj-ea"/>
                <a:cs typeface="+mj-cs"/>
              </a:rPr>
              <a:t>“Approved” Proposal</a:t>
            </a:r>
          </a:p>
        </p:txBody>
      </p:sp>
      <p:sp>
        <p:nvSpPr>
          <p:cNvPr id="9" name="TextBox 8"/>
          <p:cNvSpPr txBox="1"/>
          <p:nvPr/>
        </p:nvSpPr>
        <p:spPr>
          <a:xfrm rot="19895398">
            <a:off x="706626" y="3010125"/>
            <a:ext cx="2378618" cy="769441"/>
          </a:xfrm>
          <a:prstGeom prst="rect">
            <a:avLst/>
          </a:prstGeom>
          <a:noFill/>
        </p:spPr>
        <p:txBody>
          <a:bodyPr wrap="square" rtlCol="0">
            <a:spAutoFit/>
          </a:bodyPr>
          <a:lstStyle/>
          <a:p>
            <a:r>
              <a:rPr lang="en-US" sz="4400" dirty="0">
                <a:solidFill>
                  <a:srgbClr val="FF0000"/>
                </a:solidFill>
              </a:rPr>
              <a:t>Outline</a:t>
            </a:r>
          </a:p>
        </p:txBody>
      </p:sp>
      <p:sp>
        <p:nvSpPr>
          <p:cNvPr id="10" name="Not Equal 9"/>
          <p:cNvSpPr/>
          <p:nvPr/>
        </p:nvSpPr>
        <p:spPr>
          <a:xfrm>
            <a:off x="3124200" y="3124200"/>
            <a:ext cx="1143000" cy="685800"/>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8" name="Group 17"/>
          <p:cNvGrpSpPr/>
          <p:nvPr/>
        </p:nvGrpSpPr>
        <p:grpSpPr>
          <a:xfrm>
            <a:off x="228600" y="4876800"/>
            <a:ext cx="4062412" cy="1729627"/>
            <a:chOff x="228600" y="4876800"/>
            <a:chExt cx="4062412" cy="1729627"/>
          </a:xfrm>
        </p:grpSpPr>
        <p:pic>
          <p:nvPicPr>
            <p:cNvPr id="16" name="Picture 2"/>
            <p:cNvPicPr>
              <a:picLocks noChangeAspect="1" noChangeArrowheads="1"/>
            </p:cNvPicPr>
            <p:nvPr/>
          </p:nvPicPr>
          <p:blipFill>
            <a:blip r:embed="rId5" cstate="print"/>
            <a:srcRect/>
            <a:stretch>
              <a:fillRect/>
            </a:stretch>
          </p:blipFill>
          <p:spPr bwMode="auto">
            <a:xfrm>
              <a:off x="3124200" y="4876800"/>
              <a:ext cx="1166812" cy="1729627"/>
            </a:xfrm>
            <a:prstGeom prst="rect">
              <a:avLst/>
            </a:prstGeom>
            <a:noFill/>
            <a:ln w="9525">
              <a:noFill/>
              <a:miter lim="800000"/>
              <a:headEnd/>
              <a:tailEnd/>
            </a:ln>
          </p:spPr>
        </p:pic>
        <p:sp>
          <p:nvSpPr>
            <p:cNvPr id="17" name="Rectangle 5"/>
            <p:cNvSpPr txBox="1">
              <a:spLocks noChangeArrowheads="1"/>
            </p:cNvSpPr>
            <p:nvPr/>
          </p:nvSpPr>
          <p:spPr bwMode="auto">
            <a:xfrm>
              <a:off x="228600" y="5334000"/>
              <a:ext cx="3048000" cy="990600"/>
            </a:xfrm>
            <a:prstGeom prst="rect">
              <a:avLst/>
            </a:prstGeo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33CC"/>
                </a:buClr>
                <a:buSzTx/>
                <a:tabLst/>
                <a:defRPr/>
              </a:pPr>
              <a:r>
                <a:rPr kumimoji="0" lang="en-US" sz="3600" b="0" i="0" u="none" strike="noStrike" kern="0" cap="none" spc="0" normalizeH="0" baseline="0" noProof="0" dirty="0">
                  <a:ln>
                    <a:noFill/>
                  </a:ln>
                  <a:solidFill>
                    <a:schemeClr val="tx1"/>
                  </a:solidFill>
                  <a:effectLst/>
                  <a:uLnTx/>
                  <a:uFillTx/>
                  <a:latin typeface="+mn-lt"/>
                  <a:ea typeface="+mn-ea"/>
                  <a:cs typeface="+mn-cs"/>
                </a:rPr>
                <a:t>D</a:t>
              </a:r>
              <a:r>
                <a:rPr kumimoji="0" lang="en-US" sz="3400" b="0" i="0" u="none" strike="noStrike" kern="0" cap="none" spc="0" normalizeH="0" baseline="0" noProof="0" dirty="0">
                  <a:ln>
                    <a:noFill/>
                  </a:ln>
                  <a:solidFill>
                    <a:schemeClr val="tx1"/>
                  </a:solidFill>
                  <a:effectLst/>
                  <a:uLnTx/>
                  <a:uFillTx/>
                  <a:latin typeface="+mn-lt"/>
                  <a:ea typeface="+mn-ea"/>
                  <a:cs typeface="+mn-cs"/>
                </a:rPr>
                <a:t>e</a:t>
              </a:r>
              <a:r>
                <a:rPr kumimoji="0" lang="en-US" sz="3200" b="0" i="0" u="none" strike="noStrike" kern="0" cap="none" spc="0" normalizeH="0" baseline="0" noProof="0" dirty="0">
                  <a:ln>
                    <a:noFill/>
                  </a:ln>
                  <a:solidFill>
                    <a:schemeClr val="tx1"/>
                  </a:solidFill>
                  <a:effectLst/>
                  <a:uLnTx/>
                  <a:uFillTx/>
                  <a:latin typeface="+mn-lt"/>
                  <a:ea typeface="+mn-ea"/>
                  <a:cs typeface="+mn-cs"/>
                </a:rPr>
                <a:t>t</a:t>
              </a:r>
              <a:r>
                <a:rPr kumimoji="0" lang="en-US" sz="3000" b="0" i="0" u="none" strike="noStrike" kern="0" cap="none" spc="0" normalizeH="0" baseline="0" noProof="0" dirty="0">
                  <a:ln>
                    <a:noFill/>
                  </a:ln>
                  <a:solidFill>
                    <a:schemeClr val="tx1"/>
                  </a:solidFill>
                  <a:effectLst/>
                  <a:uLnTx/>
                  <a:uFillTx/>
                  <a:latin typeface="+mn-lt"/>
                  <a:ea typeface="+mn-ea"/>
                  <a:cs typeface="+mn-cs"/>
                </a:rPr>
                <a:t>a</a:t>
              </a:r>
              <a:r>
                <a:rPr kumimoji="0" lang="en-US" sz="2800" b="0" i="0" u="none" strike="noStrike" kern="0" cap="none" spc="0" normalizeH="0" baseline="0" noProof="0" dirty="0">
                  <a:ln>
                    <a:noFill/>
                  </a:ln>
                  <a:solidFill>
                    <a:schemeClr val="tx1"/>
                  </a:solidFill>
                  <a:effectLst/>
                  <a:uLnTx/>
                  <a:uFillTx/>
                  <a:latin typeface="+mn-lt"/>
                  <a:ea typeface="+mn-ea"/>
                  <a:cs typeface="+mn-cs"/>
                </a:rPr>
                <a:t>i</a:t>
              </a:r>
              <a:r>
                <a:rPr kumimoji="0" lang="en-US" sz="2600" b="0" i="0" u="none" strike="noStrike" kern="0" cap="none" spc="0" normalizeH="0" baseline="0" noProof="0" dirty="0">
                  <a:ln>
                    <a:noFill/>
                  </a:ln>
                  <a:solidFill>
                    <a:schemeClr val="tx1"/>
                  </a:solidFill>
                  <a:effectLst/>
                  <a:uLnTx/>
                  <a:uFillTx/>
                  <a:latin typeface="+mn-lt"/>
                  <a:ea typeface="+mn-ea"/>
                  <a:cs typeface="+mn-cs"/>
                </a:rPr>
                <a:t>led </a:t>
              </a:r>
              <a:r>
                <a:rPr kumimoji="0" lang="en-US" sz="2400" b="0" i="0" u="none" strike="noStrike" kern="0" cap="none" spc="0" normalizeH="0" baseline="0" noProof="0" dirty="0">
                  <a:ln>
                    <a:noFill/>
                  </a:ln>
                  <a:solidFill>
                    <a:schemeClr val="tx1"/>
                  </a:solidFill>
                  <a:effectLst/>
                  <a:uLnTx/>
                  <a:uFillTx/>
                  <a:latin typeface="+mn-lt"/>
                  <a:ea typeface="+mn-ea"/>
                  <a:cs typeface="+mn-cs"/>
                </a:rPr>
                <a:t>to</a:t>
              </a:r>
              <a:r>
                <a:rPr kumimoji="0" lang="en-US" sz="2200" b="0" i="0" u="none" strike="noStrike" kern="0" cap="none" spc="0" normalizeH="0" baseline="0" noProof="0" dirty="0">
                  <a:ln>
                    <a:noFill/>
                  </a:ln>
                  <a:solidFill>
                    <a:schemeClr val="tx1"/>
                  </a:solidFill>
                  <a:effectLst/>
                  <a:uLnTx/>
                  <a:uFillTx/>
                  <a:latin typeface="+mn-lt"/>
                  <a:ea typeface="+mn-ea"/>
                  <a:cs typeface="+mn-cs"/>
                </a:rPr>
                <a:t> s</a:t>
              </a:r>
              <a:r>
                <a:rPr kumimoji="0" lang="en-US" sz="2000" b="0" i="0" u="none" strike="noStrike" kern="0" cap="none" spc="0" normalizeH="0" baseline="0" noProof="0" dirty="0">
                  <a:ln>
                    <a:noFill/>
                  </a:ln>
                  <a:solidFill>
                    <a:schemeClr val="tx1"/>
                  </a:solidFill>
                  <a:effectLst/>
                  <a:uLnTx/>
                  <a:uFillTx/>
                  <a:latin typeface="+mn-lt"/>
                  <a:ea typeface="+mn-ea"/>
                  <a:cs typeface="+mn-cs"/>
                </a:rPr>
                <a:t>ma</a:t>
              </a:r>
              <a:r>
                <a:rPr kumimoji="0" lang="en-US" sz="1800" b="0" i="0" u="none" strike="noStrike" kern="0" cap="none" spc="0" normalizeH="0" baseline="0" noProof="0" dirty="0">
                  <a:ln>
                    <a:noFill/>
                  </a:ln>
                  <a:solidFill>
                    <a:schemeClr val="tx1"/>
                  </a:solidFill>
                  <a:effectLst/>
                  <a:uLnTx/>
                  <a:uFillTx/>
                  <a:latin typeface="+mn-lt"/>
                  <a:ea typeface="+mn-ea"/>
                  <a:cs typeface="+mn-cs"/>
                </a:rPr>
                <a:t>ll</a:t>
              </a:r>
              <a:r>
                <a:rPr kumimoji="0" lang="en-US" sz="1600" b="0" i="0" u="none" strike="noStrike" kern="0" cap="none" spc="0" normalizeH="0" baseline="0" noProof="0" dirty="0">
                  <a:ln>
                    <a:noFill/>
                  </a:ln>
                  <a:solidFill>
                    <a:schemeClr val="tx1"/>
                  </a:solidFill>
                  <a:effectLst/>
                  <a:uLnTx/>
                  <a:uFillTx/>
                  <a:latin typeface="+mn-lt"/>
                  <a:ea typeface="+mn-ea"/>
                  <a:cs typeface="+mn-cs"/>
                </a:rPr>
                <a:t>e</a:t>
              </a:r>
              <a:r>
                <a:rPr kumimoji="0" lang="en-US" sz="1400" b="0" i="0" u="none" strike="noStrike" kern="0" cap="none" spc="0" normalizeH="0" baseline="0" noProof="0" dirty="0">
                  <a:ln>
                    <a:noFill/>
                  </a:ln>
                  <a:solidFill>
                    <a:schemeClr val="tx1"/>
                  </a:solidFill>
                  <a:effectLst/>
                  <a:uLnTx/>
                  <a:uFillTx/>
                  <a:latin typeface="+mn-lt"/>
                  <a:ea typeface="+mn-ea"/>
                  <a:cs typeface="+mn-cs"/>
                </a:rPr>
                <a:t>st </a:t>
              </a:r>
              <a:r>
                <a:rPr kumimoji="0" lang="en-US" sz="1200" b="0" i="0" u="none" strike="noStrike" kern="0" cap="none" spc="0" normalizeH="0" baseline="0" noProof="0" dirty="0">
                  <a:ln>
                    <a:noFill/>
                  </a:ln>
                  <a:solidFill>
                    <a:schemeClr val="tx1"/>
                  </a:solidFill>
                  <a:effectLst/>
                  <a:uLnTx/>
                  <a:uFillTx/>
                  <a:latin typeface="+mn-lt"/>
                  <a:ea typeface="+mn-ea"/>
                  <a:cs typeface="+mn-cs"/>
                </a:rPr>
                <a:t>point</a:t>
              </a:r>
              <a:r>
                <a:rPr kumimoji="0" lang="en-US" sz="2200" b="0" i="0" u="none" strike="noStrike" kern="0" cap="none" spc="0" normalizeH="0" baseline="0" noProof="0" dirty="0">
                  <a:ln>
                    <a:noFill/>
                  </a:ln>
                  <a:solidFill>
                    <a:schemeClr val="tx1"/>
                  </a:solidFill>
                  <a:effectLst/>
                  <a:uLnTx/>
                  <a:uFillTx/>
                  <a:latin typeface="+mn-lt"/>
                  <a:ea typeface="+mn-ea"/>
                  <a:cs typeface="+mn-cs"/>
                </a:rPr>
                <a:t> </a:t>
              </a:r>
              <a:endParaRPr kumimoji="0" lang="en-US" sz="3600" b="0" i="0" u="none" strike="noStrike" kern="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
                  <a:srgbClr val="0033CC"/>
                </a:buClr>
                <a:buSzTx/>
                <a:buFont typeface="Times New Roman" pitchFamily="18" charset="0"/>
                <a:buChar char="–"/>
                <a:tabLst/>
                <a:defRPr/>
              </a:pPr>
              <a:endParaRPr kumimoji="0" lang="en-US" sz="2800" b="0" i="0" u="none" strike="noStrike" kern="0" cap="none" spc="0" normalizeH="0" baseline="0" noProof="0" dirty="0">
                <a:ln>
                  <a:noFill/>
                </a:ln>
                <a:solidFill>
                  <a:schemeClr val="tx1"/>
                </a:solidFill>
                <a:effectLst/>
                <a:uLnTx/>
                <a:uFillTx/>
                <a:latin typeface="+mn-lt"/>
              </a:endParaRPr>
            </a:p>
          </p:txBody>
        </p:sp>
      </p:grpSp>
      <p:sp>
        <p:nvSpPr>
          <p:cNvPr id="11" name="TextBox 10"/>
          <p:cNvSpPr txBox="1"/>
          <p:nvPr/>
        </p:nvSpPr>
        <p:spPr>
          <a:xfrm rot="19895398">
            <a:off x="4526237" y="2011796"/>
            <a:ext cx="2378618" cy="338554"/>
          </a:xfrm>
          <a:prstGeom prst="rect">
            <a:avLst/>
          </a:prstGeom>
          <a:noFill/>
        </p:spPr>
        <p:txBody>
          <a:bodyPr wrap="square" rtlCol="0">
            <a:spAutoFit/>
          </a:bodyPr>
          <a:lstStyle/>
          <a:p>
            <a:r>
              <a:rPr lang="en-US" sz="1600" dirty="0">
                <a:solidFill>
                  <a:srgbClr val="FF0000"/>
                </a:solidFill>
              </a:rPr>
              <a:t>No Approvals Required</a:t>
            </a:r>
          </a:p>
        </p:txBody>
      </p:sp>
    </p:spTree>
    <p:extLst>
      <p:ext uri="{BB962C8B-B14F-4D97-AF65-F5344CB8AC3E}">
        <p14:creationId xmlns:p14="http://schemas.microsoft.com/office/powerpoint/2010/main" val="2287346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Walk through a Time-Line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93124"/>
              </p:ext>
            </p:extLst>
          </p:nvPr>
        </p:nvGraphicFramePr>
        <p:xfrm>
          <a:off x="1142999" y="1905000"/>
          <a:ext cx="6705601" cy="3280411"/>
        </p:xfrm>
        <a:graphic>
          <a:graphicData uri="http://schemas.openxmlformats.org/drawingml/2006/table">
            <a:tbl>
              <a:tblPr/>
              <a:tblGrid>
                <a:gridCol w="1267327">
                  <a:extLst>
                    <a:ext uri="{9D8B030D-6E8A-4147-A177-3AD203B41FA5}">
                      <a16:colId xmlns:a16="http://schemas.microsoft.com/office/drawing/2014/main" val="20000"/>
                    </a:ext>
                  </a:extLst>
                </a:gridCol>
                <a:gridCol w="2374232">
                  <a:extLst>
                    <a:ext uri="{9D8B030D-6E8A-4147-A177-3AD203B41FA5}">
                      <a16:colId xmlns:a16="http://schemas.microsoft.com/office/drawing/2014/main" val="20001"/>
                    </a:ext>
                  </a:extLst>
                </a:gridCol>
                <a:gridCol w="3064042">
                  <a:extLst>
                    <a:ext uri="{9D8B030D-6E8A-4147-A177-3AD203B41FA5}">
                      <a16:colId xmlns:a16="http://schemas.microsoft.com/office/drawing/2014/main" val="20002"/>
                    </a:ext>
                  </a:extLst>
                </a:gridCol>
              </a:tblGrid>
              <a:tr h="261561">
                <a:tc>
                  <a:txBody>
                    <a:bodyPr/>
                    <a:lstStyle/>
                    <a:p>
                      <a:pPr algn="ctr" fontAlgn="b"/>
                      <a:r>
                        <a:rPr lang="en-US" sz="1100" b="1" i="0" u="none" strike="noStrike" dirty="0">
                          <a:solidFill>
                            <a:srgbClr val="000000"/>
                          </a:solidFill>
                          <a:effectLst/>
                          <a:latin typeface="Calibri" panose="020F0502020204030204" pitchFamily="34" charset="0"/>
                        </a:rPr>
                        <a:t>Time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Action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Notes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1561">
                <a:tc>
                  <a:txBody>
                    <a:bodyPr/>
                    <a:lstStyle/>
                    <a:p>
                      <a:pPr algn="l" fontAlgn="b"/>
                      <a:r>
                        <a:rPr lang="en-US" sz="1100" b="0" i="0" u="none" strike="noStrike" dirty="0">
                          <a:solidFill>
                            <a:srgbClr val="000000"/>
                          </a:solidFill>
                          <a:effectLst/>
                          <a:latin typeface="Calibri" panose="020F0502020204030204" pitchFamily="34" charset="0"/>
                        </a:rPr>
                        <a:t>3 plus Weeks before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Email volunteers - Safe the Date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Introduce the project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1561">
                <a:tc>
                  <a:txBody>
                    <a:bodyPr/>
                    <a:lstStyle/>
                    <a:p>
                      <a:pPr algn="l" fontAlgn="b"/>
                      <a:r>
                        <a:rPr lang="en-US" sz="1100" b="0" i="0" u="none" strike="noStrike">
                          <a:solidFill>
                            <a:srgbClr val="000000"/>
                          </a:solidFill>
                          <a:effectLst/>
                          <a:latin typeface="Calibri" panose="020F0502020204030204" pitchFamily="34" charset="0"/>
                        </a:rPr>
                        <a:t>1 week out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Send reminder email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Attire, weather, What to bring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1561">
                <a:tc>
                  <a:txBody>
                    <a:bodyPr/>
                    <a:lstStyle/>
                    <a:p>
                      <a:pPr algn="l" fontAlgn="b"/>
                      <a:r>
                        <a:rPr lang="en-US" sz="1100" b="0" i="0" u="none" strike="noStrike" dirty="0">
                          <a:solidFill>
                            <a:srgbClr val="000000"/>
                          </a:solidFill>
                          <a:effectLst/>
                          <a:latin typeface="Calibri" panose="020F0502020204030204" pitchFamily="34" charset="0"/>
                        </a:rPr>
                        <a:t>1 or 2 Days before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Send reminder email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Attire, weather, What to bring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1561">
                <a:tc>
                  <a:txBody>
                    <a:bodyPr/>
                    <a:lstStyle/>
                    <a:p>
                      <a:pPr algn="l" fontAlgn="b"/>
                      <a:r>
                        <a:rPr lang="en-US" sz="1100" b="0" i="0" u="none" strike="noStrike">
                          <a:solidFill>
                            <a:srgbClr val="000000"/>
                          </a:solidFill>
                          <a:effectLst/>
                          <a:latin typeface="Calibri" panose="020F0502020204030204" pitchFamily="34" charset="0"/>
                        </a:rPr>
                        <a:t>Just before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Gather materials, supplies etc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Use volunteers to help with pre work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90427">
                <a:tc>
                  <a:txBody>
                    <a:bodyPr/>
                    <a:lstStyle/>
                    <a:p>
                      <a:pPr algn="l" fontAlgn="b"/>
                      <a:r>
                        <a:rPr lang="en-US" sz="1100" b="0" i="0" u="none" strike="noStrike">
                          <a:solidFill>
                            <a:srgbClr val="000000"/>
                          </a:solidFill>
                          <a:effectLst/>
                          <a:latin typeface="Calibri" panose="020F0502020204030204" pitchFamily="34" charset="0"/>
                        </a:rPr>
                        <a:t>Day One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welcome, safety, basic instructions, form teams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90427">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How will each team know what to do.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30191">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Is there a timing issue IE Power tools - Adult heavy VS. Youth light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1561">
                <a:tc>
                  <a:txBody>
                    <a:bodyPr/>
                    <a:lstStyle/>
                    <a:p>
                      <a:pPr algn="l" fontAlgn="b"/>
                      <a:r>
                        <a:rPr lang="en-US" sz="1100" b="0" i="0" u="none" strike="noStrike">
                          <a:solidFill>
                            <a:srgbClr val="000000"/>
                          </a:solidFill>
                          <a:effectLst/>
                          <a:latin typeface="Calibri" panose="020F0502020204030204" pitchFamily="34" charset="0"/>
                        </a:rPr>
                        <a:t>Day Two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77292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8" name="Rectangle 4"/>
          <p:cNvSpPr>
            <a:spLocks noGrp="1" noChangeArrowheads="1"/>
          </p:cNvSpPr>
          <p:nvPr>
            <p:ph type="title"/>
          </p:nvPr>
        </p:nvSpPr>
        <p:spPr>
          <a:xfrm>
            <a:off x="685800" y="685800"/>
            <a:ext cx="7772400" cy="766762"/>
          </a:xfrm>
        </p:spPr>
        <p:txBody>
          <a:bodyPr/>
          <a:lstStyle/>
          <a:p>
            <a:r>
              <a:rPr lang="en-US" dirty="0"/>
              <a:t>Key Topics / Hints</a:t>
            </a:r>
          </a:p>
        </p:txBody>
      </p:sp>
      <p:sp>
        <p:nvSpPr>
          <p:cNvPr id="272389" name="Rectangle 5"/>
          <p:cNvSpPr>
            <a:spLocks noGrp="1" noChangeArrowheads="1"/>
          </p:cNvSpPr>
          <p:nvPr>
            <p:ph type="body" idx="1"/>
          </p:nvPr>
        </p:nvSpPr>
        <p:spPr>
          <a:xfrm>
            <a:off x="650789" y="1452562"/>
            <a:ext cx="7772400" cy="4114800"/>
          </a:xfrm>
        </p:spPr>
        <p:txBody>
          <a:bodyPr/>
          <a:lstStyle/>
          <a:p>
            <a:r>
              <a:rPr lang="en-US" dirty="0"/>
              <a:t>Volunteers</a:t>
            </a:r>
          </a:p>
          <a:p>
            <a:pPr lvl="1"/>
            <a:r>
              <a:rPr lang="en-US" dirty="0"/>
              <a:t>How many? Will you need helpers with specific skills? -Adult to operate power tools</a:t>
            </a:r>
          </a:p>
          <a:p>
            <a:pPr lvl="1"/>
            <a:r>
              <a:rPr lang="en-US" dirty="0"/>
              <a:t>Look for ways to inspire and train other Scouts.</a:t>
            </a:r>
          </a:p>
          <a:p>
            <a:pPr lvl="2"/>
            <a:r>
              <a:rPr lang="en-US" dirty="0"/>
              <a:t>Teach younger scouts how, practice</a:t>
            </a:r>
          </a:p>
          <a:p>
            <a:pPr lvl="2"/>
            <a:r>
              <a:rPr lang="en-US" dirty="0"/>
              <a:t>Younger scouts can help measure, </a:t>
            </a:r>
            <a:r>
              <a:rPr lang="en-US" dirty="0" err="1"/>
              <a:t>etc</a:t>
            </a:r>
            <a:endParaRPr lang="en-US" dirty="0"/>
          </a:p>
          <a:p>
            <a:pPr lvl="1"/>
            <a:r>
              <a:rPr lang="en-US" dirty="0"/>
              <a:t>Limit family or relatives</a:t>
            </a:r>
          </a:p>
          <a:p>
            <a:pPr lvl="1"/>
            <a:r>
              <a:rPr lang="en-US" dirty="0"/>
              <a:t>Exclude employees of the beneficiary</a:t>
            </a:r>
          </a:p>
          <a:p>
            <a:pPr lvl="2"/>
            <a:endParaRPr lang="en-US" dirty="0"/>
          </a:p>
          <a:p>
            <a:endParaRPr lang="en-US" dirty="0"/>
          </a:p>
          <a:p>
            <a:endParaRPr lang="en-US" dirty="0"/>
          </a:p>
          <a:p>
            <a:endParaRPr lang="en-US" dirty="0"/>
          </a:p>
          <a:p>
            <a:pPr lvl="1"/>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2" name="Rectangle 4"/>
          <p:cNvSpPr>
            <a:spLocks noGrp="1" noChangeArrowheads="1"/>
          </p:cNvSpPr>
          <p:nvPr>
            <p:ph type="title"/>
          </p:nvPr>
        </p:nvSpPr>
        <p:spPr/>
        <p:txBody>
          <a:bodyPr/>
          <a:lstStyle/>
          <a:p>
            <a:r>
              <a:rPr lang="en-US" dirty="0"/>
              <a:t>Adult Volunteers</a:t>
            </a:r>
          </a:p>
        </p:txBody>
      </p:sp>
      <p:sp>
        <p:nvSpPr>
          <p:cNvPr id="278533" name="Rectangle 5"/>
          <p:cNvSpPr>
            <a:spLocks noGrp="1" noChangeArrowheads="1"/>
          </p:cNvSpPr>
          <p:nvPr>
            <p:ph type="body" idx="1"/>
          </p:nvPr>
        </p:nvSpPr>
        <p:spPr>
          <a:xfrm>
            <a:off x="685800" y="1981200"/>
            <a:ext cx="7772400" cy="1752600"/>
          </a:xfrm>
          <a:ln>
            <a:solidFill>
              <a:schemeClr val="tx1"/>
            </a:solidFill>
          </a:ln>
        </p:spPr>
        <p:txBody>
          <a:bodyPr/>
          <a:lstStyle/>
          <a:p>
            <a:r>
              <a:rPr lang="en-US" dirty="0"/>
              <a:t>BSA policy requires two adult leaders be present with at least 1 adult with </a:t>
            </a:r>
            <a:r>
              <a:rPr lang="en-US" dirty="0">
                <a:solidFill>
                  <a:srgbClr val="FF0000"/>
                </a:solidFill>
              </a:rPr>
              <a:t>Youth Protection Training!</a:t>
            </a:r>
          </a:p>
        </p:txBody>
      </p:sp>
      <p:pic>
        <p:nvPicPr>
          <p:cNvPr id="278534" name="Picture 6" descr="MCj04326120000[1]"/>
          <p:cNvPicPr>
            <a:picLocks noChangeAspect="1" noChangeArrowheads="1"/>
          </p:cNvPicPr>
          <p:nvPr/>
        </p:nvPicPr>
        <p:blipFill>
          <a:blip r:embed="rId3" cstate="print"/>
          <a:srcRect/>
          <a:stretch>
            <a:fillRect/>
          </a:stretch>
        </p:blipFill>
        <p:spPr bwMode="auto">
          <a:xfrm>
            <a:off x="2209800" y="3733800"/>
            <a:ext cx="1676400" cy="1676400"/>
          </a:xfrm>
          <a:prstGeom prst="rect">
            <a:avLst/>
          </a:prstGeom>
          <a:noFill/>
        </p:spPr>
      </p:pic>
      <p:pic>
        <p:nvPicPr>
          <p:cNvPr id="278535" name="Picture 7" descr="MCj04339320000[1]"/>
          <p:cNvPicPr>
            <a:picLocks noChangeAspect="1" noChangeArrowheads="1"/>
          </p:cNvPicPr>
          <p:nvPr/>
        </p:nvPicPr>
        <p:blipFill>
          <a:blip r:embed="rId4" cstate="print"/>
          <a:srcRect/>
          <a:stretch>
            <a:fillRect/>
          </a:stretch>
        </p:blipFill>
        <p:spPr bwMode="auto">
          <a:xfrm>
            <a:off x="4876800" y="3813175"/>
            <a:ext cx="1676400" cy="16764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458200" cy="614362"/>
          </a:xfrm>
        </p:spPr>
        <p:txBody>
          <a:bodyPr/>
          <a:lstStyle/>
          <a:p>
            <a:r>
              <a:rPr lang="en-US" sz="2600" dirty="0"/>
              <a:t>Sample Construction or Landscape Diagram</a:t>
            </a:r>
          </a:p>
        </p:txBody>
      </p:sp>
      <p:sp>
        <p:nvSpPr>
          <p:cNvPr id="6" name="Rectangle 5"/>
          <p:cNvSpPr txBox="1">
            <a:spLocks noChangeArrowheads="1"/>
          </p:cNvSpPr>
          <p:nvPr/>
        </p:nvSpPr>
        <p:spPr bwMode="auto">
          <a:xfrm>
            <a:off x="76200" y="5100638"/>
            <a:ext cx="4343400" cy="1524000"/>
          </a:xfrm>
          <a:prstGeom prst="rect">
            <a:avLst/>
          </a:prstGeom>
          <a:noFill/>
          <a:ln w="9525">
            <a:solidFill>
              <a:schemeClr val="tx2"/>
            </a:solid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33CC"/>
              </a:buClr>
              <a:buSzTx/>
              <a:buFontTx/>
              <a:buChar char="•"/>
              <a:tabLst/>
              <a:defRPr/>
            </a:pPr>
            <a:r>
              <a:rPr kumimoji="0" lang="en-US" sz="2000" b="0" i="0" u="none" strike="noStrike" kern="0" cap="none" spc="0" normalizeH="0" baseline="0" noProof="0" dirty="0">
                <a:ln>
                  <a:noFill/>
                </a:ln>
                <a:solidFill>
                  <a:schemeClr val="tx1"/>
                </a:solidFill>
                <a:effectLst/>
                <a:uLnTx/>
                <a:uFillTx/>
                <a:latin typeface="+mn-lt"/>
                <a:ea typeface="+mn-ea"/>
                <a:cs typeface="+mn-cs"/>
              </a:rPr>
              <a:t>How to cut the</a:t>
            </a:r>
            <a:r>
              <a:rPr kumimoji="0" lang="en-US" sz="2000" b="0" i="0" u="none" strike="noStrike" kern="0" cap="none" spc="0" normalizeH="0" noProof="0" dirty="0">
                <a:ln>
                  <a:noFill/>
                </a:ln>
                <a:solidFill>
                  <a:schemeClr val="tx1"/>
                </a:solidFill>
                <a:effectLst/>
                <a:uLnTx/>
                <a:uFillTx/>
                <a:latin typeface="+mn-lt"/>
                <a:ea typeface="+mn-ea"/>
                <a:cs typeface="+mn-cs"/>
              </a:rPr>
              <a:t> pieces, lengths etc.</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33CC"/>
              </a:buClr>
              <a:buSzTx/>
              <a:buFontTx/>
              <a:buChar char="•"/>
              <a:tabLst/>
              <a:defRPr/>
            </a:pPr>
            <a:r>
              <a:rPr kumimoji="0" lang="en-US" sz="2000" b="0" i="0" u="none" strike="noStrike" kern="0" cap="none" spc="0" normalizeH="0" baseline="0" noProof="0" dirty="0">
                <a:ln>
                  <a:noFill/>
                </a:ln>
                <a:solidFill>
                  <a:schemeClr val="tx1"/>
                </a:solidFill>
                <a:effectLst/>
                <a:uLnTx/>
                <a:uFillTx/>
                <a:latin typeface="+mn-lt"/>
                <a:ea typeface="+mn-ea"/>
                <a:cs typeface="+mn-cs"/>
              </a:rPr>
              <a:t>Describe how the pieces fit together</a:t>
            </a:r>
          </a:p>
        </p:txBody>
      </p:sp>
      <p:sp>
        <p:nvSpPr>
          <p:cNvPr id="8" name="Rectangle 5"/>
          <p:cNvSpPr txBox="1">
            <a:spLocks noChangeArrowheads="1"/>
          </p:cNvSpPr>
          <p:nvPr/>
        </p:nvSpPr>
        <p:spPr bwMode="auto">
          <a:xfrm>
            <a:off x="4607011" y="5100638"/>
            <a:ext cx="4343400" cy="1524000"/>
          </a:xfrm>
          <a:prstGeom prst="rect">
            <a:avLst/>
          </a:prstGeom>
          <a:noFill/>
          <a:ln w="9525">
            <a:solidFill>
              <a:schemeClr val="tx2"/>
            </a:solid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Clr>
                <a:srgbClr val="0033CC"/>
              </a:buClr>
              <a:buFontTx/>
              <a:buChar char="•"/>
              <a:defRPr/>
            </a:pPr>
            <a:r>
              <a:rPr kumimoji="0" lang="en-US" sz="2000" b="0" i="0" u="none" strike="noStrike" kern="0" cap="none" spc="0" normalizeH="0" baseline="0" noProof="0" dirty="0">
                <a:ln>
                  <a:noFill/>
                </a:ln>
                <a:solidFill>
                  <a:schemeClr val="tx1"/>
                </a:solidFill>
                <a:effectLst/>
                <a:uLnTx/>
                <a:uFillTx/>
                <a:latin typeface="+mn-lt"/>
                <a:ea typeface="+mn-ea"/>
                <a:cs typeface="+mn-cs"/>
              </a:rPr>
              <a:t>Describe plant layout</a:t>
            </a:r>
          </a:p>
          <a:p>
            <a:pPr marL="342900" indent="-342900">
              <a:spcBef>
                <a:spcPct val="20000"/>
              </a:spcBef>
              <a:buClr>
                <a:srgbClr val="0033CC"/>
              </a:buClr>
              <a:buFontTx/>
              <a:buChar char="•"/>
              <a:defRPr/>
            </a:pPr>
            <a:r>
              <a:rPr lang="en-US" sz="2000" kern="0" dirty="0">
                <a:latin typeface="+mj-lt"/>
              </a:rPr>
              <a:t>Detail how to space and position plants</a:t>
            </a:r>
            <a:r>
              <a:rPr lang="en-US" sz="2000" kern="0" dirty="0"/>
              <a:t>.</a:t>
            </a:r>
          </a:p>
          <a:p>
            <a:pPr marL="342900" marR="0" lvl="0" indent="-342900" algn="l" defTabSz="914400" rtl="0" eaLnBrk="1" fontAlgn="base" latinLnBrk="0" hangingPunct="1">
              <a:lnSpc>
                <a:spcPct val="100000"/>
              </a:lnSpc>
              <a:spcBef>
                <a:spcPct val="20000"/>
              </a:spcBef>
              <a:spcAft>
                <a:spcPct val="0"/>
              </a:spcAft>
              <a:buClr>
                <a:srgbClr val="0033CC"/>
              </a:buClr>
              <a:buSzTx/>
              <a:buFontTx/>
              <a:buChar char="•"/>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pic>
        <p:nvPicPr>
          <p:cNvPr id="1026" name="Picture 2" descr="DIY Birdhouse assemb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001652"/>
            <a:ext cx="1527362" cy="148154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1351569"/>
            <a:ext cx="4572000" cy="646331"/>
          </a:xfrm>
          <a:prstGeom prst="rect">
            <a:avLst/>
          </a:prstGeom>
        </p:spPr>
        <p:txBody>
          <a:bodyPr>
            <a:spAutoFit/>
          </a:bodyPr>
          <a:lstStyle/>
          <a:p>
            <a:r>
              <a:rPr lang="en-US" dirty="0">
                <a:solidFill>
                  <a:srgbClr val="000000"/>
                </a:solidFill>
                <a:latin typeface="Arial" panose="020B0604020202020204" pitchFamily="34" charset="0"/>
              </a:rPr>
              <a:t>Using the full width of the 1-inch x 6-inch</a:t>
            </a:r>
            <a:br>
              <a:rPr lang="en-US" dirty="0">
                <a:solidFill>
                  <a:srgbClr val="000000"/>
                </a:solidFill>
                <a:latin typeface="Arial" panose="020B0604020202020204" pitchFamily="34" charset="0"/>
              </a:rPr>
            </a:br>
            <a:endParaRPr lang="en-US" dirty="0"/>
          </a:p>
        </p:txBody>
      </p:sp>
      <p:pic>
        <p:nvPicPr>
          <p:cNvPr id="1028" name="Picture 4" descr="Simple DIY Birdhous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411" y="1997900"/>
            <a:ext cx="4419600" cy="7741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arden designs - herbal edg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4211" y="1165578"/>
            <a:ext cx="3429000" cy="36721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7" name="Rectangle 15"/>
          <p:cNvSpPr>
            <a:spLocks noGrp="1" noChangeArrowheads="1"/>
          </p:cNvSpPr>
          <p:nvPr>
            <p:ph type="title"/>
          </p:nvPr>
        </p:nvSpPr>
        <p:spPr>
          <a:xfrm>
            <a:off x="457200" y="457200"/>
            <a:ext cx="8229600" cy="1143000"/>
          </a:xfrm>
        </p:spPr>
        <p:txBody>
          <a:bodyPr/>
          <a:lstStyle/>
          <a:p>
            <a:r>
              <a:rPr lang="en-US"/>
              <a:t>Eagle Preview Agenda </a:t>
            </a:r>
            <a:endParaRPr lang="en-US" dirty="0"/>
          </a:p>
        </p:txBody>
      </p:sp>
      <p:sp>
        <p:nvSpPr>
          <p:cNvPr id="3090" name="Rectangle 18"/>
          <p:cNvSpPr>
            <a:spLocks noChangeArrowheads="1"/>
          </p:cNvSpPr>
          <p:nvPr/>
        </p:nvSpPr>
        <p:spPr bwMode="auto">
          <a:xfrm>
            <a:off x="457200" y="1600200"/>
            <a:ext cx="8229600" cy="4572000"/>
          </a:xfrm>
          <a:prstGeom prst="rect">
            <a:avLst/>
          </a:prstGeom>
          <a:noFill/>
          <a:ln w="9525">
            <a:noFill/>
            <a:miter lim="800000"/>
            <a:headEnd/>
            <a:tailEnd/>
          </a:ln>
          <a:effectLst/>
        </p:spPr>
        <p:txBody>
          <a:bodyPr/>
          <a:lstStyle/>
          <a:p>
            <a:pPr>
              <a:spcBef>
                <a:spcPct val="20000"/>
              </a:spcBef>
              <a:buClr>
                <a:srgbClr val="0033CC"/>
              </a:buClr>
            </a:pPr>
            <a:r>
              <a:rPr lang="en-US" sz="2800" dirty="0">
                <a:latin typeface="Times New Roman" pitchFamily="18" charset="0"/>
              </a:rPr>
              <a:t> </a:t>
            </a:r>
          </a:p>
          <a:p>
            <a:pPr marL="342900" indent="-342900">
              <a:spcBef>
                <a:spcPct val="20000"/>
              </a:spcBef>
              <a:buClr>
                <a:srgbClr val="0033CC"/>
              </a:buClr>
              <a:buFontTx/>
              <a:buChar char="•"/>
            </a:pPr>
            <a:r>
              <a:rPr lang="en-US" sz="2800" dirty="0">
                <a:latin typeface="Times New Roman" pitchFamily="18" charset="0"/>
              </a:rPr>
              <a:t>Requirement # 5 “The Service Project”</a:t>
            </a:r>
          </a:p>
          <a:p>
            <a:pPr marL="800100" lvl="1" indent="-342900">
              <a:spcBef>
                <a:spcPct val="20000"/>
              </a:spcBef>
              <a:buClr>
                <a:srgbClr val="0033CC"/>
              </a:buClr>
              <a:buFont typeface="Times New Roman" pitchFamily="18" charset="0"/>
              <a:buChar char="–"/>
            </a:pPr>
            <a:r>
              <a:rPr lang="en-US" sz="2800" dirty="0">
                <a:latin typeface="Times New Roman" pitchFamily="18" charset="0"/>
              </a:rPr>
              <a:t>Overview</a:t>
            </a:r>
          </a:p>
          <a:p>
            <a:pPr marL="800100" lvl="1" indent="-342900">
              <a:spcBef>
                <a:spcPct val="20000"/>
              </a:spcBef>
              <a:buClr>
                <a:srgbClr val="0033CC"/>
              </a:buClr>
              <a:buFont typeface="Times New Roman" pitchFamily="18" charset="0"/>
              <a:buChar char="–"/>
            </a:pPr>
            <a:r>
              <a:rPr lang="en-US" sz="2800" dirty="0">
                <a:latin typeface="Times New Roman" pitchFamily="18" charset="0"/>
              </a:rPr>
              <a:t>Proposal Process</a:t>
            </a:r>
          </a:p>
          <a:p>
            <a:pPr marL="800100" lvl="1" indent="-342900">
              <a:spcBef>
                <a:spcPct val="20000"/>
              </a:spcBef>
              <a:buClr>
                <a:srgbClr val="0033CC"/>
              </a:buClr>
              <a:buFont typeface="Times New Roman" pitchFamily="18" charset="0"/>
              <a:buChar char="–"/>
            </a:pPr>
            <a:r>
              <a:rPr lang="en-US" sz="2800" dirty="0">
                <a:latin typeface="Times New Roman" pitchFamily="18" charset="0"/>
              </a:rPr>
              <a:t>Project Plan – tips and suggestions</a:t>
            </a:r>
          </a:p>
          <a:p>
            <a:pPr marL="342900" indent="-342900">
              <a:spcBef>
                <a:spcPct val="20000"/>
              </a:spcBef>
              <a:buClr>
                <a:srgbClr val="0033CC"/>
              </a:buClr>
              <a:buFontTx/>
              <a:buChar char="•"/>
            </a:pPr>
            <a:r>
              <a:rPr lang="en-US" sz="2800" dirty="0">
                <a:latin typeface="Times New Roman" pitchFamily="18" charset="0"/>
              </a:rPr>
              <a:t>Next Steps (brief):</a:t>
            </a:r>
          </a:p>
          <a:p>
            <a:pPr marL="914400" lvl="1" indent="-457200">
              <a:spcBef>
                <a:spcPct val="20000"/>
              </a:spcBef>
              <a:buClr>
                <a:srgbClr val="0033CC"/>
              </a:buClr>
              <a:buFont typeface="Times New Roman" panose="02020603050405020304" pitchFamily="18" charset="0"/>
              <a:buChar char="‒"/>
            </a:pPr>
            <a:r>
              <a:rPr lang="en-US" sz="2800" dirty="0">
                <a:latin typeface="Times New Roman" pitchFamily="18" charset="0"/>
              </a:rPr>
              <a:t>Application Procedure</a:t>
            </a:r>
          </a:p>
          <a:p>
            <a:pPr marL="914400" lvl="1" indent="-457200">
              <a:spcBef>
                <a:spcPct val="20000"/>
              </a:spcBef>
              <a:buClr>
                <a:srgbClr val="0033CC"/>
              </a:buClr>
              <a:buFont typeface="Times New Roman" panose="02020603050405020304" pitchFamily="18" charset="0"/>
              <a:buChar char="‒"/>
            </a:pPr>
            <a:r>
              <a:rPr lang="en-US" sz="2800" dirty="0">
                <a:latin typeface="Times New Roman" pitchFamily="18" charset="0"/>
              </a:rPr>
              <a:t>Board of Review				   		     	   </a:t>
            </a:r>
          </a:p>
          <a:p>
            <a:pPr marL="342900" indent="-342900">
              <a:spcBef>
                <a:spcPct val="20000"/>
              </a:spcBef>
              <a:buClr>
                <a:srgbClr val="0033CC"/>
              </a:buClr>
              <a:buFontTx/>
              <a:buChar char="•"/>
            </a:pPr>
            <a:endParaRPr lang="en-US" sz="2800" dirty="0">
              <a:latin typeface="Times New Roman" pitchFamily="18" charset="0"/>
            </a:endParaRPr>
          </a:p>
        </p:txBody>
      </p:sp>
      <p:pic>
        <p:nvPicPr>
          <p:cNvPr id="3091" name="Picture 19" descr="eagleub5.gif"/>
          <p:cNvPicPr>
            <a:picLocks noChangeAspect="1" noChangeArrowheads="1"/>
          </p:cNvPicPr>
          <p:nvPr/>
        </p:nvPicPr>
        <p:blipFill>
          <a:blip r:embed="rId3" cstate="print"/>
          <a:srcRect/>
          <a:stretch>
            <a:fillRect/>
          </a:stretch>
        </p:blipFill>
        <p:spPr bwMode="auto">
          <a:xfrm>
            <a:off x="5867400" y="4191000"/>
            <a:ext cx="2819400" cy="224155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2" name="Rectangle 4"/>
          <p:cNvSpPr>
            <a:spLocks noGrp="1" noChangeArrowheads="1"/>
          </p:cNvSpPr>
          <p:nvPr>
            <p:ph type="title"/>
          </p:nvPr>
        </p:nvSpPr>
        <p:spPr>
          <a:xfrm>
            <a:off x="685800" y="457200"/>
            <a:ext cx="7772400" cy="1143000"/>
          </a:xfrm>
        </p:spPr>
        <p:txBody>
          <a:bodyPr/>
          <a:lstStyle/>
          <a:p>
            <a:r>
              <a:rPr lang="en-US" dirty="0"/>
              <a:t>Fundraising</a:t>
            </a:r>
          </a:p>
        </p:txBody>
      </p:sp>
      <p:sp>
        <p:nvSpPr>
          <p:cNvPr id="273413" name="Rectangle 5"/>
          <p:cNvSpPr>
            <a:spLocks noGrp="1" noChangeArrowheads="1"/>
          </p:cNvSpPr>
          <p:nvPr>
            <p:ph type="body" idx="1"/>
          </p:nvPr>
        </p:nvSpPr>
        <p:spPr>
          <a:xfrm>
            <a:off x="228600" y="1447800"/>
            <a:ext cx="8382000" cy="5029200"/>
          </a:xfrm>
        </p:spPr>
        <p:txBody>
          <a:bodyPr/>
          <a:lstStyle/>
          <a:p>
            <a:r>
              <a:rPr lang="en-US" dirty="0"/>
              <a:t>An Application is required if you go beyond:</a:t>
            </a:r>
          </a:p>
          <a:p>
            <a:pPr lvl="1"/>
            <a:r>
              <a:rPr lang="en-US" dirty="0"/>
              <a:t>Beneficiary</a:t>
            </a:r>
          </a:p>
          <a:p>
            <a:pPr lvl="1"/>
            <a:r>
              <a:rPr lang="en-US" dirty="0"/>
              <a:t>Candidate or his family</a:t>
            </a:r>
          </a:p>
          <a:p>
            <a:pPr lvl="1"/>
            <a:r>
              <a:rPr lang="en-US" dirty="0"/>
              <a:t>Members of the Unit/Troop</a:t>
            </a:r>
          </a:p>
          <a:p>
            <a:pPr lvl="1"/>
            <a:r>
              <a:rPr lang="en-US" dirty="0"/>
              <a:t>Charterer Organization</a:t>
            </a:r>
          </a:p>
          <a:p>
            <a:r>
              <a:rPr lang="en-US" dirty="0"/>
              <a:t>Be Safe</a:t>
            </a:r>
          </a:p>
          <a:p>
            <a:pPr lvl="1"/>
            <a:r>
              <a:rPr lang="en-US" dirty="0"/>
              <a:t>Work in teams</a:t>
            </a:r>
          </a:p>
          <a:p>
            <a:pPr lvl="1"/>
            <a:r>
              <a:rPr lang="en-US" dirty="0"/>
              <a:t>Tell people where you are going.</a:t>
            </a:r>
          </a:p>
          <a:p>
            <a:r>
              <a:rPr lang="en-US" dirty="0"/>
              <a:t>Money is raised for the Beneficiary not BSA</a:t>
            </a:r>
          </a:p>
        </p:txBody>
      </p:sp>
      <p:pic>
        <p:nvPicPr>
          <p:cNvPr id="273414" name="Picture 6" descr="MPj04422350000[1]"/>
          <p:cNvPicPr>
            <a:picLocks noChangeAspect="1" noChangeArrowheads="1"/>
          </p:cNvPicPr>
          <p:nvPr/>
        </p:nvPicPr>
        <p:blipFill>
          <a:blip r:embed="rId3" cstate="print"/>
          <a:srcRect/>
          <a:stretch>
            <a:fillRect/>
          </a:stretch>
        </p:blipFill>
        <p:spPr bwMode="auto">
          <a:xfrm>
            <a:off x="6096000" y="2286000"/>
            <a:ext cx="2209800" cy="2032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60" name="Rectangle 4"/>
          <p:cNvSpPr>
            <a:spLocks noGrp="1" noChangeArrowheads="1"/>
          </p:cNvSpPr>
          <p:nvPr>
            <p:ph type="title"/>
          </p:nvPr>
        </p:nvSpPr>
        <p:spPr/>
        <p:txBody>
          <a:bodyPr/>
          <a:lstStyle/>
          <a:p>
            <a:r>
              <a:rPr lang="en-US" dirty="0"/>
              <a:t>Safety Hazards</a:t>
            </a:r>
          </a:p>
        </p:txBody>
      </p:sp>
      <p:sp>
        <p:nvSpPr>
          <p:cNvPr id="275461" name="Rectangle 5"/>
          <p:cNvSpPr>
            <a:spLocks noGrp="1" noChangeArrowheads="1"/>
          </p:cNvSpPr>
          <p:nvPr>
            <p:ph type="body" idx="1"/>
          </p:nvPr>
        </p:nvSpPr>
        <p:spPr>
          <a:xfrm>
            <a:off x="809625" y="1676400"/>
            <a:ext cx="7772400" cy="5029200"/>
          </a:xfrm>
        </p:spPr>
        <p:txBody>
          <a:bodyPr/>
          <a:lstStyle/>
          <a:p>
            <a:r>
              <a:rPr lang="en-US" dirty="0"/>
              <a:t>Identify safety hazards </a:t>
            </a:r>
          </a:p>
          <a:p>
            <a:r>
              <a:rPr lang="en-US" dirty="0"/>
              <a:t>Weather - cold or hot</a:t>
            </a:r>
          </a:p>
          <a:p>
            <a:r>
              <a:rPr lang="en-US" dirty="0"/>
              <a:t>How will you ensure the safety of your helpers? (Proper clothing, gloves, goggles)</a:t>
            </a:r>
          </a:p>
          <a:p>
            <a:r>
              <a:rPr lang="en-US" dirty="0"/>
              <a:t>How will you be prepared for an accident if one occurs?</a:t>
            </a:r>
          </a:p>
          <a:p>
            <a:r>
              <a:rPr lang="en-US" dirty="0"/>
              <a:t>Adults must operate power tools</a:t>
            </a:r>
          </a:p>
          <a:p>
            <a:pPr lvl="1"/>
            <a:r>
              <a:rPr lang="en-US" dirty="0"/>
              <a:t>Age appropriate use of tools.</a:t>
            </a:r>
          </a:p>
          <a:p>
            <a:pPr lvl="1"/>
            <a:r>
              <a:rPr lang="en-US" dirty="0"/>
              <a:t>Scouts can use cordless drills </a:t>
            </a:r>
          </a:p>
          <a:p>
            <a:endParaRPr lang="en-US" dirty="0"/>
          </a:p>
          <a:p>
            <a:endParaRPr lang="en-US" dirty="0"/>
          </a:p>
        </p:txBody>
      </p:sp>
      <p:pic>
        <p:nvPicPr>
          <p:cNvPr id="36865" name="Picture 1"/>
          <p:cNvPicPr>
            <a:picLocks noChangeAspect="1" noChangeArrowheads="1"/>
          </p:cNvPicPr>
          <p:nvPr/>
        </p:nvPicPr>
        <p:blipFill>
          <a:blip r:embed="rId3" cstate="print"/>
          <a:srcRect/>
          <a:stretch>
            <a:fillRect/>
          </a:stretch>
        </p:blipFill>
        <p:spPr bwMode="auto">
          <a:xfrm>
            <a:off x="6781800" y="4800600"/>
            <a:ext cx="1800225" cy="1381125"/>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Project Report</a:t>
            </a:r>
          </a:p>
        </p:txBody>
      </p:sp>
      <p:sp>
        <p:nvSpPr>
          <p:cNvPr id="3" name="Content Placeholder 2"/>
          <p:cNvSpPr>
            <a:spLocks noGrp="1"/>
          </p:cNvSpPr>
          <p:nvPr>
            <p:ph idx="1"/>
          </p:nvPr>
        </p:nvSpPr>
        <p:spPr/>
        <p:txBody>
          <a:bodyPr/>
          <a:lstStyle/>
          <a:p>
            <a:r>
              <a:rPr lang="en-US" dirty="0"/>
              <a:t>Last section of Workbook</a:t>
            </a:r>
          </a:p>
          <a:p>
            <a:r>
              <a:rPr lang="en-US" dirty="0"/>
              <a:t>Summarizes the project</a:t>
            </a:r>
          </a:p>
          <a:p>
            <a:pPr lvl="1"/>
            <a:r>
              <a:rPr lang="en-US" dirty="0"/>
              <a:t>What went well/What was challenging?</a:t>
            </a:r>
          </a:p>
          <a:p>
            <a:pPr lvl="1"/>
            <a:r>
              <a:rPr lang="en-US" dirty="0"/>
              <a:t>What changed from the plan?</a:t>
            </a:r>
          </a:p>
          <a:p>
            <a:pPr lvl="1"/>
            <a:r>
              <a:rPr lang="en-US" dirty="0"/>
              <a:t>Discuss your leadership</a:t>
            </a:r>
          </a:p>
          <a:p>
            <a:pPr lvl="1"/>
            <a:r>
              <a:rPr lang="en-US" dirty="0"/>
              <a:t>How many hours</a:t>
            </a:r>
          </a:p>
          <a:p>
            <a:pPr lvl="1"/>
            <a:r>
              <a:rPr lang="en-US" dirty="0"/>
              <a:t>Funding ETC.</a:t>
            </a:r>
          </a:p>
        </p:txBody>
      </p:sp>
    </p:spTree>
    <p:extLst>
      <p:ext uri="{BB962C8B-B14F-4D97-AF65-F5344CB8AC3E}">
        <p14:creationId xmlns:p14="http://schemas.microsoft.com/office/powerpoint/2010/main" val="4221302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2" name="Rectangle 4"/>
          <p:cNvSpPr>
            <a:spLocks noGrp="1" noChangeArrowheads="1"/>
          </p:cNvSpPr>
          <p:nvPr>
            <p:ph type="title"/>
          </p:nvPr>
        </p:nvSpPr>
        <p:spPr/>
        <p:txBody>
          <a:bodyPr/>
          <a:lstStyle/>
          <a:p>
            <a:r>
              <a:rPr lang="en-US" dirty="0"/>
              <a:t>Create A Word Picture</a:t>
            </a:r>
          </a:p>
        </p:txBody>
      </p:sp>
      <p:sp>
        <p:nvSpPr>
          <p:cNvPr id="268293" name="Rectangle 5"/>
          <p:cNvSpPr>
            <a:spLocks noGrp="1" noChangeArrowheads="1"/>
          </p:cNvSpPr>
          <p:nvPr>
            <p:ph type="body" idx="1"/>
          </p:nvPr>
        </p:nvSpPr>
        <p:spPr>
          <a:xfrm>
            <a:off x="762000" y="1828800"/>
            <a:ext cx="7239000" cy="2590800"/>
          </a:xfrm>
        </p:spPr>
        <p:txBody>
          <a:bodyPr/>
          <a:lstStyle/>
          <a:p>
            <a:r>
              <a:rPr lang="en-US" dirty="0"/>
              <a:t>Take “before” pictures</a:t>
            </a:r>
          </a:p>
          <a:p>
            <a:r>
              <a:rPr lang="en-US" dirty="0"/>
              <a:t>Take lots of “during” pictures</a:t>
            </a:r>
          </a:p>
          <a:p>
            <a:r>
              <a:rPr lang="en-US" dirty="0"/>
              <a:t>Preserve the memory with  finished project pictures</a:t>
            </a:r>
          </a:p>
          <a:p>
            <a:endParaRPr lang="en-US" dirty="0"/>
          </a:p>
          <a:p>
            <a:endParaRPr lang="en-US" dirty="0"/>
          </a:p>
        </p:txBody>
      </p:sp>
      <p:pic>
        <p:nvPicPr>
          <p:cNvPr id="268295" name="Picture 7" descr="MPj04387550000[1]"/>
          <p:cNvPicPr>
            <a:picLocks noChangeAspect="1" noChangeArrowheads="1"/>
          </p:cNvPicPr>
          <p:nvPr/>
        </p:nvPicPr>
        <p:blipFill>
          <a:blip r:embed="rId3" cstate="print"/>
          <a:srcRect/>
          <a:stretch>
            <a:fillRect/>
          </a:stretch>
        </p:blipFill>
        <p:spPr bwMode="auto">
          <a:xfrm>
            <a:off x="0" y="4400550"/>
            <a:ext cx="3273425" cy="2457450"/>
          </a:xfrm>
          <a:prstGeom prst="rect">
            <a:avLst/>
          </a:prstGeom>
          <a:noFill/>
        </p:spPr>
      </p:pic>
      <p:pic>
        <p:nvPicPr>
          <p:cNvPr id="2050" name="Picture 2" descr="C:\Documents and Settings\G1715BR\Local Settings\Temporary Internet Files\Content.IE5\XJ0GCGEU\MP900442239[1].jpg"/>
          <p:cNvPicPr>
            <a:picLocks noChangeAspect="1" noChangeArrowheads="1"/>
          </p:cNvPicPr>
          <p:nvPr/>
        </p:nvPicPr>
        <p:blipFill>
          <a:blip r:embed="rId4" cstate="print"/>
          <a:srcRect/>
          <a:stretch>
            <a:fillRect/>
          </a:stretch>
        </p:blipFill>
        <p:spPr bwMode="auto">
          <a:xfrm>
            <a:off x="4114800" y="4876800"/>
            <a:ext cx="1581571" cy="1143000"/>
          </a:xfrm>
          <a:prstGeom prst="rect">
            <a:avLst/>
          </a:prstGeom>
          <a:noFill/>
        </p:spPr>
      </p:pic>
      <p:pic>
        <p:nvPicPr>
          <p:cNvPr id="2052" name="Picture 4" descr="C:\Documents and Settings\G1715BR\Local Settings\Temporary Internet Files\Content.IE5\83GH860N\MC900438219[1].wmf"/>
          <p:cNvPicPr>
            <a:picLocks noChangeAspect="1" noChangeArrowheads="1"/>
          </p:cNvPicPr>
          <p:nvPr/>
        </p:nvPicPr>
        <p:blipFill>
          <a:blip r:embed="rId5" cstate="print"/>
          <a:srcRect/>
          <a:stretch>
            <a:fillRect/>
          </a:stretch>
        </p:blipFill>
        <p:spPr bwMode="auto">
          <a:xfrm>
            <a:off x="5867400" y="4114800"/>
            <a:ext cx="1660525" cy="189865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ctrTitle"/>
          </p:nvPr>
        </p:nvSpPr>
        <p:spPr>
          <a:xfrm>
            <a:off x="762000" y="1066800"/>
            <a:ext cx="7772400" cy="2438400"/>
          </a:xfrm>
        </p:spPr>
        <p:txBody>
          <a:bodyPr/>
          <a:lstStyle/>
          <a:p>
            <a:r>
              <a:rPr lang="en-US" sz="7200" b="0" i="1" dirty="0">
                <a:latin typeface="Monotype Corsiva" pitchFamily="66" charset="0"/>
              </a:rPr>
              <a:t>Eagle Application Procedures</a:t>
            </a:r>
          </a:p>
        </p:txBody>
      </p:sp>
      <p:pic>
        <p:nvPicPr>
          <p:cNvPr id="370691" name="Picture 3" descr="eagleub5.gif"/>
          <p:cNvPicPr>
            <a:picLocks noChangeAspect="1" noChangeArrowheads="1"/>
          </p:cNvPicPr>
          <p:nvPr/>
        </p:nvPicPr>
        <p:blipFill>
          <a:blip r:embed="rId3" cstate="print"/>
          <a:srcRect/>
          <a:stretch>
            <a:fillRect/>
          </a:stretch>
        </p:blipFill>
        <p:spPr bwMode="auto">
          <a:xfrm>
            <a:off x="2667000" y="3600450"/>
            <a:ext cx="3810000" cy="302895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686594" y="609600"/>
            <a:ext cx="7772400" cy="842962"/>
          </a:xfrm>
        </p:spPr>
        <p:txBody>
          <a:bodyPr/>
          <a:lstStyle/>
          <a:p>
            <a:r>
              <a:rPr lang="en-US" dirty="0"/>
              <a:t>Eagle Scout Rank Application</a:t>
            </a:r>
          </a:p>
        </p:txBody>
      </p:sp>
      <p:pic>
        <p:nvPicPr>
          <p:cNvPr id="371715" name="Picture 3" descr="scan002"/>
          <p:cNvPicPr>
            <a:picLocks noGrp="1" noChangeAspect="1" noChangeArrowheads="1"/>
          </p:cNvPicPr>
          <p:nvPr>
            <p:ph idx="4294967295"/>
          </p:nvPr>
        </p:nvPicPr>
        <p:blipFill>
          <a:blip r:embed="rId3" cstate="print"/>
          <a:srcRect/>
          <a:stretch>
            <a:fillRect/>
          </a:stretch>
        </p:blipFill>
        <p:spPr>
          <a:xfrm>
            <a:off x="4028282" y="1471097"/>
            <a:ext cx="4430712" cy="5105400"/>
          </a:xfrm>
          <a:noFill/>
          <a:ln w="12700">
            <a:solidFill>
              <a:srgbClr val="000000"/>
            </a:solidFill>
          </a:ln>
        </p:spPr>
      </p:pic>
      <p:sp>
        <p:nvSpPr>
          <p:cNvPr id="4" name="Rectangle 3"/>
          <p:cNvSpPr txBox="1">
            <a:spLocks noChangeArrowheads="1"/>
          </p:cNvSpPr>
          <p:nvPr/>
        </p:nvSpPr>
        <p:spPr>
          <a:xfrm>
            <a:off x="381000" y="1752600"/>
            <a:ext cx="3352800" cy="4343400"/>
          </a:xfrm>
          <a:prstGeom prst="rect">
            <a:avLst/>
          </a:prstGeom>
        </p:spPr>
        <p:txBody>
          <a:bodyPr/>
          <a:lstStyle>
            <a:lvl1pPr marL="342900" indent="-342900" algn="l" rtl="0" fontAlgn="base">
              <a:spcBef>
                <a:spcPct val="20000"/>
              </a:spcBef>
              <a:spcAft>
                <a:spcPct val="0"/>
              </a:spcAft>
              <a:buClr>
                <a:srgbClr val="0033CC"/>
              </a:buClr>
              <a:buChar char="•"/>
              <a:defRPr sz="3200">
                <a:solidFill>
                  <a:schemeClr val="tx1"/>
                </a:solidFill>
                <a:latin typeface="+mn-lt"/>
                <a:ea typeface="+mn-ea"/>
                <a:cs typeface="+mn-cs"/>
              </a:defRPr>
            </a:lvl1pPr>
            <a:lvl2pPr marL="742950" indent="-285750" algn="l" rtl="0" fontAlgn="base">
              <a:spcBef>
                <a:spcPct val="20000"/>
              </a:spcBef>
              <a:spcAft>
                <a:spcPct val="0"/>
              </a:spcAft>
              <a:buClr>
                <a:srgbClr val="0033CC"/>
              </a:buClr>
              <a:buFont typeface="Times New Roman" pitchFamily="18"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t>Download the application from the District or Council web site. </a:t>
            </a:r>
          </a:p>
          <a:p>
            <a:r>
              <a:rPr lang="en-US" sz="2400" kern="0" dirty="0"/>
              <a:t>Legibly complete the form.</a:t>
            </a:r>
          </a:p>
          <a:p>
            <a:r>
              <a:rPr lang="en-US" sz="2400" kern="0" dirty="0"/>
              <a:t>Give all your paperwork to your Troop Advancement Chair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a:t>
            </a:r>
            <a:r>
              <a:rPr lang="en-US" sz="1400" dirty="0"/>
              <a:t>Continued</a:t>
            </a:r>
            <a:endParaRPr lang="en-US" dirty="0"/>
          </a:p>
        </p:txBody>
      </p:sp>
      <p:pic>
        <p:nvPicPr>
          <p:cNvPr id="3" name="Picture 2"/>
          <p:cNvPicPr>
            <a:picLocks noChangeAspect="1"/>
          </p:cNvPicPr>
          <p:nvPr/>
        </p:nvPicPr>
        <p:blipFill>
          <a:blip r:embed="rId3"/>
          <a:stretch>
            <a:fillRect/>
          </a:stretch>
        </p:blipFill>
        <p:spPr>
          <a:xfrm>
            <a:off x="985837" y="2057400"/>
            <a:ext cx="7172325" cy="3676650"/>
          </a:xfrm>
          <a:prstGeom prst="rect">
            <a:avLst/>
          </a:prstGeom>
        </p:spPr>
      </p:pic>
      <p:sp>
        <p:nvSpPr>
          <p:cNvPr id="4" name="Oval 3"/>
          <p:cNvSpPr/>
          <p:nvPr/>
        </p:nvSpPr>
        <p:spPr>
          <a:xfrm>
            <a:off x="4572000" y="4114800"/>
            <a:ext cx="1524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0386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Letters of Reference</a:t>
            </a:r>
          </a:p>
        </p:txBody>
      </p:sp>
      <p:pic>
        <p:nvPicPr>
          <p:cNvPr id="3" name="Picture 2"/>
          <p:cNvPicPr>
            <a:picLocks noChangeAspect="1"/>
          </p:cNvPicPr>
          <p:nvPr/>
        </p:nvPicPr>
        <p:blipFill>
          <a:blip r:embed="rId3"/>
          <a:stretch>
            <a:fillRect/>
          </a:stretch>
        </p:blipFill>
        <p:spPr>
          <a:xfrm>
            <a:off x="304800" y="2209800"/>
            <a:ext cx="8710246" cy="2133600"/>
          </a:xfrm>
          <a:prstGeom prst="rect">
            <a:avLst/>
          </a:prstGeom>
        </p:spPr>
      </p:pic>
    </p:spTree>
    <p:extLst>
      <p:ext uri="{BB962C8B-B14F-4D97-AF65-F5344CB8AC3E}">
        <p14:creationId xmlns:p14="http://schemas.microsoft.com/office/powerpoint/2010/main" val="1122030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p:txBody>
          <a:bodyPr/>
          <a:lstStyle/>
          <a:p>
            <a:r>
              <a:rPr lang="en-US" dirty="0"/>
              <a:t>Reference Letter Process</a:t>
            </a:r>
          </a:p>
        </p:txBody>
      </p:sp>
      <p:sp>
        <p:nvSpPr>
          <p:cNvPr id="373763" name="Rectangle 3"/>
          <p:cNvSpPr>
            <a:spLocks noGrp="1" noChangeArrowheads="1"/>
          </p:cNvSpPr>
          <p:nvPr>
            <p:ph type="body" idx="1"/>
          </p:nvPr>
        </p:nvSpPr>
        <p:spPr>
          <a:xfrm>
            <a:off x="381000" y="1600200"/>
            <a:ext cx="8382000" cy="4953000"/>
          </a:xfrm>
        </p:spPr>
        <p:txBody>
          <a:bodyPr/>
          <a:lstStyle/>
          <a:p>
            <a:pPr marL="457200" lvl="1" indent="0">
              <a:buNone/>
            </a:pPr>
            <a:endParaRPr lang="en-US" sz="2600" dirty="0"/>
          </a:p>
          <a:p>
            <a:pPr marL="457200" lvl="1" indent="0">
              <a:buNone/>
            </a:pPr>
            <a:r>
              <a:rPr lang="en-US" sz="2600" dirty="0"/>
              <a:t>It is recommended you follow this process:</a:t>
            </a:r>
          </a:p>
          <a:p>
            <a:pPr lvl="1"/>
            <a:r>
              <a:rPr lang="en-US" sz="2600" dirty="0"/>
              <a:t>The scout asks each if they mind providing a reference</a:t>
            </a:r>
          </a:p>
          <a:p>
            <a:pPr lvl="1"/>
            <a:r>
              <a:rPr lang="en-US" sz="2600" dirty="0"/>
              <a:t>The Scout gives them a stamped envelope (addressed to appropriate Troop Leader) with a copy of Scout Oath and Law.</a:t>
            </a:r>
          </a:p>
          <a:p>
            <a:pPr lvl="1"/>
            <a:r>
              <a:rPr lang="en-US" sz="2600" dirty="0"/>
              <a:t>If missing a letter of ref. the appropriate troop leader follows up accordingly.</a:t>
            </a:r>
          </a:p>
          <a:p>
            <a:pPr lvl="1"/>
            <a:r>
              <a:rPr lang="en-US" sz="2600" dirty="0"/>
              <a:t>After a reasonable period of time and a reasonable follow-up attempts are made, submit </a:t>
            </a:r>
            <a:r>
              <a:rPr lang="en-US" sz="2600" u="sng" dirty="0"/>
              <a:t>completed</a:t>
            </a:r>
            <a:r>
              <a:rPr lang="en-US" sz="2600" dirty="0"/>
              <a:t> application to Council for processing.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 4</a:t>
            </a:r>
          </a:p>
        </p:txBody>
      </p:sp>
      <p:pic>
        <p:nvPicPr>
          <p:cNvPr id="3" name="Picture 2"/>
          <p:cNvPicPr>
            <a:picLocks noChangeAspect="1"/>
          </p:cNvPicPr>
          <p:nvPr/>
        </p:nvPicPr>
        <p:blipFill>
          <a:blip r:embed="rId3"/>
          <a:stretch>
            <a:fillRect/>
          </a:stretch>
        </p:blipFill>
        <p:spPr>
          <a:xfrm>
            <a:off x="71437" y="2057400"/>
            <a:ext cx="9001125" cy="2743200"/>
          </a:xfrm>
          <a:prstGeom prst="rect">
            <a:avLst/>
          </a:prstGeom>
        </p:spPr>
      </p:pic>
    </p:spTree>
    <p:extLst>
      <p:ext uri="{BB962C8B-B14F-4D97-AF65-F5344CB8AC3E}">
        <p14:creationId xmlns:p14="http://schemas.microsoft.com/office/powerpoint/2010/main" val="2945244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8" name="Rectangle 4"/>
          <p:cNvSpPr>
            <a:spLocks noGrp="1" noChangeArrowheads="1"/>
          </p:cNvSpPr>
          <p:nvPr>
            <p:ph type="title"/>
          </p:nvPr>
        </p:nvSpPr>
        <p:spPr>
          <a:xfrm>
            <a:off x="685800" y="533400"/>
            <a:ext cx="7772400" cy="614362"/>
          </a:xfrm>
        </p:spPr>
        <p:txBody>
          <a:bodyPr/>
          <a:lstStyle/>
          <a:p>
            <a:r>
              <a:rPr lang="en-US" dirty="0"/>
              <a:t>Eagle Requirements:</a:t>
            </a:r>
          </a:p>
        </p:txBody>
      </p:sp>
      <p:sp>
        <p:nvSpPr>
          <p:cNvPr id="267269" name="Rectangle 5"/>
          <p:cNvSpPr>
            <a:spLocks noGrp="1" noChangeArrowheads="1"/>
          </p:cNvSpPr>
          <p:nvPr>
            <p:ph type="body" idx="1"/>
          </p:nvPr>
        </p:nvSpPr>
        <p:spPr>
          <a:xfrm>
            <a:off x="381000" y="1371600"/>
            <a:ext cx="8077200" cy="4953000"/>
          </a:xfrm>
        </p:spPr>
        <p:txBody>
          <a:bodyPr/>
          <a:lstStyle/>
          <a:p>
            <a:pPr marL="514350" indent="-514350">
              <a:buFont typeface="+mj-lt"/>
              <a:buAutoNum type="arabicPeriod"/>
            </a:pPr>
            <a:r>
              <a:rPr lang="en-US" sz="2800" b="1" dirty="0"/>
              <a:t>Become a Life Scout </a:t>
            </a:r>
          </a:p>
          <a:p>
            <a:pPr marL="514350" indent="-514350">
              <a:buFont typeface="+mj-lt"/>
              <a:buAutoNum type="arabicPeriod"/>
            </a:pPr>
            <a:r>
              <a:rPr lang="en-US" sz="2800" dirty="0"/>
              <a:t>Complete requirements in the Scout Handbook. </a:t>
            </a:r>
            <a:endParaRPr lang="en-US" sz="3000" dirty="0"/>
          </a:p>
          <a:p>
            <a:pPr marL="914400" lvl="1" indent="-514350"/>
            <a:r>
              <a:rPr lang="en-US" sz="2400" dirty="0"/>
              <a:t>Be active in Scouting</a:t>
            </a:r>
          </a:p>
          <a:p>
            <a:pPr marL="914400" lvl="1" indent="-514350"/>
            <a:r>
              <a:rPr lang="en-US" sz="2400" dirty="0"/>
              <a:t>Demonstrate that you live by the principles of the Scout Oath and Scout Law</a:t>
            </a:r>
          </a:p>
          <a:p>
            <a:pPr marL="914400" lvl="1" indent="-514350"/>
            <a:r>
              <a:rPr lang="en-US" sz="2400" dirty="0"/>
              <a:t>Serve in a leadership position</a:t>
            </a:r>
          </a:p>
          <a:p>
            <a:pPr marL="914400" lvl="1" indent="-514350"/>
            <a:r>
              <a:rPr lang="en-US" sz="2600" dirty="0"/>
              <a:t>Earn the required # of Merit Badges</a:t>
            </a:r>
          </a:p>
          <a:p>
            <a:pPr marL="914400" lvl="1" indent="-514350"/>
            <a:r>
              <a:rPr lang="en-US" sz="2600" b="1" dirty="0"/>
              <a:t>Complete requirement # 5</a:t>
            </a:r>
          </a:p>
          <a:p>
            <a:pPr marL="914400" lvl="1" indent="-514350"/>
            <a:r>
              <a:rPr lang="en-US" sz="2600" dirty="0"/>
              <a:t>Take part in SM Conference</a:t>
            </a:r>
          </a:p>
          <a:p>
            <a:pPr marL="400050" lvl="1" indent="0">
              <a:buNone/>
            </a:pPr>
            <a:r>
              <a:rPr lang="en-US" sz="2400" dirty="0"/>
              <a:t>All before your 18</a:t>
            </a:r>
            <a:r>
              <a:rPr lang="en-US" sz="2400" baseline="30000" dirty="0"/>
              <a:t>th</a:t>
            </a:r>
            <a:r>
              <a:rPr lang="en-US" sz="2400" dirty="0"/>
              <a:t> Birthday</a:t>
            </a:r>
            <a:endParaRPr lang="en-US" sz="2600" dirty="0"/>
          </a:p>
          <a:p>
            <a:pPr marL="914400" lvl="1" indent="-514350"/>
            <a:r>
              <a:rPr lang="en-US" sz="2600" dirty="0"/>
              <a:t>Pass an Eagle BOR</a:t>
            </a:r>
          </a:p>
        </p:txBody>
      </p:sp>
      <p:pic>
        <p:nvPicPr>
          <p:cNvPr id="5" name="Picture 9" descr="badges"/>
          <p:cNvPicPr>
            <a:picLocks noChangeAspect="1" noChangeArrowheads="1"/>
          </p:cNvPicPr>
          <p:nvPr/>
        </p:nvPicPr>
        <p:blipFill>
          <a:blip r:embed="rId3" cstate="print"/>
          <a:srcRect/>
          <a:stretch>
            <a:fillRect/>
          </a:stretch>
        </p:blipFill>
        <p:spPr bwMode="auto">
          <a:xfrm>
            <a:off x="6400800" y="4419600"/>
            <a:ext cx="1905000" cy="1219200"/>
          </a:xfrm>
          <a:prstGeom prst="rect">
            <a:avLst/>
          </a:prstGeom>
          <a:noFill/>
        </p:spPr>
      </p:pic>
      <p:sp>
        <p:nvSpPr>
          <p:cNvPr id="6" name="Rectangle 5"/>
          <p:cNvSpPr/>
          <p:nvPr/>
        </p:nvSpPr>
        <p:spPr>
          <a:xfrm>
            <a:off x="650789" y="4559643"/>
            <a:ext cx="4876800" cy="4572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2438400"/>
            <a:ext cx="250345" cy="26052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427" y="2803954"/>
            <a:ext cx="250345" cy="26052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804" y="3619756"/>
            <a:ext cx="250345" cy="26052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102" y="4075283"/>
            <a:ext cx="250345" cy="26052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091" y="5049922"/>
            <a:ext cx="250345" cy="26052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199" y="4527721"/>
            <a:ext cx="250345" cy="260522"/>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6827" y="5508539"/>
            <a:ext cx="250345" cy="260522"/>
          </a:xfrm>
          <a:prstGeom prst="rect">
            <a:avLst/>
          </a:prstGeom>
        </p:spPr>
      </p:pic>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Statement of Life Goals </a:t>
            </a:r>
          </a:p>
        </p:txBody>
      </p:sp>
      <p:sp>
        <p:nvSpPr>
          <p:cNvPr id="3" name="Rectangle 3"/>
          <p:cNvSpPr txBox="1">
            <a:spLocks noChangeArrowheads="1"/>
          </p:cNvSpPr>
          <p:nvPr/>
        </p:nvSpPr>
        <p:spPr>
          <a:xfrm>
            <a:off x="685800" y="1981200"/>
            <a:ext cx="7772400" cy="4343400"/>
          </a:xfrm>
          <a:prstGeom prst="rect">
            <a:avLst/>
          </a:prstGeom>
        </p:spPr>
        <p:txBody>
          <a:bodyPr/>
          <a:lstStyle>
            <a:lvl1pPr marL="342900" indent="-342900" algn="l" rtl="0" fontAlgn="base">
              <a:spcBef>
                <a:spcPct val="20000"/>
              </a:spcBef>
              <a:spcAft>
                <a:spcPct val="0"/>
              </a:spcAft>
              <a:buClr>
                <a:srgbClr val="0033CC"/>
              </a:buClr>
              <a:buChar char="•"/>
              <a:defRPr sz="3200">
                <a:solidFill>
                  <a:schemeClr val="tx1"/>
                </a:solidFill>
                <a:latin typeface="+mn-lt"/>
                <a:ea typeface="+mn-ea"/>
                <a:cs typeface="+mn-cs"/>
              </a:defRPr>
            </a:lvl1pPr>
            <a:lvl2pPr marL="742950" indent="-285750" algn="l" rtl="0" fontAlgn="base">
              <a:spcBef>
                <a:spcPct val="20000"/>
              </a:spcBef>
              <a:spcAft>
                <a:spcPct val="0"/>
              </a:spcAft>
              <a:buClr>
                <a:srgbClr val="0033CC"/>
              </a:buClr>
              <a:buFont typeface="Times New Roman" pitchFamily="18"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r>
              <a:rPr lang="en-US" kern="0" dirty="0"/>
              <a:t>The Scout writes a statement summarizing your  future goals.</a:t>
            </a:r>
          </a:p>
          <a:p>
            <a:pPr lvl="2"/>
            <a:r>
              <a:rPr lang="en-US" kern="0" dirty="0"/>
              <a:t>Interests and hobbies,</a:t>
            </a:r>
          </a:p>
          <a:p>
            <a:pPr lvl="2"/>
            <a:r>
              <a:rPr lang="en-US" kern="0" dirty="0"/>
              <a:t>Educational aspirations etc.</a:t>
            </a:r>
          </a:p>
          <a:p>
            <a:pPr lvl="2"/>
            <a:r>
              <a:rPr lang="en-US" kern="0" dirty="0"/>
              <a:t>Strong skills – how you’ll use them</a:t>
            </a:r>
          </a:p>
          <a:p>
            <a:pPr lvl="1"/>
            <a:r>
              <a:rPr lang="en-US" kern="0" dirty="0"/>
              <a:t>List your achievements, awards or recognitions.</a:t>
            </a:r>
          </a:p>
        </p:txBody>
      </p:sp>
    </p:spTree>
    <p:extLst>
      <p:ext uri="{BB962C8B-B14F-4D97-AF65-F5344CB8AC3E}">
        <p14:creationId xmlns:p14="http://schemas.microsoft.com/office/powerpoint/2010/main" val="2061494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a:xfrm>
            <a:off x="685800" y="681038"/>
            <a:ext cx="7772400" cy="690562"/>
          </a:xfrm>
        </p:spPr>
        <p:txBody>
          <a:bodyPr/>
          <a:lstStyle/>
          <a:p>
            <a:r>
              <a:rPr lang="en-US" dirty="0"/>
              <a:t>Scoutmaster Conference</a:t>
            </a:r>
          </a:p>
        </p:txBody>
      </p:sp>
      <p:sp>
        <p:nvSpPr>
          <p:cNvPr id="378883" name="Rectangle 3"/>
          <p:cNvSpPr>
            <a:spLocks noGrp="1" noChangeArrowheads="1"/>
          </p:cNvSpPr>
          <p:nvPr>
            <p:ph type="body" idx="1"/>
          </p:nvPr>
        </p:nvSpPr>
        <p:spPr>
          <a:xfrm>
            <a:off x="457200" y="1447800"/>
            <a:ext cx="7772400" cy="4343400"/>
          </a:xfrm>
        </p:spPr>
        <p:txBody>
          <a:bodyPr/>
          <a:lstStyle/>
          <a:p>
            <a:r>
              <a:rPr lang="en-US" dirty="0"/>
              <a:t>All requirements, including Scoutmaster conference, must be completed prior to the 18</a:t>
            </a:r>
            <a:r>
              <a:rPr lang="en-US" baseline="30000" dirty="0"/>
              <a:t>th</a:t>
            </a:r>
            <a:r>
              <a:rPr lang="en-US" dirty="0"/>
              <a:t> birthday.  For the conference:</a:t>
            </a:r>
          </a:p>
          <a:p>
            <a:pPr lvl="1"/>
            <a:r>
              <a:rPr lang="en-US" dirty="0"/>
              <a:t>Completed workbook</a:t>
            </a:r>
          </a:p>
          <a:p>
            <a:pPr lvl="1"/>
            <a:r>
              <a:rPr lang="en-US" dirty="0"/>
              <a:t>Completed application</a:t>
            </a:r>
          </a:p>
          <a:p>
            <a:pPr lvl="1"/>
            <a:r>
              <a:rPr lang="en-US" dirty="0"/>
              <a:t>Statement of Life Goals/list of </a:t>
            </a:r>
            <a:br>
              <a:rPr lang="en-US" dirty="0"/>
            </a:br>
            <a:r>
              <a:rPr lang="en-US" dirty="0"/>
              <a:t>Achievements</a:t>
            </a:r>
          </a:p>
          <a:p>
            <a:pPr lvl="1"/>
            <a:r>
              <a:rPr lang="en-US" dirty="0"/>
              <a:t>All handbook requirements (except BOR)</a:t>
            </a:r>
          </a:p>
          <a:p>
            <a:pPr lvl="1">
              <a:buFont typeface="Times New Roman" pitchFamily="18" charset="0"/>
              <a:buNone/>
            </a:pPr>
            <a:endParaRPr lang="en-US" dirty="0"/>
          </a:p>
        </p:txBody>
      </p:sp>
      <p:pic>
        <p:nvPicPr>
          <p:cNvPr id="378884" name="Picture 4" descr="boy scout uniform"/>
          <p:cNvPicPr>
            <a:picLocks noChangeAspect="1" noChangeArrowheads="1"/>
          </p:cNvPicPr>
          <p:nvPr/>
        </p:nvPicPr>
        <p:blipFill>
          <a:blip r:embed="rId3" cstate="print"/>
          <a:srcRect/>
          <a:stretch>
            <a:fillRect/>
          </a:stretch>
        </p:blipFill>
        <p:spPr bwMode="auto">
          <a:xfrm>
            <a:off x="7239000" y="2590800"/>
            <a:ext cx="1714500" cy="3429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ctrTitle"/>
          </p:nvPr>
        </p:nvSpPr>
        <p:spPr>
          <a:xfrm>
            <a:off x="762000" y="1066800"/>
            <a:ext cx="7772400" cy="2438400"/>
          </a:xfrm>
        </p:spPr>
        <p:txBody>
          <a:bodyPr/>
          <a:lstStyle/>
          <a:p>
            <a:r>
              <a:rPr lang="en-US" sz="7200" b="0" i="1" dirty="0">
                <a:latin typeface="Monotype Corsiva" pitchFamily="66" charset="0"/>
              </a:rPr>
              <a:t>Eagle Board of Review</a:t>
            </a:r>
          </a:p>
        </p:txBody>
      </p:sp>
      <p:pic>
        <p:nvPicPr>
          <p:cNvPr id="381955" name="Picture 3" descr="eagleub5.gif"/>
          <p:cNvPicPr>
            <a:picLocks noChangeAspect="1" noChangeArrowheads="1"/>
          </p:cNvPicPr>
          <p:nvPr/>
        </p:nvPicPr>
        <p:blipFill>
          <a:blip r:embed="rId3" cstate="print"/>
          <a:srcRect/>
          <a:stretch>
            <a:fillRect/>
          </a:stretch>
        </p:blipFill>
        <p:spPr bwMode="auto">
          <a:xfrm>
            <a:off x="2667000" y="3600450"/>
            <a:ext cx="3810000" cy="302895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533400" y="533400"/>
            <a:ext cx="7772400" cy="614362"/>
          </a:xfrm>
        </p:spPr>
        <p:txBody>
          <a:bodyPr/>
          <a:lstStyle/>
          <a:p>
            <a:r>
              <a:rPr lang="en-US" dirty="0"/>
              <a:t>Setting up an Eagle BOR</a:t>
            </a:r>
          </a:p>
        </p:txBody>
      </p:sp>
      <p:sp>
        <p:nvSpPr>
          <p:cNvPr id="382979" name="Rectangle 3"/>
          <p:cNvSpPr>
            <a:spLocks noGrp="1" noChangeArrowheads="1"/>
          </p:cNvSpPr>
          <p:nvPr>
            <p:ph type="body" idx="1"/>
          </p:nvPr>
        </p:nvSpPr>
        <p:spPr>
          <a:xfrm>
            <a:off x="381000" y="1524000"/>
            <a:ext cx="8382000" cy="5334000"/>
          </a:xfrm>
        </p:spPr>
        <p:txBody>
          <a:bodyPr/>
          <a:lstStyle/>
          <a:p>
            <a:pPr marL="0" indent="0">
              <a:lnSpc>
                <a:spcPct val="80000"/>
              </a:lnSpc>
              <a:buNone/>
            </a:pPr>
            <a:r>
              <a:rPr lang="en-US" sz="2800" dirty="0"/>
              <a:t>The Troop Adv. Chair, Eagle Advisor, CC or other troop appointed person plans the Eagle BOR.</a:t>
            </a:r>
          </a:p>
          <a:p>
            <a:pPr marL="0" indent="0">
              <a:lnSpc>
                <a:spcPct val="80000"/>
              </a:lnSpc>
              <a:buNone/>
            </a:pPr>
            <a:endParaRPr lang="en-US" sz="2800" dirty="0"/>
          </a:p>
          <a:p>
            <a:pPr>
              <a:lnSpc>
                <a:spcPct val="80000"/>
              </a:lnSpc>
            </a:pPr>
            <a:r>
              <a:rPr lang="en-US" sz="2800" dirty="0"/>
              <a:t>Minimum of 3, maximum of 6 </a:t>
            </a:r>
            <a:r>
              <a:rPr lang="en-US" sz="2800" u="sng" dirty="0"/>
              <a:t>impartial</a:t>
            </a:r>
            <a:r>
              <a:rPr lang="en-US" sz="2800" dirty="0"/>
              <a:t> members.</a:t>
            </a:r>
          </a:p>
          <a:p>
            <a:pPr>
              <a:lnSpc>
                <a:spcPct val="80000"/>
              </a:lnSpc>
            </a:pPr>
            <a:r>
              <a:rPr lang="en-US" sz="2800" dirty="0"/>
              <a:t>One member must be from the District Advancement Committee</a:t>
            </a:r>
          </a:p>
          <a:p>
            <a:pPr lvl="1">
              <a:lnSpc>
                <a:spcPct val="80000"/>
              </a:lnSpc>
              <a:buFont typeface="Times New Roman" pitchFamily="18" charset="0"/>
              <a:buNone/>
            </a:pPr>
            <a:r>
              <a:rPr lang="en-US" sz="2400" dirty="0"/>
              <a:t>* People who cannot serve on the Board:</a:t>
            </a:r>
          </a:p>
          <a:p>
            <a:pPr lvl="2">
              <a:lnSpc>
                <a:spcPct val="80000"/>
              </a:lnSpc>
            </a:pPr>
            <a:r>
              <a:rPr lang="en-US" sz="2000" dirty="0"/>
              <a:t>Scoutmaster  or Assistant Scoutmasters from the Candidate’s Unit</a:t>
            </a:r>
          </a:p>
          <a:p>
            <a:pPr lvl="2">
              <a:lnSpc>
                <a:spcPct val="80000"/>
              </a:lnSpc>
            </a:pPr>
            <a:r>
              <a:rPr lang="en-US" sz="2000" dirty="0"/>
              <a:t>Parent, Relatives or Guardian of Candidate</a:t>
            </a:r>
          </a:p>
          <a:p>
            <a:pPr>
              <a:lnSpc>
                <a:spcPct val="80000"/>
              </a:lnSpc>
            </a:pPr>
            <a:r>
              <a:rPr lang="en-US" sz="2800" dirty="0"/>
              <a:t>Bring your Scout Handbook</a:t>
            </a:r>
          </a:p>
          <a:p>
            <a:pPr>
              <a:lnSpc>
                <a:spcPct val="80000"/>
              </a:lnSpc>
            </a:pPr>
            <a:r>
              <a:rPr lang="en-US" sz="2800" dirty="0"/>
              <a:t>Class A uniform and sash (With all badges and life rank)</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a:t>The Eagle BOR</a:t>
            </a:r>
          </a:p>
        </p:txBody>
      </p:sp>
      <p:sp>
        <p:nvSpPr>
          <p:cNvPr id="3" name="Content Placeholder 2"/>
          <p:cNvSpPr>
            <a:spLocks noGrp="1"/>
          </p:cNvSpPr>
          <p:nvPr>
            <p:ph idx="1"/>
          </p:nvPr>
        </p:nvSpPr>
        <p:spPr>
          <a:xfrm>
            <a:off x="649357" y="1371600"/>
            <a:ext cx="7772400" cy="5105400"/>
          </a:xfrm>
        </p:spPr>
        <p:txBody>
          <a:bodyPr/>
          <a:lstStyle/>
          <a:p>
            <a:r>
              <a:rPr lang="en-US" dirty="0"/>
              <a:t>Board reviews paperwork</a:t>
            </a:r>
          </a:p>
          <a:p>
            <a:r>
              <a:rPr lang="en-US" dirty="0"/>
              <a:t>Scout is introduced to the Board</a:t>
            </a:r>
          </a:p>
          <a:p>
            <a:r>
              <a:rPr lang="en-US" dirty="0"/>
              <a:t>Board vets the scout:</a:t>
            </a:r>
          </a:p>
          <a:p>
            <a:pPr lvl="1"/>
            <a:r>
              <a:rPr lang="en-US" dirty="0"/>
              <a:t>Family</a:t>
            </a:r>
          </a:p>
          <a:p>
            <a:pPr lvl="1"/>
            <a:r>
              <a:rPr lang="en-US" dirty="0"/>
              <a:t>Scouting Career</a:t>
            </a:r>
          </a:p>
          <a:p>
            <a:pPr lvl="1"/>
            <a:r>
              <a:rPr lang="en-US" dirty="0"/>
              <a:t>Project</a:t>
            </a:r>
          </a:p>
          <a:p>
            <a:pPr lvl="1"/>
            <a:r>
              <a:rPr lang="en-US" dirty="0"/>
              <a:t>Future</a:t>
            </a:r>
          </a:p>
          <a:p>
            <a:r>
              <a:rPr lang="en-US" dirty="0"/>
              <a:t>Scout is excused, the board talks and votes</a:t>
            </a:r>
          </a:p>
          <a:p>
            <a:r>
              <a:rPr lang="en-US" dirty="0"/>
              <a:t>Scout returns and is given </a:t>
            </a:r>
            <a:r>
              <a:rPr lang="en-US"/>
              <a:t>the vote results</a:t>
            </a:r>
            <a:r>
              <a:rPr lang="en-US" dirty="0"/>
              <a:t>.</a:t>
            </a:r>
          </a:p>
        </p:txBody>
      </p:sp>
    </p:spTree>
    <p:extLst>
      <p:ext uri="{BB962C8B-B14F-4D97-AF65-F5344CB8AC3E}">
        <p14:creationId xmlns:p14="http://schemas.microsoft.com/office/powerpoint/2010/main" val="2508017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Once an Eagle, always an Eagle</a:t>
            </a:r>
          </a:p>
        </p:txBody>
      </p:sp>
      <p:sp>
        <p:nvSpPr>
          <p:cNvPr id="3" name="Content Placeholder 2"/>
          <p:cNvSpPr>
            <a:spLocks noGrp="1"/>
          </p:cNvSpPr>
          <p:nvPr>
            <p:ph idx="1"/>
          </p:nvPr>
        </p:nvSpPr>
        <p:spPr>
          <a:xfrm>
            <a:off x="685800" y="1981200"/>
            <a:ext cx="7772400" cy="4648200"/>
          </a:xfrm>
        </p:spPr>
        <p:txBody>
          <a:bodyPr/>
          <a:lstStyle/>
          <a:p>
            <a:r>
              <a:rPr lang="en-US" sz="2800" dirty="0"/>
              <a:t>College Scholarships</a:t>
            </a:r>
          </a:p>
          <a:p>
            <a:pPr lvl="1"/>
            <a:r>
              <a:rPr lang="en-US" sz="2400" dirty="0"/>
              <a:t>Northern Star Council: </a:t>
            </a:r>
            <a:r>
              <a:rPr lang="en-US" sz="2400" dirty="0">
                <a:hlinkClick r:id="rId3"/>
              </a:rPr>
              <a:t>http://www.northernstarbsa.org/AdvancementAwards/Scholarships/</a:t>
            </a:r>
            <a:r>
              <a:rPr lang="en-US" sz="2400" dirty="0"/>
              <a:t> </a:t>
            </a:r>
          </a:p>
          <a:p>
            <a:pPr lvl="1"/>
            <a:r>
              <a:rPr lang="en-US" sz="2400" dirty="0"/>
              <a:t>National Eagle Scout Association (NESA): </a:t>
            </a:r>
            <a:r>
              <a:rPr lang="en-US" sz="2400" dirty="0">
                <a:hlinkClick r:id="rId4"/>
              </a:rPr>
              <a:t>http://www.nesa.org/applications.html</a:t>
            </a:r>
            <a:r>
              <a:rPr lang="en-US" sz="2400" dirty="0"/>
              <a:t> </a:t>
            </a:r>
          </a:p>
          <a:p>
            <a:r>
              <a:rPr lang="en-US" sz="2800" dirty="0"/>
              <a:t>Networking</a:t>
            </a:r>
          </a:p>
          <a:p>
            <a:pPr lvl="1"/>
            <a:r>
              <a:rPr lang="en-US" sz="2400" dirty="0"/>
              <a:t>Northern Star Council</a:t>
            </a:r>
          </a:p>
          <a:p>
            <a:pPr lvl="2"/>
            <a:r>
              <a:rPr lang="en-US" sz="2000" dirty="0"/>
              <a:t>Annual ‘Gathering of Eagles Dinner’ – usually in April</a:t>
            </a:r>
          </a:p>
          <a:p>
            <a:pPr lvl="2"/>
            <a:r>
              <a:rPr lang="en-US" sz="2000" dirty="0"/>
              <a:t>Facebook “Northern Star Council Eagle Scout Network”</a:t>
            </a:r>
          </a:p>
          <a:p>
            <a:pPr lvl="1"/>
            <a:r>
              <a:rPr lang="en-US" sz="2400" dirty="0"/>
              <a:t>NESA: </a:t>
            </a:r>
            <a:r>
              <a:rPr lang="en-US" sz="2400" dirty="0">
                <a:hlinkClick r:id="rId5"/>
              </a:rPr>
              <a:t>http://www.nesa.org/</a:t>
            </a:r>
            <a:r>
              <a:rPr lang="en-US" sz="2400" dirty="0"/>
              <a:t> </a:t>
            </a:r>
          </a:p>
        </p:txBody>
      </p:sp>
    </p:spTree>
    <p:extLst>
      <p:ext uri="{BB962C8B-B14F-4D97-AF65-F5344CB8AC3E}">
        <p14:creationId xmlns:p14="http://schemas.microsoft.com/office/powerpoint/2010/main" val="2169372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ctrTitle"/>
          </p:nvPr>
        </p:nvSpPr>
        <p:spPr>
          <a:xfrm>
            <a:off x="762000" y="1066800"/>
            <a:ext cx="7772400" cy="2438400"/>
          </a:xfrm>
        </p:spPr>
        <p:txBody>
          <a:bodyPr/>
          <a:lstStyle/>
          <a:p>
            <a:r>
              <a:rPr lang="en-US" sz="7200" b="0" i="1" dirty="0">
                <a:latin typeface="Monotype Corsiva" pitchFamily="66" charset="0"/>
              </a:rPr>
              <a:t>Questions &amp; Answers</a:t>
            </a:r>
          </a:p>
        </p:txBody>
      </p:sp>
      <p:pic>
        <p:nvPicPr>
          <p:cNvPr id="393219" name="Picture 3" descr="eagleub5.gif"/>
          <p:cNvPicPr>
            <a:picLocks noChangeAspect="1" noChangeArrowheads="1"/>
          </p:cNvPicPr>
          <p:nvPr/>
        </p:nvPicPr>
        <p:blipFill>
          <a:blip r:embed="rId3" cstate="print"/>
          <a:srcRect/>
          <a:stretch>
            <a:fillRect/>
          </a:stretch>
        </p:blipFill>
        <p:spPr bwMode="auto">
          <a:xfrm>
            <a:off x="2667000" y="3600450"/>
            <a:ext cx="3810000" cy="30289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dirty="0"/>
              <a:t>Requirement 5 - Purpose</a:t>
            </a:r>
          </a:p>
        </p:txBody>
      </p:sp>
      <p:sp>
        <p:nvSpPr>
          <p:cNvPr id="3" name="Content Placeholder 2"/>
          <p:cNvSpPr>
            <a:spLocks noGrp="1"/>
          </p:cNvSpPr>
          <p:nvPr>
            <p:ph idx="1"/>
          </p:nvPr>
        </p:nvSpPr>
        <p:spPr>
          <a:xfrm>
            <a:off x="533400" y="1371600"/>
            <a:ext cx="7467600" cy="5181600"/>
          </a:xfrm>
        </p:spPr>
        <p:txBody>
          <a:bodyPr/>
          <a:lstStyle/>
          <a:p>
            <a:r>
              <a:rPr lang="en-US" sz="3000" dirty="0"/>
              <a:t>First “Solo” challenge</a:t>
            </a:r>
          </a:p>
          <a:p>
            <a:r>
              <a:rPr lang="en-US" sz="3000" dirty="0"/>
              <a:t>Demonstrate ability to </a:t>
            </a:r>
            <a:r>
              <a:rPr lang="en-US" sz="3000" b="1" dirty="0"/>
              <a:t>Plan, Develop and show Leadership.</a:t>
            </a:r>
            <a:endParaRPr lang="en-US" sz="3000" dirty="0"/>
          </a:p>
          <a:p>
            <a:r>
              <a:rPr lang="en-US" sz="3000" dirty="0"/>
              <a:t>Use learned Scouting &amp; Communication Skills</a:t>
            </a:r>
          </a:p>
          <a:p>
            <a:r>
              <a:rPr lang="en-US" sz="3000" dirty="0"/>
              <a:t>Measures personal growth</a:t>
            </a:r>
          </a:p>
          <a:p>
            <a:r>
              <a:rPr lang="en-US" sz="3000" dirty="0"/>
              <a:t>Positive experience in Project Management</a:t>
            </a:r>
          </a:p>
          <a:p>
            <a:pPr marL="0" indent="0">
              <a:buNone/>
            </a:pPr>
            <a:endParaRPr lang="en-US" sz="3000" dirty="0"/>
          </a:p>
          <a:p>
            <a:pPr marL="0" indent="0">
              <a:buNone/>
            </a:pPr>
            <a:r>
              <a:rPr lang="en-US" sz="3000" i="1" dirty="0"/>
              <a:t>Find a project that will be valuable to your community and be a challenge to complete</a:t>
            </a:r>
          </a:p>
          <a:p>
            <a:endParaRPr lang="en-US" dirty="0"/>
          </a:p>
          <a:p>
            <a:endParaRPr lang="en-US" dirty="0"/>
          </a:p>
        </p:txBody>
      </p:sp>
      <p:pic>
        <p:nvPicPr>
          <p:cNvPr id="1026" name="Picture 2" descr="C:\Documents and Settings\gklarson\Local Settings\Temporary Internet Files\Content.IE5\Q1CHMHO8\MC9002309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4495800"/>
            <a:ext cx="1467817" cy="1963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901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Develop …</a:t>
            </a:r>
          </a:p>
        </p:txBody>
      </p:sp>
      <p:sp>
        <p:nvSpPr>
          <p:cNvPr id="3" name="Content Placeholder 2"/>
          <p:cNvSpPr>
            <a:spLocks noGrp="1"/>
          </p:cNvSpPr>
          <p:nvPr>
            <p:ph idx="1"/>
          </p:nvPr>
        </p:nvSpPr>
        <p:spPr>
          <a:xfrm>
            <a:off x="609600" y="1828800"/>
            <a:ext cx="6705600" cy="4419600"/>
          </a:xfrm>
        </p:spPr>
        <p:txBody>
          <a:bodyPr/>
          <a:lstStyle/>
          <a:p>
            <a:r>
              <a:rPr lang="en-US" dirty="0"/>
              <a:t>Planning is a key component</a:t>
            </a:r>
          </a:p>
          <a:p>
            <a:r>
              <a:rPr lang="en-US" dirty="0"/>
              <a:t>The Eagle Project Workbook has 3 Parts:</a:t>
            </a:r>
          </a:p>
          <a:p>
            <a:pPr lvl="1"/>
            <a:r>
              <a:rPr lang="en-US" u="sng" dirty="0"/>
              <a:t>The proposal </a:t>
            </a:r>
            <a:r>
              <a:rPr lang="en-US" dirty="0"/>
              <a:t>is an outline of the project concept</a:t>
            </a:r>
          </a:p>
          <a:p>
            <a:pPr lvl="1"/>
            <a:r>
              <a:rPr lang="en-US" u="sng" dirty="0"/>
              <a:t>The Final Plan</a:t>
            </a:r>
            <a:r>
              <a:rPr lang="en-US" dirty="0"/>
              <a:t> details step by step                how to carryout the project</a:t>
            </a:r>
          </a:p>
          <a:p>
            <a:pPr lvl="1"/>
            <a:r>
              <a:rPr lang="en-US" u="sng" dirty="0"/>
              <a:t>The report </a:t>
            </a:r>
            <a:r>
              <a:rPr lang="en-US" dirty="0"/>
              <a:t>is a recap of your   experience</a:t>
            </a:r>
          </a:p>
          <a:p>
            <a:pPr lvl="1">
              <a:buNone/>
            </a:pPr>
            <a:endParaRPr lang="en-US" dirty="0"/>
          </a:p>
        </p:txBody>
      </p:sp>
      <p:pic>
        <p:nvPicPr>
          <p:cNvPr id="3075" name="Picture 3" descr="C:\Documents and Settings\gklarson\Local Settings\Temporary Internet Files\Content.IE5\FGWNOI17\MC90005528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4343400"/>
            <a:ext cx="2225644" cy="230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088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Give Leadership to Others</a:t>
            </a:r>
          </a:p>
        </p:txBody>
      </p:sp>
      <p:sp>
        <p:nvSpPr>
          <p:cNvPr id="3" name="Content Placeholder 2"/>
          <p:cNvSpPr>
            <a:spLocks noGrp="1"/>
          </p:cNvSpPr>
          <p:nvPr>
            <p:ph idx="1"/>
          </p:nvPr>
        </p:nvSpPr>
        <p:spPr>
          <a:xfrm>
            <a:off x="228600" y="1948758"/>
            <a:ext cx="6934200" cy="1632642"/>
          </a:xfrm>
        </p:spPr>
        <p:txBody>
          <a:bodyPr/>
          <a:lstStyle/>
          <a:p>
            <a:pPr lvl="1"/>
            <a:r>
              <a:rPr lang="en-US" dirty="0"/>
              <a:t>No set standards for the number of people</a:t>
            </a:r>
          </a:p>
          <a:p>
            <a:pPr lvl="2"/>
            <a:r>
              <a:rPr lang="en-US" dirty="0"/>
              <a:t>Most projects involve over 10 volunteers</a:t>
            </a:r>
          </a:p>
          <a:p>
            <a:pPr lvl="2"/>
            <a:r>
              <a:rPr lang="en-US" dirty="0"/>
              <a:t>Some involve over 30</a:t>
            </a:r>
          </a:p>
        </p:txBody>
      </p:sp>
      <p:pic>
        <p:nvPicPr>
          <p:cNvPr id="4102" name="Picture 6" descr="C:\Documents and Settings\gklarson\Local Settings\Temporary Internet Files\Content.IE5\Y2XC8WIC\MC90025013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687" y="3352800"/>
            <a:ext cx="2254313" cy="263455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bwMode="auto">
          <a:xfrm>
            <a:off x="166688" y="3429000"/>
            <a:ext cx="6934200" cy="167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
                <a:srgbClr val="0033CC"/>
              </a:buClr>
              <a:buSzTx/>
              <a:buFont typeface="Times New Roman" pitchFamily="18" charset="0"/>
              <a:buChar char="–"/>
              <a:tabLst/>
              <a:defRPr/>
            </a:pPr>
            <a:r>
              <a:rPr kumimoji="0" lang="en-US" sz="2800" b="0" i="0" u="none" strike="noStrike" kern="0" cap="none" spc="0" normalizeH="0" baseline="0" noProof="0" dirty="0">
                <a:ln>
                  <a:noFill/>
                </a:ln>
                <a:solidFill>
                  <a:schemeClr val="tx1"/>
                </a:solidFill>
                <a:effectLst/>
                <a:uLnTx/>
                <a:uFillTx/>
                <a:latin typeface="+mn-lt"/>
              </a:rPr>
              <a:t>No set standards for the number of hours</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chemeClr val="tx1"/>
                </a:solidFill>
                <a:effectLst/>
                <a:uLnTx/>
                <a:uFillTx/>
                <a:latin typeface="+mn-lt"/>
              </a:rPr>
              <a:t>National average is 150 hours</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chemeClr val="tx1"/>
                </a:solidFill>
                <a:effectLst/>
                <a:uLnTx/>
                <a:uFillTx/>
                <a:latin typeface="+mn-lt"/>
              </a:rPr>
              <a:t>Many projects are 300, 400, even 500 hours</a:t>
            </a:r>
          </a:p>
          <a:p>
            <a:pPr marL="742950" marR="0" lvl="1" indent="-285750" algn="l" defTabSz="914400" rtl="0" eaLnBrk="1" fontAlgn="base" latinLnBrk="0" hangingPunct="1">
              <a:lnSpc>
                <a:spcPct val="100000"/>
              </a:lnSpc>
              <a:spcBef>
                <a:spcPct val="20000"/>
              </a:spcBef>
              <a:spcAft>
                <a:spcPct val="0"/>
              </a:spcAft>
              <a:buClr>
                <a:srgbClr val="0033CC"/>
              </a:buClr>
              <a:buSzTx/>
              <a:buFont typeface="Times New Roman" pitchFamily="18" charset="0"/>
              <a:buChar char="–"/>
              <a:tabLst/>
              <a:defRPr/>
            </a:pPr>
            <a:endParaRPr kumimoji="0" lang="en-US" sz="2800" b="0" i="0" u="none" strike="noStrike" kern="0" cap="none" spc="0" normalizeH="0" baseline="0" noProof="0" dirty="0">
              <a:ln>
                <a:noFill/>
              </a:ln>
              <a:solidFill>
                <a:schemeClr val="tx1"/>
              </a:solidFill>
              <a:effectLst/>
              <a:uLnTx/>
              <a:uFillTx/>
              <a:latin typeface="+mn-lt"/>
            </a:endParaRPr>
          </a:p>
        </p:txBody>
      </p:sp>
    </p:spTree>
    <p:extLst>
      <p:ext uri="{BB962C8B-B14F-4D97-AF65-F5344CB8AC3E}">
        <p14:creationId xmlns:p14="http://schemas.microsoft.com/office/powerpoint/2010/main" val="2245822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609600" y="457200"/>
            <a:ext cx="7772400" cy="1143000"/>
          </a:xfrm>
        </p:spPr>
        <p:txBody>
          <a:bodyPr/>
          <a:lstStyle/>
          <a:p>
            <a:r>
              <a:rPr lang="en-US" dirty="0"/>
              <a:t>Who is a Beneficiary?</a:t>
            </a:r>
          </a:p>
        </p:txBody>
      </p:sp>
      <p:sp>
        <p:nvSpPr>
          <p:cNvPr id="10245" name="Rectangle 5"/>
          <p:cNvSpPr>
            <a:spLocks noGrp="1" noChangeArrowheads="1"/>
          </p:cNvSpPr>
          <p:nvPr>
            <p:ph type="body" idx="1"/>
          </p:nvPr>
        </p:nvSpPr>
        <p:spPr>
          <a:xfrm>
            <a:off x="228600" y="1371600"/>
            <a:ext cx="7924800" cy="5029200"/>
          </a:xfrm>
        </p:spPr>
        <p:txBody>
          <a:bodyPr/>
          <a:lstStyle/>
          <a:p>
            <a:r>
              <a:rPr lang="en-US" dirty="0"/>
              <a:t>Religious Institution, School, or Community</a:t>
            </a:r>
          </a:p>
          <a:p>
            <a:r>
              <a:rPr lang="en-US" dirty="0"/>
              <a:t>Need not be a registered as a non-profit (but they </a:t>
            </a:r>
            <a:r>
              <a:rPr lang="en-US"/>
              <a:t>usually are)</a:t>
            </a:r>
            <a:endParaRPr lang="en-US" dirty="0"/>
          </a:p>
          <a:p>
            <a:r>
              <a:rPr lang="en-US" dirty="0"/>
              <a:t>Community has a very broad definition</a:t>
            </a:r>
          </a:p>
          <a:p>
            <a:pPr lvl="1"/>
            <a:r>
              <a:rPr lang="en-US" dirty="0"/>
              <a:t>Example:  A person is unable to maintain his property.  If it has become a public eyesore, the “community” may benefit from a project to improve the property.  </a:t>
            </a:r>
          </a:p>
        </p:txBody>
      </p:sp>
      <p:pic>
        <p:nvPicPr>
          <p:cNvPr id="1028" name="Picture 4" descr="C:\Users\Owner\AppData\Local\Microsoft\Windows\Temporary Internet Files\Content.IE5\D6V6J9AV\MC90041203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495800"/>
            <a:ext cx="2202255" cy="2267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628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p:txBody>
          <a:bodyPr/>
          <a:lstStyle/>
          <a:p>
            <a:r>
              <a:rPr lang="en-US" dirty="0"/>
              <a:t>Types of Projects</a:t>
            </a:r>
          </a:p>
        </p:txBody>
      </p:sp>
      <p:sp>
        <p:nvSpPr>
          <p:cNvPr id="58373" name="Rectangle 5"/>
          <p:cNvSpPr>
            <a:spLocks noGrp="1" noChangeArrowheads="1"/>
          </p:cNvSpPr>
          <p:nvPr>
            <p:ph type="body" idx="1"/>
          </p:nvPr>
        </p:nvSpPr>
        <p:spPr/>
        <p:txBody>
          <a:bodyPr/>
          <a:lstStyle/>
          <a:p>
            <a:r>
              <a:rPr lang="en-US" dirty="0"/>
              <a:t>Construction</a:t>
            </a:r>
          </a:p>
          <a:p>
            <a:r>
              <a:rPr lang="en-US" dirty="0"/>
              <a:t>Landscaping</a:t>
            </a:r>
          </a:p>
          <a:p>
            <a:r>
              <a:rPr lang="en-US" dirty="0"/>
              <a:t>Special Events</a:t>
            </a:r>
          </a:p>
          <a:p>
            <a:r>
              <a:rPr lang="en-US" dirty="0"/>
              <a:t>Overseas Aid Organizations</a:t>
            </a:r>
          </a:p>
          <a:p>
            <a:pPr marL="0" indent="0">
              <a:buNone/>
            </a:pPr>
            <a:r>
              <a:rPr lang="en-US" dirty="0"/>
              <a:t>										Try to be Unique</a:t>
            </a:r>
          </a:p>
        </p:txBody>
      </p:sp>
      <p:pic>
        <p:nvPicPr>
          <p:cNvPr id="58374" name="Picture 6" descr="MCj04404180000[1]"/>
          <p:cNvPicPr>
            <a:picLocks noChangeAspect="1" noChangeArrowheads="1"/>
          </p:cNvPicPr>
          <p:nvPr/>
        </p:nvPicPr>
        <p:blipFill>
          <a:blip r:embed="rId3" cstate="print"/>
          <a:srcRect/>
          <a:stretch>
            <a:fillRect/>
          </a:stretch>
        </p:blipFill>
        <p:spPr bwMode="auto">
          <a:xfrm>
            <a:off x="6172200" y="4267200"/>
            <a:ext cx="1935163" cy="213201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ctrTitle"/>
          </p:nvPr>
        </p:nvSpPr>
        <p:spPr>
          <a:xfrm>
            <a:off x="609600" y="838200"/>
            <a:ext cx="7848600" cy="2819400"/>
          </a:xfrm>
        </p:spPr>
        <p:txBody>
          <a:bodyPr/>
          <a:lstStyle/>
          <a:p>
            <a:r>
              <a:rPr lang="en-US" sz="7200" b="0" i="1" dirty="0">
                <a:latin typeface="Monotype Corsiva" pitchFamily="66" charset="0"/>
              </a:rPr>
              <a:t>The Eagle Project </a:t>
            </a:r>
            <a:br>
              <a:rPr lang="en-US" sz="7200" b="0" i="1" dirty="0">
                <a:latin typeface="Monotype Corsiva" pitchFamily="66" charset="0"/>
              </a:rPr>
            </a:br>
            <a:r>
              <a:rPr lang="en-US" sz="7200" b="0" i="1" dirty="0">
                <a:latin typeface="Monotype Corsiva" pitchFamily="66" charset="0"/>
              </a:rPr>
              <a:t>Approval Process</a:t>
            </a:r>
            <a:endParaRPr lang="en-US" sz="5400" dirty="0">
              <a:latin typeface="Monotype Corsiva" pitchFamily="66" charset="0"/>
            </a:endParaRPr>
          </a:p>
        </p:txBody>
      </p:sp>
      <p:pic>
        <p:nvPicPr>
          <p:cNvPr id="362499" name="Picture 3" descr="eagleub5.gif"/>
          <p:cNvPicPr>
            <a:picLocks noChangeAspect="1" noChangeArrowheads="1"/>
          </p:cNvPicPr>
          <p:nvPr/>
        </p:nvPicPr>
        <p:blipFill>
          <a:blip r:embed="rId3" cstate="print"/>
          <a:srcRect/>
          <a:stretch>
            <a:fillRect/>
          </a:stretch>
        </p:blipFill>
        <p:spPr bwMode="auto">
          <a:xfrm>
            <a:off x="2667000" y="3600450"/>
            <a:ext cx="3810000" cy="3028950"/>
          </a:xfrm>
          <a:prstGeom prst="rect">
            <a:avLst/>
          </a:prstGeom>
          <a:noFill/>
        </p:spPr>
      </p:pic>
      <p:grpSp>
        <p:nvGrpSpPr>
          <p:cNvPr id="2" name="Group 4"/>
          <p:cNvGrpSpPr>
            <a:grpSpLocks/>
          </p:cNvGrpSpPr>
          <p:nvPr/>
        </p:nvGrpSpPr>
        <p:grpSpPr bwMode="auto">
          <a:xfrm>
            <a:off x="0" y="0"/>
            <a:ext cx="9144000" cy="622300"/>
            <a:chOff x="0" y="0"/>
            <a:chExt cx="5760" cy="392"/>
          </a:xfrm>
        </p:grpSpPr>
        <p:sp>
          <p:nvSpPr>
            <p:cNvPr id="362501" name="Rectangle 5"/>
            <p:cNvSpPr>
              <a:spLocks noChangeArrowheads="1"/>
            </p:cNvSpPr>
            <p:nvPr/>
          </p:nvSpPr>
          <p:spPr bwMode="auto">
            <a:xfrm>
              <a:off x="0" y="0"/>
              <a:ext cx="5760" cy="144"/>
            </a:xfrm>
            <a:prstGeom prst="rect">
              <a:avLst/>
            </a:prstGeom>
            <a:solidFill>
              <a:srgbClr val="FF0000"/>
            </a:solidFill>
            <a:ln w="9525">
              <a:noFill/>
              <a:miter lim="800000"/>
              <a:headEnd/>
              <a:tailEnd/>
            </a:ln>
            <a:effectLst/>
          </p:spPr>
          <p:txBody>
            <a:bodyPr wrap="none" anchor="ctr"/>
            <a:lstStyle/>
            <a:p>
              <a:endParaRPr lang="en-US" dirty="0"/>
            </a:p>
          </p:txBody>
        </p:sp>
        <p:sp>
          <p:nvSpPr>
            <p:cNvPr id="362502" name="Rectangle 6"/>
            <p:cNvSpPr>
              <a:spLocks noChangeArrowheads="1"/>
            </p:cNvSpPr>
            <p:nvPr/>
          </p:nvSpPr>
          <p:spPr bwMode="auto">
            <a:xfrm>
              <a:off x="0" y="124"/>
              <a:ext cx="5760" cy="144"/>
            </a:xfrm>
            <a:prstGeom prst="rect">
              <a:avLst/>
            </a:prstGeom>
            <a:solidFill>
              <a:schemeClr val="bg1"/>
            </a:solidFill>
            <a:ln w="9525">
              <a:noFill/>
              <a:miter lim="800000"/>
              <a:headEnd/>
              <a:tailEnd/>
            </a:ln>
            <a:effectLst/>
          </p:spPr>
          <p:txBody>
            <a:bodyPr wrap="none" anchor="ctr"/>
            <a:lstStyle/>
            <a:p>
              <a:endParaRPr lang="en-US" dirty="0"/>
            </a:p>
          </p:txBody>
        </p:sp>
        <p:sp>
          <p:nvSpPr>
            <p:cNvPr id="362503" name="Rectangle 7"/>
            <p:cNvSpPr>
              <a:spLocks noChangeArrowheads="1"/>
            </p:cNvSpPr>
            <p:nvPr/>
          </p:nvSpPr>
          <p:spPr bwMode="auto">
            <a:xfrm>
              <a:off x="0" y="248"/>
              <a:ext cx="5760" cy="144"/>
            </a:xfrm>
            <a:prstGeom prst="rect">
              <a:avLst/>
            </a:prstGeom>
            <a:solidFill>
              <a:srgbClr val="0033CC"/>
            </a:solidFill>
            <a:ln w="9525">
              <a:noFill/>
              <a:miter lim="800000"/>
              <a:headEnd/>
              <a:tailEnd/>
            </a:ln>
            <a:effectLst/>
          </p:spPr>
          <p:txBody>
            <a:bodyPr wrap="none" anchor="ctr"/>
            <a:lstStyle/>
            <a:p>
              <a:endParaRPr lang="en-US" dirty="0"/>
            </a:p>
          </p:txBody>
        </p:sp>
      </p:grpSp>
    </p:spTree>
  </p:cSld>
  <p:clrMapOvr>
    <a:masterClrMapping/>
  </p:clrMapOvr>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20577</TotalTime>
  <Words>3490</Words>
  <Application>Microsoft Office PowerPoint</Application>
  <PresentationFormat>On-screen Show (4:3)</PresentationFormat>
  <Paragraphs>369</Paragraphs>
  <Slides>36</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Arial</vt:lpstr>
      <vt:lpstr>Brush Script MT</vt:lpstr>
      <vt:lpstr>Calibri</vt:lpstr>
      <vt:lpstr>Edwardian Script ITC</vt:lpstr>
      <vt:lpstr>Monotype Corsiva</vt:lpstr>
      <vt:lpstr>Times New Roman</vt:lpstr>
      <vt:lpstr>Default Design</vt:lpstr>
      <vt:lpstr>Welcome</vt:lpstr>
      <vt:lpstr>Eagle Preview Agenda </vt:lpstr>
      <vt:lpstr>Eagle Requirements:</vt:lpstr>
      <vt:lpstr>Requirement 5 - Purpose</vt:lpstr>
      <vt:lpstr>Plan, Develop …</vt:lpstr>
      <vt:lpstr>Give Leadership to Others</vt:lpstr>
      <vt:lpstr>Who is a Beneficiary?</vt:lpstr>
      <vt:lpstr>Types of Projects</vt:lpstr>
      <vt:lpstr>The Eagle Project  Approval Process</vt:lpstr>
      <vt:lpstr>PowerPoint Presentation</vt:lpstr>
      <vt:lpstr>Eagle Scout Project Workbook</vt:lpstr>
      <vt:lpstr>Project Process Overview</vt:lpstr>
      <vt:lpstr>Project Approval Process</vt:lpstr>
      <vt:lpstr>District Approval</vt:lpstr>
      <vt:lpstr>Final Plan</vt:lpstr>
      <vt:lpstr>Walk through a Time-Line</vt:lpstr>
      <vt:lpstr>Key Topics / Hints</vt:lpstr>
      <vt:lpstr>Adult Volunteers</vt:lpstr>
      <vt:lpstr>Sample Construction or Landscape Diagram</vt:lpstr>
      <vt:lpstr>Fundraising</vt:lpstr>
      <vt:lpstr>Safety Hazards</vt:lpstr>
      <vt:lpstr>Service Project Report</vt:lpstr>
      <vt:lpstr>Create A Word Picture</vt:lpstr>
      <vt:lpstr>Eagle Application Procedures</vt:lpstr>
      <vt:lpstr>Eagle Scout Rank Application</vt:lpstr>
      <vt:lpstr>Application Continued</vt:lpstr>
      <vt:lpstr>Letters of Reference</vt:lpstr>
      <vt:lpstr>Reference Letter Process</vt:lpstr>
      <vt:lpstr>Requirement 4</vt:lpstr>
      <vt:lpstr>Statement of Life Goals </vt:lpstr>
      <vt:lpstr>Scoutmaster Conference</vt:lpstr>
      <vt:lpstr>Eagle Board of Review</vt:lpstr>
      <vt:lpstr>Setting up an Eagle BOR</vt:lpstr>
      <vt:lpstr>The Eagle BOR</vt:lpstr>
      <vt:lpstr>Once an Eagle, always an Eagle</vt:lpstr>
      <vt:lpstr>Questions &amp; Answers</vt:lpstr>
    </vt:vector>
  </TitlesOfParts>
  <Company>3M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Eagle Expo Agenda 10/30/03</dc:title>
  <dc:creator>US235209</dc:creator>
  <cp:lastModifiedBy>Bill Richmond</cp:lastModifiedBy>
  <cp:revision>511</cp:revision>
  <cp:lastPrinted>2017-04-18T17:53:17Z</cp:lastPrinted>
  <dcterms:created xsi:type="dcterms:W3CDTF">2003-10-14T21:35:06Z</dcterms:created>
  <dcterms:modified xsi:type="dcterms:W3CDTF">2017-04-19T14:00:46Z</dcterms:modified>
</cp:coreProperties>
</file>