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53"/>
  </p:notesMasterIdLst>
  <p:handoutMasterIdLst>
    <p:handoutMasterId r:id="rId54"/>
  </p:handoutMasterIdLst>
  <p:sldIdLst>
    <p:sldId id="256" r:id="rId3"/>
    <p:sldId id="333" r:id="rId4"/>
    <p:sldId id="334" r:id="rId5"/>
    <p:sldId id="290" r:id="rId6"/>
    <p:sldId id="274" r:id="rId7"/>
    <p:sldId id="259" r:id="rId8"/>
    <p:sldId id="262" r:id="rId9"/>
    <p:sldId id="295" r:id="rId10"/>
    <p:sldId id="285" r:id="rId11"/>
    <p:sldId id="279" r:id="rId12"/>
    <p:sldId id="272" r:id="rId13"/>
    <p:sldId id="349" r:id="rId14"/>
    <p:sldId id="269" r:id="rId15"/>
    <p:sldId id="278" r:id="rId16"/>
    <p:sldId id="338" r:id="rId17"/>
    <p:sldId id="317" r:id="rId18"/>
    <p:sldId id="321" r:id="rId19"/>
    <p:sldId id="364" r:id="rId20"/>
    <p:sldId id="340" r:id="rId21"/>
    <p:sldId id="302" r:id="rId22"/>
    <p:sldId id="378" r:id="rId23"/>
    <p:sldId id="336" r:id="rId24"/>
    <p:sldId id="318" r:id="rId25"/>
    <p:sldId id="320" r:id="rId26"/>
    <p:sldId id="342" r:id="rId27"/>
    <p:sldId id="385" r:id="rId28"/>
    <p:sldId id="366" r:id="rId29"/>
    <p:sldId id="343" r:id="rId30"/>
    <p:sldId id="319" r:id="rId31"/>
    <p:sldId id="351" r:id="rId32"/>
    <p:sldId id="309" r:id="rId33"/>
    <p:sldId id="282" r:id="rId34"/>
    <p:sldId id="345" r:id="rId35"/>
    <p:sldId id="346" r:id="rId36"/>
    <p:sldId id="347" r:id="rId37"/>
    <p:sldId id="354" r:id="rId38"/>
    <p:sldId id="350" r:id="rId39"/>
    <p:sldId id="341" r:id="rId40"/>
    <p:sldId id="367" r:id="rId41"/>
    <p:sldId id="362" r:id="rId42"/>
    <p:sldId id="368" r:id="rId43"/>
    <p:sldId id="369" r:id="rId44"/>
    <p:sldId id="370" r:id="rId45"/>
    <p:sldId id="379" r:id="rId46"/>
    <p:sldId id="380" r:id="rId47"/>
    <p:sldId id="381" r:id="rId48"/>
    <p:sldId id="382" r:id="rId49"/>
    <p:sldId id="383" r:id="rId50"/>
    <p:sldId id="268" r:id="rId51"/>
    <p:sldId id="315" r:id="rId52"/>
  </p:sldIdLst>
  <p:sldSz cx="9144000" cy="6858000" type="screen4x3"/>
  <p:notesSz cx="6858000" cy="9296400"/>
  <p:defaultTextStyle>
    <a:defPPr>
      <a:defRPr lang="en-US"/>
    </a:defPPr>
    <a:lvl1pPr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5B0"/>
    <a:srgbClr val="003AFA"/>
    <a:srgbClr val="0000A2"/>
    <a:srgbClr val="0000E0"/>
    <a:srgbClr val="9EF1F0"/>
    <a:srgbClr val="038FBE"/>
    <a:srgbClr val="9EEEE8"/>
    <a:srgbClr val="177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77" autoAdjust="0"/>
  </p:normalViewPr>
  <p:slideViewPr>
    <p:cSldViewPr snapToGrid="0">
      <p:cViewPr>
        <p:scale>
          <a:sx n="59" d="100"/>
          <a:sy n="59" d="100"/>
        </p:scale>
        <p:origin x="-1416" y="-198"/>
      </p:cViewPr>
      <p:guideLst>
        <p:guide orient="horz" pos="2161"/>
        <p:guide pos="2879"/>
      </p:guideLst>
    </p:cSldViewPr>
  </p:slideViewPr>
  <p:outlineViewPr>
    <p:cViewPr>
      <p:scale>
        <a:sx n="33" d="100"/>
        <a:sy n="33" d="100"/>
      </p:scale>
      <p:origin x="0" y="56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693"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algn="r" defTabSz="923027" eaLnBrk="1" hangingPunct="1">
              <a:defRPr sz="1300">
                <a:latin typeface="Arial"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algn="r" defTabSz="920750" eaLnBrk="1" hangingPunct="1">
              <a:defRPr sz="1300"/>
            </a:lvl1pPr>
          </a:lstStyle>
          <a:p>
            <a:fld id="{37017791-4EC5-4475-9E3A-0CCE33444A2F}" type="slidenum">
              <a:rPr lang="en-US" altLang="en-US"/>
              <a:pPr/>
              <a:t>‹#›</a:t>
            </a:fld>
            <a:endParaRPr lang="en-US" altLang="en-US"/>
          </a:p>
        </p:txBody>
      </p:sp>
    </p:spTree>
    <p:extLst>
      <p:ext uri="{BB962C8B-B14F-4D97-AF65-F5344CB8AC3E}">
        <p14:creationId xmlns:p14="http://schemas.microsoft.com/office/powerpoint/2010/main" val="576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algn="r" defTabSz="923027" eaLnBrk="1" hangingPunct="1">
              <a:defRPr sz="13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04900" y="696913"/>
            <a:ext cx="4648200"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2813" y="4416425"/>
            <a:ext cx="5032375" cy="4183063"/>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algn="r" defTabSz="920750" eaLnBrk="1" hangingPunct="1">
              <a:defRPr sz="1300"/>
            </a:lvl1pPr>
          </a:lstStyle>
          <a:p>
            <a:fld id="{DBA955B1-57F4-4136-AD4B-7671699305F1}" type="slidenum">
              <a:rPr lang="en-US" altLang="en-US"/>
              <a:pPr/>
              <a:t>‹#›</a:t>
            </a:fld>
            <a:endParaRPr lang="en-US" altLang="en-US"/>
          </a:p>
        </p:txBody>
      </p:sp>
    </p:spTree>
    <p:extLst>
      <p:ext uri="{BB962C8B-B14F-4D97-AF65-F5344CB8AC3E}">
        <p14:creationId xmlns:p14="http://schemas.microsoft.com/office/powerpoint/2010/main" val="2177757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i="1" dirty="0" smtClean="0">
                <a:ea typeface="MS PGothic" pitchFamily="34" charset="-128"/>
                <a:cs typeface="Arial" pitchFamily="34" charset="0"/>
              </a:rPr>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p>
          <a:p>
            <a:pPr>
              <a:defRPr/>
            </a:pPr>
            <a:endParaRPr lang="en-US" i="1" dirty="0" smtClean="0">
              <a:ea typeface="MS PGothic" pitchFamily="34" charset="-128"/>
              <a:cs typeface="Arial" pitchFamily="34" charset="0"/>
            </a:endParaRPr>
          </a:p>
          <a:p>
            <a:pPr>
              <a:defRPr/>
            </a:pPr>
            <a:r>
              <a:rPr lang="en-US" i="1" dirty="0" smtClean="0">
                <a:ea typeface="MS PGothic" pitchFamily="34" charset="-128"/>
                <a:cs typeface="Arial" pitchFamily="34" charset="0"/>
              </a:rPr>
              <a:t>Challenge participants to ask questions and encourage them to join in the discussions.]</a:t>
            </a:r>
          </a:p>
          <a:p>
            <a:pPr>
              <a:defRPr/>
            </a:pPr>
            <a:endParaRPr lang="en-US" dirty="0" smtClean="0">
              <a:ea typeface="MS PGothic" pitchFamily="34" charset="-128"/>
              <a:cs typeface="Arial" pitchFamily="34" charset="0"/>
            </a:endParaRPr>
          </a:p>
          <a:p>
            <a:pPr>
              <a:defRPr/>
            </a:pPr>
            <a:endParaRPr lang="en-US" dirty="0" smtClean="0">
              <a:ea typeface="MS PGothic" pitchFamily="34" charset="-128"/>
              <a:cs typeface="Arial" pitchFamily="34" charset="0"/>
            </a:endParaRPr>
          </a:p>
          <a:p>
            <a:pPr>
              <a:defRPr/>
            </a:pPr>
            <a:r>
              <a:rPr lang="en-US" i="1" dirty="0" smtClean="0">
                <a:ea typeface="MS PGothic" pitchFamily="34" charset="-128"/>
                <a:cs typeface="Arial" pitchFamily="34" charset="0"/>
              </a:rPr>
              <a:t>Background note to the presenter with supplies needed:</a:t>
            </a:r>
          </a:p>
          <a:p>
            <a:pPr>
              <a:defRPr/>
            </a:pPr>
            <a:endParaRPr lang="en-US" i="1" dirty="0" smtClean="0">
              <a:ea typeface="MS PGothic" pitchFamily="34" charset="-128"/>
              <a:cs typeface="Arial" pitchFamily="34" charset="0"/>
            </a:endParaRPr>
          </a:p>
          <a:p>
            <a:pPr>
              <a:defRPr/>
            </a:pPr>
            <a:r>
              <a:rPr lang="en-US" dirty="0" smtClean="0">
                <a:ea typeface="MS PGothic" pitchFamily="34" charset="-128"/>
                <a:cs typeface="Arial" pitchFamily="34" charset="0"/>
              </a:rPr>
              <a:t>This merit badge counselor orientation presentation provides new and prospective merit badge counselors 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BSA national policies and procedures. The orientation takes approximately 60 to 90 minutes depending on the experience level of those attending.</a:t>
            </a:r>
          </a:p>
          <a:p>
            <a:pPr>
              <a:defRPr/>
            </a:pPr>
            <a:r>
              <a:rPr lang="en-US" dirty="0" smtClean="0">
                <a:ea typeface="MS PGothic" pitchFamily="34" charset="-128"/>
                <a:cs typeface="Arial" pitchFamily="34" charset="0"/>
              </a:rPr>
              <a:t> </a:t>
            </a:r>
          </a:p>
          <a:p>
            <a:pPr>
              <a:defRPr/>
            </a:pPr>
            <a:r>
              <a:rPr lang="en-US" dirty="0" smtClean="0">
                <a:ea typeface="MS PGothic" pitchFamily="34" charset="-128"/>
                <a:cs typeface="Arial" pitchFamily="34" charset="0"/>
              </a:rPr>
              <a:t>Like all the orientation and educational experiences produced by the National Advancement Committee and its Webinars and Education Task Force, this session has an expiration date, after which it is not to be used. Upon that date a replacement session will be available at the URL shown on the first slide. This will provide unit, district, and council volunteers with the latest information.</a:t>
            </a:r>
          </a:p>
          <a:p>
            <a:pPr>
              <a:defRPr/>
            </a:pPr>
            <a:r>
              <a:rPr lang="en-US" dirty="0" smtClean="0">
                <a:ea typeface="MS PGothic" pitchFamily="34" charset="-128"/>
                <a:cs typeface="Arial" pitchFamily="34" charset="0"/>
              </a:rPr>
              <a:t> </a:t>
            </a:r>
          </a:p>
          <a:p>
            <a:pPr>
              <a:defRPr/>
            </a:pPr>
            <a:r>
              <a:rPr lang="en-US" dirty="0" smtClean="0">
                <a:ea typeface="MS PGothic" pitchFamily="34" charset="-128"/>
                <a:cs typeface="Arial" pitchFamily="34" charset="0"/>
              </a:rPr>
              <a:t>We encourage presenters to have at least one copy of the following publications for use during the presentation:</a:t>
            </a:r>
          </a:p>
          <a:p>
            <a:pPr indent="-228600">
              <a:buFontTx/>
              <a:buChar char="•"/>
              <a:defRPr/>
            </a:pPr>
            <a:r>
              <a:rPr lang="en-US" dirty="0" smtClean="0">
                <a:ea typeface="MS PGothic" pitchFamily="34" charset="-128"/>
                <a:cs typeface="Arial" pitchFamily="34" charset="0"/>
              </a:rPr>
              <a:t>The </a:t>
            </a:r>
            <a:r>
              <a:rPr lang="en-US" i="1" dirty="0" smtClean="0">
                <a:ea typeface="MS PGothic" pitchFamily="34" charset="-128"/>
                <a:cs typeface="Arial" pitchFamily="34" charset="0"/>
              </a:rPr>
              <a:t>Guide to Advancement, </a:t>
            </a:r>
            <a:r>
              <a:rPr lang="en-US" dirty="0" smtClean="0">
                <a:ea typeface="MS PGothic" pitchFamily="34" charset="-128"/>
                <a:cs typeface="Arial" pitchFamily="34" charset="0"/>
              </a:rPr>
              <a:t>No. 33088</a:t>
            </a:r>
          </a:p>
          <a:p>
            <a:pPr indent="-228600">
              <a:buFontTx/>
              <a:buChar char="•"/>
              <a:defRPr/>
            </a:pPr>
            <a:r>
              <a:rPr lang="en-US" dirty="0" smtClean="0">
                <a:ea typeface="MS PGothic" pitchFamily="34" charset="-128"/>
                <a:cs typeface="Arial" pitchFamily="34" charset="0"/>
              </a:rPr>
              <a:t>Any issue of </a:t>
            </a:r>
            <a:r>
              <a:rPr lang="en-US" i="1" dirty="0" smtClean="0">
                <a:ea typeface="MS PGothic" pitchFamily="34" charset="-128"/>
                <a:cs typeface="Arial" pitchFamily="34" charset="0"/>
              </a:rPr>
              <a:t>Advancement News</a:t>
            </a:r>
            <a:endParaRPr lang="en-US" dirty="0" smtClean="0">
              <a:ea typeface="MS PGothic" pitchFamily="34" charset="-128"/>
              <a:cs typeface="Arial" pitchFamily="34" charset="0"/>
            </a:endParaRPr>
          </a:p>
          <a:p>
            <a:pPr indent="-228600">
              <a:buFontTx/>
              <a:buChar char="•"/>
              <a:defRPr/>
            </a:pPr>
            <a:r>
              <a:rPr lang="en-US" i="1" dirty="0" smtClean="0">
                <a:ea typeface="MS PGothic" pitchFamily="34" charset="-128"/>
                <a:cs typeface="Arial" pitchFamily="34" charset="0"/>
              </a:rPr>
              <a:t>Boy Scout Requirements, </a:t>
            </a:r>
            <a:r>
              <a:rPr lang="en-US" dirty="0" smtClean="0">
                <a:ea typeface="MS PGothic" pitchFamily="34" charset="-128"/>
                <a:cs typeface="Arial" pitchFamily="34" charset="0"/>
              </a:rPr>
              <a:t>No. 33216</a:t>
            </a:r>
          </a:p>
          <a:p>
            <a:pPr indent="-228600">
              <a:buFontTx/>
              <a:buChar char="•"/>
              <a:defRPr/>
            </a:pPr>
            <a:r>
              <a:rPr lang="en-US" dirty="0" smtClean="0">
                <a:ea typeface="MS PGothic" pitchFamily="34" charset="-128"/>
                <a:cs typeface="Arial" pitchFamily="34" charset="0"/>
              </a:rPr>
              <a:t>A few merit badge pamphlets (at least one that is Eagle-required)</a:t>
            </a:r>
          </a:p>
          <a:p>
            <a:pPr indent="-228600">
              <a:buFontTx/>
              <a:buChar char="•"/>
              <a:defRPr/>
            </a:pPr>
            <a:r>
              <a:rPr lang="en-US" dirty="0" smtClean="0">
                <a:ea typeface="MS PGothic" pitchFamily="34" charset="-128"/>
                <a:cs typeface="Arial" pitchFamily="34" charset="0"/>
              </a:rPr>
              <a:t>Application for Merit Badge (blue card), No. 34124</a:t>
            </a:r>
          </a:p>
          <a:p>
            <a:pPr indent="-228600">
              <a:buFontTx/>
              <a:buChar char="•"/>
              <a:defRPr/>
            </a:pPr>
            <a:r>
              <a:rPr lang="en-US" dirty="0" smtClean="0">
                <a:ea typeface="MS PGothic" pitchFamily="34" charset="-128"/>
                <a:cs typeface="Arial" pitchFamily="34" charset="0"/>
              </a:rPr>
              <a:t>Merit Badge Counselor Information form, No. 34405</a:t>
            </a:r>
          </a:p>
          <a:p>
            <a:pPr indent="-228600">
              <a:buFontTx/>
              <a:buChar char="•"/>
              <a:defRPr/>
            </a:pPr>
            <a:r>
              <a:rPr lang="en-US" dirty="0" smtClean="0">
                <a:ea typeface="MS PGothic" pitchFamily="34" charset="-128"/>
                <a:cs typeface="Arial" pitchFamily="34" charset="0"/>
              </a:rPr>
              <a:t>BSA Adult Application, No. 524-501</a:t>
            </a:r>
          </a:p>
          <a:p>
            <a:pPr>
              <a:defRPr/>
            </a:pPr>
            <a:r>
              <a:rPr lang="en-US" dirty="0" smtClean="0">
                <a:ea typeface="MS PGothic" pitchFamily="34" charset="-128"/>
                <a:cs typeface="Arial" pitchFamily="34" charset="0"/>
              </a:rPr>
              <a:t> </a:t>
            </a:r>
          </a:p>
          <a:p>
            <a:pPr>
              <a:defRPr/>
            </a:pPr>
            <a:r>
              <a:rPr lang="en-US" dirty="0" smtClean="0">
                <a:ea typeface="MS PGothic" pitchFamily="34" charset="-128"/>
                <a:cs typeface="Arial" pitchFamily="34" charset="0"/>
              </a:rPr>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p>
          <a:p>
            <a:pPr>
              <a:defRPr/>
            </a:pPr>
            <a:endParaRPr lang="en-US" dirty="0" smtClean="0">
              <a:ea typeface="MS PGothic" pitchFamily="34" charset="-128"/>
              <a:cs typeface="Arial" pitchFamily="34" charset="0"/>
            </a:endParaRPr>
          </a:p>
          <a:p>
            <a:pPr>
              <a:defRPr/>
            </a:pPr>
            <a:r>
              <a:rPr lang="en-US" dirty="0" smtClean="0">
                <a:ea typeface="MS PGothic" pitchFamily="34" charset="-128"/>
                <a:cs typeface="Arial" pitchFamily="34" charset="0"/>
              </a:rPr>
              <a:t>A flip chart or white-board, and pens may come in handy.</a:t>
            </a:r>
          </a:p>
          <a:p>
            <a:pPr>
              <a:defRPr/>
            </a:pPr>
            <a:endParaRPr lang="en-US" dirty="0" smtClean="0">
              <a:ea typeface="MS PGothic" pitchFamily="34" charset="-128"/>
              <a:cs typeface="Arial" pitchFamily="34" charset="0"/>
            </a:endParaRPr>
          </a:p>
          <a:p>
            <a:pPr>
              <a:defRPr/>
            </a:pPr>
            <a:r>
              <a:rPr lang="en-US" dirty="0" smtClean="0">
                <a:ea typeface="MS PGothic" pitchFamily="34" charset="-128"/>
                <a:cs typeface="Arial" pitchFamily="34" charset="0"/>
              </a:rPr>
              <a:t>If your session will include volunteers unfamiliar with Scouting, it may be helpful to prepare signs or flip chart sheets showing the Scout Oath and Scout Law.</a:t>
            </a:r>
          </a:p>
          <a:p>
            <a:pPr>
              <a:defRPr/>
            </a:pPr>
            <a:r>
              <a:rPr lang="en-US" dirty="0" smtClean="0">
                <a:ea typeface="MS PGothic" pitchFamily="34" charset="-128"/>
                <a:cs typeface="Arial" pitchFamily="34" charset="0"/>
              </a:rPr>
              <a:t> </a:t>
            </a:r>
          </a:p>
          <a:p>
            <a:pPr>
              <a:defRPr/>
            </a:pPr>
            <a:r>
              <a:rPr lang="en-US" dirty="0" smtClean="0">
                <a:ea typeface="MS PGothic" pitchFamily="34" charset="-128"/>
                <a:cs typeface="Arial" pitchFamily="34" charset="0"/>
              </a:rPr>
              <a:t>The National Advancement Team welcomes any and all feedback through advancement.team@scouting.org, but would ask that questions and concerns first be shared with local district and council volunteer or professional advancement administrators.</a:t>
            </a:r>
          </a:p>
          <a:p>
            <a:pPr>
              <a:defRPr/>
            </a:pPr>
            <a:r>
              <a:rPr lang="en-US" dirty="0" smtClean="0">
                <a:ea typeface="MS PGothic" pitchFamily="34" charset="-128"/>
                <a:cs typeface="Arial" pitchFamily="34" charset="0"/>
              </a:rPr>
              <a:t> </a:t>
            </a:r>
          </a:p>
          <a:p>
            <a:pPr>
              <a:defRPr/>
            </a:pPr>
            <a:r>
              <a:rPr lang="en-US" dirty="0" smtClean="0">
                <a:ea typeface="MS PGothic" pitchFamily="34" charset="-128"/>
                <a:cs typeface="Arial" pitchFamily="34" charset="0"/>
              </a:rPr>
              <a:t>The National Advancement Committee's Webinar and Education Task Force</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dedicated Scouting volunteers who helped develop this presentation wish you great success in giving merit badge counselors the tools they need to better serve today's young people.</a:t>
            </a:r>
            <a:endParaRPr lang="en-US" dirty="0" smtClean="0">
              <a:ea typeface="MS PGothic" pitchFamily="34" charset="-128"/>
              <a:cs typeface="Arial"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32E652A4-9D18-4E9D-A45F-4A6D06EF3E35}" type="slidenum">
              <a:rPr lang="en-US" altLang="en-US" sz="1300">
                <a:latin typeface="Arial" pitchFamily="34" charset="0"/>
              </a:rPr>
              <a:pPr>
                <a:spcBef>
                  <a:spcPct val="0"/>
                </a:spcBef>
              </a:pPr>
              <a:t>1</a:t>
            </a:fld>
            <a:endParaRPr lang="en-US" altLang="en-US" sz="13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smtClean="0">
              <a:cs typeface="Times New Roman" pitchFamily="18" charset="0"/>
            </a:endParaRPr>
          </a:p>
          <a:p>
            <a:pPr eaLnBrk="1" hangingPunct="1"/>
            <a:r>
              <a:rPr lang="en-US" altLang="en-US" smtClean="0">
                <a:cs typeface="Times New Roman" pitchFamily="18" charset="0"/>
              </a:rPr>
              <a:t>These are the </a:t>
            </a:r>
            <a:r>
              <a:rPr lang="en-US" altLang="en-US" i="1" u="sng" smtClean="0">
                <a:cs typeface="Times New Roman" pitchFamily="18" charset="0"/>
              </a:rPr>
              <a:t>only</a:t>
            </a:r>
            <a:r>
              <a:rPr lang="en-US" altLang="en-US" smtClean="0">
                <a:cs typeface="Times New Roman" pitchFamily="18" charset="0"/>
              </a:rPr>
              <a:t> qualifications the BSA National Council places on merit badge counselors—regardless of the merit badge. Local councils, however, when approving counselors, may look for more, but they are not allowed to accept less.</a:t>
            </a:r>
          </a:p>
        </p:txBody>
      </p:sp>
      <p:sp>
        <p:nvSpPr>
          <p:cNvPr id="2662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B1A06AFF-8C9C-4B72-9869-027D72901486}" type="slidenum">
              <a:rPr lang="en-US" altLang="en-US" sz="1300">
                <a:latin typeface="Arial" pitchFamily="34" charset="0"/>
              </a:rPr>
              <a:pPr algn="r" eaLnBrk="1" hangingPunct="1">
                <a:spcBef>
                  <a:spcPct val="0"/>
                </a:spcBef>
              </a:pPr>
              <a:t>10</a:t>
            </a:fld>
            <a:endParaRPr lang="en-US" altLang="en-US" sz="130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The BSA considers some merit badge activities riskier than others. A list of these badges is provided in the </a:t>
            </a:r>
            <a:r>
              <a:rPr lang="en-US" altLang="en-US" i="1" smtClean="0">
                <a:cs typeface="Arial" pitchFamily="34" charset="0"/>
              </a:rPr>
              <a:t>Guide to Advancement</a:t>
            </a:r>
            <a:r>
              <a:rPr lang="en-US" altLang="en-US" smtClean="0">
                <a:cs typeface="Arial" pitchFamily="34" charset="0"/>
              </a:rPr>
              <a:t>, topic seventy-eleven, </a:t>
            </a:r>
            <a:r>
              <a:rPr lang="ja-JP" altLang="en-US" smtClean="0">
                <a:cs typeface="Arial" pitchFamily="34" charset="0"/>
              </a:rPr>
              <a:t>“</a:t>
            </a:r>
            <a:r>
              <a:rPr lang="en-US" altLang="ja-JP" smtClean="0">
                <a:cs typeface="Arial" pitchFamily="34" charset="0"/>
              </a:rPr>
              <a:t>Qualifications of Counselors;</a:t>
            </a:r>
            <a:r>
              <a:rPr lang="ja-JP" altLang="en-US" smtClean="0">
                <a:cs typeface="Arial" pitchFamily="34" charset="0"/>
              </a:rPr>
              <a:t>”</a:t>
            </a:r>
            <a:r>
              <a:rPr lang="en-US" altLang="ja-JP" smtClean="0">
                <a:cs typeface="Arial"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smtClean="0">
              <a:cs typeface="Arial" pitchFamily="34" charset="0"/>
            </a:endParaRPr>
          </a:p>
          <a:p>
            <a:pPr eaLnBrk="1" hangingPunct="1"/>
            <a:r>
              <a:rPr lang="en-US" altLang="en-US" smtClean="0">
                <a:cs typeface="Arial" pitchFamily="34" charset="0"/>
              </a:rPr>
              <a:t>If the merit badge counselor does not meet the specific qualifications listed, then he or she may use the services of others who do meet them. This is supported in topic seventy-thirty-two of the </a:t>
            </a:r>
            <a:r>
              <a:rPr lang="en-US" altLang="en-US" i="1" smtClean="0">
                <a:cs typeface="Arial" pitchFamily="34" charset="0"/>
              </a:rPr>
              <a:t>Guide to Advancement, </a:t>
            </a:r>
            <a:r>
              <a:rPr lang="en-US" altLang="en-US" smtClean="0">
                <a:cs typeface="Arial" pitchFamily="34" charset="0"/>
              </a:rPr>
              <a:t>where it says, </a:t>
            </a:r>
            <a:r>
              <a:rPr lang="ja-JP" altLang="en-US" smtClean="0">
                <a:cs typeface="Arial" pitchFamily="34" charset="0"/>
              </a:rPr>
              <a:t>“</a:t>
            </a:r>
            <a:r>
              <a:rPr lang="en-US" altLang="ja-JP" smtClean="0">
                <a:cs typeface="Arial" pitchFamily="34" charset="0"/>
              </a:rPr>
              <a:t>It is permissible for guest speakers, guest experts, or others who are not merit badge counselors to assist in the counseling process.</a:t>
            </a:r>
            <a:r>
              <a:rPr lang="ja-JP" altLang="en-US" smtClean="0">
                <a:cs typeface="Arial" pitchFamily="34" charset="0"/>
              </a:rPr>
              <a:t>”</a:t>
            </a:r>
            <a:endParaRPr lang="en-US" altLang="ja-JP" smtClean="0">
              <a:cs typeface="Arial" pitchFamily="34" charset="0"/>
            </a:endParaRPr>
          </a:p>
          <a:p>
            <a:pPr eaLnBrk="1" hangingPunct="1"/>
            <a:endParaRPr lang="en-US" altLang="en-US" smtClean="0">
              <a:cs typeface="Arial" pitchFamily="34" charset="0"/>
            </a:endParaRPr>
          </a:p>
          <a:p>
            <a:pPr eaLnBrk="1" hangingPunct="1">
              <a:lnSpc>
                <a:spcPct val="80000"/>
              </a:lnSpc>
            </a:pPr>
            <a:r>
              <a:rPr lang="en-US" altLang="en-US" smtClean="0">
                <a:cs typeface="Arial" pitchFamily="34" charset="0"/>
              </a:rPr>
              <a:t>As a side note, it must be remembered that any activities that take place within the merit badge program must be conducted in accordance with the </a:t>
            </a:r>
            <a:r>
              <a:rPr lang="en-US" altLang="en-US" i="1" smtClean="0">
                <a:cs typeface="Arial" pitchFamily="34" charset="0"/>
              </a:rPr>
              <a:t>Guide to Safe Scouting</a:t>
            </a:r>
            <a:r>
              <a:rPr lang="en-US" altLang="en-US" smtClean="0">
                <a:cs typeface="Arial" pitchFamily="34" charset="0"/>
              </a:rPr>
              <a:t>.</a:t>
            </a:r>
          </a:p>
          <a:p>
            <a:pPr eaLnBrk="1" hangingPunct="1">
              <a:lnSpc>
                <a:spcPct val="80000"/>
              </a:lnSpc>
            </a:pPr>
            <a:endParaRPr lang="en-US" altLang="en-US" smtClean="0">
              <a:cs typeface="Arial" pitchFamily="34" charset="0"/>
            </a:endParaRPr>
          </a:p>
          <a:p>
            <a:pPr eaLnBrk="1" hangingPunct="1">
              <a:lnSpc>
                <a:spcPct val="80000"/>
              </a:lnSpc>
            </a:pPr>
            <a:r>
              <a:rPr lang="en-US" altLang="en-US" i="1" smtClean="0">
                <a:cs typeface="Arial" pitchFamily="34" charset="0"/>
              </a:rPr>
              <a:t>[If you are asked, the </a:t>
            </a:r>
            <a:r>
              <a:rPr lang="en-US" altLang="en-US" smtClean="0">
                <a:cs typeface="Arial" pitchFamily="34" charset="0"/>
              </a:rPr>
              <a:t>Guide to Safe Scouting </a:t>
            </a:r>
            <a:r>
              <a:rPr lang="en-US" altLang="en-US" i="1" smtClean="0">
                <a:cs typeface="Arial" pitchFamily="34" charset="0"/>
              </a:rPr>
              <a:t>is available at www.scouting.org/scoutsource/healthandsafety/GSS.aspx.]</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A7F73FB-8270-43E8-9924-AD1333F9FEFE}" type="slidenum">
              <a:rPr lang="en-US" altLang="en-US" sz="1300">
                <a:latin typeface="Arial" pitchFamily="34" charset="0"/>
              </a:rPr>
              <a:pPr>
                <a:spcBef>
                  <a:spcPct val="0"/>
                </a:spcBef>
              </a:pPr>
              <a:t>11</a:t>
            </a:fld>
            <a:endParaRPr lang="en-US" altLang="en-US" sz="13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cs typeface="Arial" pitchFamily="34" charset="0"/>
              </a:rPr>
              <a:t>[Note to the presenter: We anticipate most of your participants will already be registered and approved as merit badge counselors. For others who may be attending to discover if counseling is a good fit, it would be helpful to have information about local council procedures on hand.]</a:t>
            </a:r>
          </a:p>
          <a:p>
            <a:pPr eaLnBrk="1" hangingPunct="1"/>
            <a:endParaRPr lang="en-US" altLang="en-US" i="1" smtClean="0">
              <a:cs typeface="Arial" pitchFamily="34" charset="0"/>
            </a:endParaRPr>
          </a:p>
          <a:p>
            <a:pPr eaLnBrk="1" hangingPunct="1"/>
            <a:r>
              <a:rPr lang="en-US" altLang="en-US" smtClean="0">
                <a:cs typeface="Arial" pitchFamily="34" charset="0"/>
              </a:rPr>
              <a:t>You must submit an adult application for registration with your local council as a merit badge counselor. This must be done even if you</a:t>
            </a:r>
            <a:r>
              <a:rPr lang="ja-JP" altLang="en-US" smtClean="0">
                <a:cs typeface="Arial" pitchFamily="34" charset="0"/>
              </a:rPr>
              <a:t>’</a:t>
            </a:r>
            <a:r>
              <a:rPr lang="en-US" altLang="ja-JP" smtClean="0">
                <a:cs typeface="Arial" pitchFamily="34" charset="0"/>
              </a:rPr>
              <a:t>re already registered in another position. You must complete a new registration form in order to serve. Be sure to use position code 42.</a:t>
            </a:r>
          </a:p>
          <a:p>
            <a:pPr eaLnBrk="1" hangingPunct="1"/>
            <a:endParaRPr lang="en-US" altLang="en-US" smtClean="0">
              <a:cs typeface="Arial" pitchFamily="34" charset="0"/>
            </a:endParaRPr>
          </a:p>
          <a:p>
            <a:pPr eaLnBrk="1" hangingPunct="1"/>
            <a:r>
              <a:rPr lang="en-US" altLang="en-US" smtClean="0">
                <a:cs typeface="Arial" pitchFamily="34" charset="0"/>
              </a:rPr>
              <a:t>This goes for merit badge counselors working at summer camp or at merit badge </a:t>
            </a:r>
            <a:r>
              <a:rPr lang="ja-JP" altLang="en-US" smtClean="0">
                <a:cs typeface="Arial" pitchFamily="34" charset="0"/>
              </a:rPr>
              <a:t>“</a:t>
            </a:r>
            <a:r>
              <a:rPr lang="en-US" altLang="ja-JP" smtClean="0">
                <a:cs typeface="Arial" pitchFamily="34" charset="0"/>
              </a:rPr>
              <a:t>colleges,</a:t>
            </a:r>
            <a:r>
              <a:rPr lang="ja-JP" altLang="en-US" smtClean="0">
                <a:cs typeface="Arial" pitchFamily="34" charset="0"/>
              </a:rPr>
              <a:t>”</a:t>
            </a:r>
            <a:r>
              <a:rPr lang="en-US" altLang="ja-JP" smtClean="0">
                <a:cs typeface="Arial" pitchFamily="34" charset="0"/>
              </a:rPr>
              <a:t> </a:t>
            </a:r>
            <a:r>
              <a:rPr lang="ja-JP" altLang="en-US" smtClean="0">
                <a:cs typeface="Arial" pitchFamily="34" charset="0"/>
              </a:rPr>
              <a:t>“</a:t>
            </a:r>
            <a:r>
              <a:rPr lang="en-US" altLang="ja-JP" smtClean="0">
                <a:cs typeface="Arial" pitchFamily="34" charset="0"/>
              </a:rPr>
              <a:t>fairs,</a:t>
            </a:r>
            <a:r>
              <a:rPr lang="ja-JP" altLang="en-US" smtClean="0">
                <a:cs typeface="Arial" pitchFamily="34" charset="0"/>
              </a:rPr>
              <a:t>”</a:t>
            </a:r>
            <a:r>
              <a:rPr lang="en-US" altLang="ja-JP" smtClean="0">
                <a:cs typeface="Arial" pitchFamily="34" charset="0"/>
              </a:rPr>
              <a:t> or </a:t>
            </a:r>
            <a:r>
              <a:rPr lang="ja-JP" altLang="en-US" smtClean="0">
                <a:cs typeface="Arial" pitchFamily="34" charset="0"/>
              </a:rPr>
              <a:t>“</a:t>
            </a:r>
            <a:r>
              <a:rPr lang="en-US" altLang="ja-JP" smtClean="0">
                <a:cs typeface="Arial" pitchFamily="34" charset="0"/>
              </a:rPr>
              <a:t>midways</a:t>
            </a:r>
            <a:r>
              <a:rPr lang="ja-JP" altLang="en-US" smtClean="0">
                <a:cs typeface="Arial" pitchFamily="34" charset="0"/>
              </a:rPr>
              <a:t>”</a:t>
            </a:r>
            <a:r>
              <a:rPr lang="en-US" altLang="ja-JP" smtClean="0">
                <a:cs typeface="Arial" pitchFamily="34" charset="0"/>
              </a:rPr>
              <a:t> as well. There are no exceptions. This is important because of the resulting background check that occurs upon registration.</a:t>
            </a:r>
          </a:p>
          <a:p>
            <a:pPr eaLnBrk="1" hangingPunct="1"/>
            <a:endParaRPr lang="en-US" altLang="en-US" smtClean="0">
              <a:cs typeface="Arial" pitchFamily="34" charset="0"/>
            </a:endParaRPr>
          </a:p>
          <a:p>
            <a:pPr eaLnBrk="1" hangingPunct="1"/>
            <a:r>
              <a:rPr lang="en-US" altLang="en-US" smtClean="0">
                <a:cs typeface="Arial" pitchFamily="34" charset="0"/>
              </a:rPr>
              <a:t>Local councils establish the procedure for submitting applications. </a:t>
            </a:r>
            <a:r>
              <a:rPr lang="en-US" altLang="en-US" i="1" smtClean="0">
                <a:cs typeface="Arial" pitchFamily="34" charset="0"/>
              </a:rPr>
              <a:t>[Explain the procedures for the council(s) with participants involved in this session]</a:t>
            </a:r>
          </a:p>
          <a:p>
            <a:pPr eaLnBrk="1" hangingPunct="1"/>
            <a:endParaRPr lang="en-US" altLang="en-US" smtClean="0">
              <a:cs typeface="Arial" pitchFamily="34" charset="0"/>
            </a:endParaRPr>
          </a:p>
          <a:p>
            <a:pPr eaLnBrk="1" hangingPunct="1"/>
            <a:r>
              <a:rPr lang="en-US" altLang="en-US" smtClean="0">
                <a:cs typeface="Arial" pitchFamily="34" charset="0"/>
              </a:rPr>
              <a:t>The cost to register is </a:t>
            </a:r>
            <a:r>
              <a:rPr lang="en-US" altLang="en-US" i="1" smtClean="0">
                <a:cs typeface="Arial" pitchFamily="34" charset="0"/>
              </a:rPr>
              <a:t>zero</a:t>
            </a:r>
            <a:r>
              <a:rPr lang="en-US" altLang="en-US" smtClean="0">
                <a:cs typeface="Arial" pitchFamily="34" charset="0"/>
              </a:rPr>
              <a:t> dollars. That</a:t>
            </a:r>
            <a:r>
              <a:rPr lang="ja-JP" altLang="en-US" smtClean="0">
                <a:cs typeface="Arial" pitchFamily="34" charset="0"/>
              </a:rPr>
              <a:t>’</a:t>
            </a:r>
            <a:r>
              <a:rPr lang="en-US" altLang="ja-JP" smtClean="0">
                <a:cs typeface="Arial" pitchFamily="34" charset="0"/>
              </a:rPr>
              <a:t>s right, it is </a:t>
            </a:r>
            <a:r>
              <a:rPr lang="en-US" altLang="ja-JP" i="1" smtClean="0">
                <a:cs typeface="Arial" pitchFamily="34" charset="0"/>
              </a:rPr>
              <a:t>free!</a:t>
            </a:r>
            <a:endParaRPr lang="en-US" altLang="en-US" i="1" smtClean="0">
              <a:cs typeface="Arial" pitchFamily="34" charset="0"/>
            </a:endParaRPr>
          </a:p>
        </p:txBody>
      </p:sp>
      <p:sp>
        <p:nvSpPr>
          <p:cNvPr id="30724"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EE215C16-DE8F-479B-8AC1-B68BF13A4B12}" type="slidenum">
              <a:rPr lang="en-US" altLang="en-US" sz="1300">
                <a:latin typeface="Arial" pitchFamily="34" charset="0"/>
              </a:rPr>
              <a:pPr algn="r" eaLnBrk="1" hangingPunct="1">
                <a:spcBef>
                  <a:spcPct val="0"/>
                </a:spcBef>
              </a:pPr>
              <a:t>12</a:t>
            </a:fld>
            <a:endParaRPr lang="en-US" altLang="en-US" sz="13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smtClean="0">
                <a:cs typeface="Arial" pitchFamily="34" charset="0"/>
              </a:rPr>
              <a:t>Here are the forms that merit badge counselors submit. The first is the standard BSA adult application form and the other is the Merit Badge Counselor Information sheet that lists each badge the counselor wishes to work with. This is the form upon which the council bases its approval of a counselor.</a:t>
            </a:r>
          </a:p>
          <a:p>
            <a:pPr eaLnBrk="1" hangingPunct="1">
              <a:spcBef>
                <a:spcPts val="438"/>
              </a:spcBef>
            </a:pPr>
            <a:endParaRPr lang="en-US" altLang="en-US" smtClean="0">
              <a:cs typeface="Arial" pitchFamily="34" charset="0"/>
            </a:endParaRPr>
          </a:p>
          <a:p>
            <a:pPr eaLnBrk="1" hangingPunct="1">
              <a:spcBef>
                <a:spcPts val="438"/>
              </a:spcBef>
            </a:pPr>
            <a:r>
              <a:rPr lang="en-US" altLang="en-US" smtClean="0">
                <a:cs typeface="Arial" pitchFamily="34" charset="0"/>
              </a:rPr>
              <a:t>The </a:t>
            </a:r>
            <a:r>
              <a:rPr lang="en-US" altLang="en-US" smtClean="0">
                <a:cs typeface="Times New Roman" pitchFamily="18" charset="0"/>
              </a:rPr>
              <a:t>Merit Badge Counselor Information sheet is where counselors have the opportunity to describe their skills and education related to each badge they wish to counsel. The description </a:t>
            </a:r>
            <a:r>
              <a:rPr lang="en-US" altLang="en-US" smtClean="0">
                <a:cs typeface="Arial" pitchFamily="34" charset="0"/>
              </a:rPr>
              <a:t>could include college degrees, formal training, various certifications, jobs held, specific life experiences, and so forth.</a:t>
            </a:r>
          </a:p>
          <a:p>
            <a:pPr eaLnBrk="1" hangingPunct="1">
              <a:spcBef>
                <a:spcPts val="438"/>
              </a:spcBef>
              <a:buFont typeface="Troop39" charset="0"/>
              <a:buNone/>
            </a:pPr>
            <a:endParaRPr lang="en-US" altLang="en-US" smtClean="0">
              <a:cs typeface="Times New Roman" pitchFamily="18" charset="0"/>
            </a:endParaRPr>
          </a:p>
          <a:p>
            <a:pPr eaLnBrk="1" hangingPunct="1">
              <a:spcBef>
                <a:spcPts val="438"/>
              </a:spcBef>
              <a:buFont typeface="Troop39" charset="0"/>
              <a:buNone/>
            </a:pPr>
            <a:r>
              <a:rPr lang="en-US" altLang="en-US" smtClean="0">
                <a:cs typeface="Times New Roman" pitchFamily="18" charset="0"/>
              </a:rPr>
              <a:t>Multiple forms may be used if counselors are applying to work with more badges than will fit on just one form. This same form is used if a counselor wishes to add or remove merit badges when it comes time to reregister.</a:t>
            </a:r>
          </a:p>
          <a:p>
            <a:pPr>
              <a:spcBef>
                <a:spcPts val="438"/>
              </a:spcBef>
            </a:pPr>
            <a:endParaRPr lang="en-US" altLang="en-US" smtClean="0">
              <a:cs typeface="Arial" pitchFamily="34" charset="0"/>
            </a:endParaRPr>
          </a:p>
          <a:p>
            <a:pPr>
              <a:spcBef>
                <a:spcPts val="438"/>
              </a:spcBef>
            </a:pPr>
            <a:r>
              <a:rPr lang="en-US" altLang="en-US" smtClean="0">
                <a:cs typeface="Arial" pitchFamily="34" charset="0"/>
              </a:rPr>
              <a:t>Note that the National Council has established no limit on the number of merit badges for which one may be approved to counsel except to the extent that a person lacks skills and education in the given subjects. But that said, it is permissible for councils to limit the number of badges as a method to assure that only those with sufficient skills and education are approved</a:t>
            </a:r>
            <a:r>
              <a:rPr lang="en-US" altLang="en-US" smtClean="0">
                <a:solidFill>
                  <a:srgbClr val="FF0000"/>
                </a:solidFill>
                <a:cs typeface="Arial" pitchFamily="34" charset="0"/>
              </a:rPr>
              <a:t>.</a:t>
            </a:r>
            <a:r>
              <a:rPr lang="en-US" altLang="en-US" smtClean="0">
                <a:cs typeface="Arial" pitchFamily="34" charset="0"/>
              </a:rPr>
              <a:t> It is not advised that there be a hard and fast rule, however, such as no more than 10 badges to a counselor. It is better to be flexible in order to be sure there are adequate counselors for all the badges.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9F84E81C-8117-4B5F-A7AC-E7A74BFFF50C}" type="slidenum">
              <a:rPr lang="en-US" altLang="en-US" sz="1300">
                <a:latin typeface="Arial" pitchFamily="34" charset="0"/>
              </a:rPr>
              <a:pPr>
                <a:spcBef>
                  <a:spcPct val="0"/>
                </a:spcBef>
              </a:pPr>
              <a:t>13</a:t>
            </a:fld>
            <a:endParaRPr lang="en-US" altLang="en-US" sz="13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smtClean="0">
              <a:cs typeface="Arial" pitchFamily="34" charset="0"/>
            </a:endParaRPr>
          </a:p>
          <a:p>
            <a:pPr eaLnBrk="1" hangingPunct="1"/>
            <a:r>
              <a:rPr lang="en-US" altLang="en-US" smtClean="0">
                <a:cs typeface="Arial" pitchFamily="34" charset="0"/>
              </a:rPr>
              <a:t>When completing the course, volunteers should attach a copy of their certificate to their adult registration application and information sheet, and follow council guidelines for submitting these documents.</a:t>
            </a:r>
          </a:p>
        </p:txBody>
      </p:sp>
      <p:sp>
        <p:nvSpPr>
          <p:cNvPr id="3482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50BE78C8-B02D-4B0C-BF45-A768D00167E5}" type="slidenum">
              <a:rPr lang="en-US" altLang="en-US" sz="1300">
                <a:latin typeface="Arial" pitchFamily="34" charset="0"/>
              </a:rPr>
              <a:pPr algn="r" eaLnBrk="1" hangingPunct="1">
                <a:spcBef>
                  <a:spcPct val="0"/>
                </a:spcBef>
              </a:pPr>
              <a:t>14</a:t>
            </a:fld>
            <a:endParaRPr lang="en-US" altLang="en-US" sz="13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When you submit your adult application and information sheet, your council advancement committee has the responsibility to review and approve your service as a counselor. Merit badge counselors must be approved for each badge they plan to work with.</a:t>
            </a:r>
          </a:p>
          <a:p>
            <a:pPr eaLnBrk="1" hangingPunct="1"/>
            <a:endParaRPr lang="en-US" altLang="en-US" smtClean="0">
              <a:cs typeface="Arial" pitchFamily="34" charset="0"/>
            </a:endParaRPr>
          </a:p>
          <a:p>
            <a:pPr eaLnBrk="1" hangingPunct="1"/>
            <a:r>
              <a:rPr lang="en-US" altLang="en-US" smtClean="0">
                <a:cs typeface="Arial" pitchFamily="34" charset="0"/>
              </a:rPr>
              <a:t>The council will do a background check, ensure your Youth Protection certification is on file, and check additional certifications if the council requires them. Remember, your Youth Protection training must be renewed every two years.</a:t>
            </a:r>
          </a:p>
          <a:p>
            <a:pPr eaLnBrk="1" hangingPunct="1"/>
            <a:endParaRPr lang="en-US" altLang="en-US" smtClean="0">
              <a:cs typeface="Arial" pitchFamily="34" charset="0"/>
            </a:endParaRPr>
          </a:p>
          <a:p>
            <a:pPr eaLnBrk="1" hangingPunct="1"/>
            <a:r>
              <a:rPr lang="en-US" altLang="en-US" smtClean="0">
                <a:cs typeface="Arial" pitchFamily="34" charset="0"/>
              </a:rPr>
              <a:t>Just as with any other registered BSA volunteer, merit badge counselors must re-register annually. The local council establishes the procedure for this process, and it may be as simple as confirming a desire to remain a counselor. The re-registration process as spelled out in the </a:t>
            </a:r>
            <a:r>
              <a:rPr lang="en-US" altLang="en-US" i="1" smtClean="0">
                <a:cs typeface="Arial" pitchFamily="34" charset="0"/>
              </a:rPr>
              <a:t>Guide to Advancement</a:t>
            </a:r>
            <a:r>
              <a:rPr lang="en-US" altLang="en-US" smtClean="0">
                <a:cs typeface="Arial" pitchFamily="34" charset="0"/>
              </a:rPr>
              <a:t> under topic seventy-fifteen, includes the opportunity to update contact information and the merit badges to be counseled during the coming year, as well as a reminder to renew Youth Protection training if it has expired.</a:t>
            </a:r>
          </a:p>
          <a:p>
            <a:pPr eaLnBrk="1" hangingPunct="1"/>
            <a:endParaRPr lang="en-US" altLang="en-US" smtClean="0">
              <a:cs typeface="Arial" pitchFamily="34" charset="0"/>
            </a:endParaRPr>
          </a:p>
          <a:p>
            <a:pPr eaLnBrk="1" hangingPunct="1"/>
            <a:r>
              <a:rPr lang="en-US" altLang="en-US" smtClean="0">
                <a:cs typeface="Arial" pitchFamily="34" charset="0"/>
              </a:rPr>
              <a:t>As a merit badge counselor, you may request that you work only with selected units (see the </a:t>
            </a:r>
            <a:r>
              <a:rPr lang="en-US" altLang="en-US" i="1" smtClean="0">
                <a:cs typeface="Arial" pitchFamily="34" charset="0"/>
              </a:rPr>
              <a:t>Guide to Advancement, </a:t>
            </a:r>
            <a:r>
              <a:rPr lang="en-US" altLang="en-US" smtClean="0">
                <a:cs typeface="Arial" pitchFamily="34" charset="0"/>
              </a:rPr>
              <a:t>topic seventy-twenty-three). We urge you, however, to leave yourself open to all. In this way you allow more Scouts to broaden their horizons and work with people outside their own units.</a:t>
            </a:r>
          </a:p>
          <a:p>
            <a:pPr eaLnBrk="1" hangingPunct="1"/>
            <a:endParaRPr lang="en-US" altLang="en-US" smtClean="0">
              <a:cs typeface="Arial" pitchFamily="34" charset="0"/>
            </a:endParaRPr>
          </a:p>
          <a:p>
            <a:pPr eaLnBrk="1" hangingPunct="1"/>
            <a:r>
              <a:rPr lang="en-US" altLang="en-US" i="1" smtClean="0">
                <a:cs typeface="Arial" pitchFamily="34" charset="0"/>
              </a:rPr>
              <a:t>[Note to presenter: This is a good place to cover any local council procedures as appropriate.]</a:t>
            </a:r>
          </a:p>
          <a:p>
            <a:pPr eaLnBrk="1" hangingPunct="1"/>
            <a:endParaRPr lang="en-US" altLang="en-US" smtClean="0">
              <a:cs typeface="Arial" pitchFamily="34" charset="0"/>
            </a:endParaRPr>
          </a:p>
        </p:txBody>
      </p:sp>
      <p:sp>
        <p:nvSpPr>
          <p:cNvPr id="3686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B9D996AF-F4C9-4B3B-98AE-CA70AD582E03}" type="slidenum">
              <a:rPr lang="en-US" altLang="en-US" sz="1300">
                <a:latin typeface="Arial" pitchFamily="34" charset="0"/>
              </a:rPr>
              <a:pPr algn="r" eaLnBrk="1" hangingPunct="1">
                <a:spcBef>
                  <a:spcPct val="0"/>
                </a:spcBef>
              </a:pPr>
              <a:t>15</a:t>
            </a:fld>
            <a:endParaRPr lang="en-US" altLang="en-US" sz="13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Before a Scout contacts you he must first have discussed the badge with his unit leader. This step allows the leader to provide counseling on what the young man may face in challenging the badge. Following the discussion, the unit leader signs and gives the Scout his merit badge application—commonly known as the </a:t>
            </a:r>
            <a:r>
              <a:rPr lang="ja-JP" altLang="en-US" smtClean="0">
                <a:cs typeface="Arial" pitchFamily="34" charset="0"/>
              </a:rPr>
              <a:t>“</a:t>
            </a:r>
            <a:r>
              <a:rPr lang="en-US" altLang="ja-JP" smtClean="0">
                <a:cs typeface="Arial" pitchFamily="34" charset="0"/>
              </a:rPr>
              <a:t>blue card.</a:t>
            </a:r>
            <a:r>
              <a:rPr lang="ja-JP" altLang="en-US" smtClean="0">
                <a:cs typeface="Arial" pitchFamily="34" charset="0"/>
              </a:rPr>
              <a:t>”</a:t>
            </a:r>
            <a:r>
              <a:rPr lang="en-US" altLang="ja-JP" smtClean="0">
                <a:cs typeface="Arial" pitchFamily="34" charset="0"/>
              </a:rPr>
              <a:t> A merit badge counselor is to be recommended at that point, but it is not required that the Scout use that particular counselor. When a Scout contacts you, remind him to bring his signed blue card and buddy with him.</a:t>
            </a:r>
          </a:p>
          <a:p>
            <a:endParaRPr lang="en-US" altLang="en-US" smtClean="0">
              <a:cs typeface="Arial" pitchFamily="34" charset="0"/>
            </a:endParaRPr>
          </a:p>
          <a:p>
            <a:r>
              <a:rPr lang="en-US" altLang="en-US" i="1" smtClean="0">
                <a:cs typeface="Arial" pitchFamily="34" charset="0"/>
              </a:rPr>
              <a:t>[Note to the presenter: This is a good time to pass around a sample blue card. Please note that the card has been changed. If you cannot locate the 2013 printing then tell participants the statement that appears above the unit leader signature line now reads, </a:t>
            </a:r>
            <a:r>
              <a:rPr lang="ja-JP" altLang="en-US" i="1" smtClean="0">
                <a:cs typeface="Arial" pitchFamily="34" charset="0"/>
              </a:rPr>
              <a:t>“</a:t>
            </a:r>
            <a:r>
              <a:rPr lang="en-US" altLang="ja-JP" i="1" smtClean="0">
                <a:cs typeface="Arial" pitchFamily="34" charset="0"/>
              </a:rPr>
              <a:t>I have discussed this merit badge with this Scout and have recommended at least one merit badge counselor.</a:t>
            </a:r>
            <a:r>
              <a:rPr lang="ja-JP" altLang="en-US" i="1" smtClean="0">
                <a:cs typeface="Arial" pitchFamily="34" charset="0"/>
              </a:rPr>
              <a:t>”</a:t>
            </a:r>
            <a:r>
              <a:rPr lang="en-US" altLang="ja-JP" i="1" smtClean="0">
                <a:cs typeface="Arial" pitchFamily="34" charset="0"/>
              </a:rPr>
              <a:t> It previously read, </a:t>
            </a:r>
            <a:r>
              <a:rPr lang="ja-JP" altLang="en-US" i="1" smtClean="0">
                <a:cs typeface="Arial" pitchFamily="34" charset="0"/>
              </a:rPr>
              <a:t>“</a:t>
            </a:r>
            <a:r>
              <a:rPr lang="en-US" altLang="ja-JP" i="1" smtClean="0">
                <a:cs typeface="Arial" pitchFamily="34" charset="0"/>
              </a:rPr>
              <a:t>and is qualified to begin working for merit badge noted on the reverse side.</a:t>
            </a:r>
            <a:r>
              <a:rPr lang="ja-JP" altLang="en-US" i="1" smtClean="0">
                <a:cs typeface="Arial" pitchFamily="34" charset="0"/>
              </a:rPr>
              <a:t>”</a:t>
            </a:r>
            <a:r>
              <a:rPr lang="en-US" altLang="ja-JP" i="1" smtClean="0">
                <a:cs typeface="Arial" pitchFamily="34" charset="0"/>
              </a:rPr>
              <a:t>]</a:t>
            </a:r>
          </a:p>
          <a:p>
            <a:r>
              <a:rPr lang="en-US" altLang="en-US" smtClean="0">
                <a:cs typeface="Arial" pitchFamily="34" charset="0"/>
              </a:rPr>
              <a:t> </a:t>
            </a:r>
          </a:p>
          <a:p>
            <a:r>
              <a:rPr lang="en-US" altLang="en-US" smtClean="0">
                <a:cs typeface="Arial" pitchFamily="34" charset="0"/>
              </a:rPr>
              <a:t>Three things should take place during the initial meeting. First, you should welcome the Scout and his buddy. Then take a look at the blue card to make sure it has been signed by the unit leader. Once this is done you may get started.</a:t>
            </a:r>
          </a:p>
          <a:p>
            <a:r>
              <a:rPr lang="en-US" altLang="en-US" smtClean="0">
                <a:cs typeface="Arial" pitchFamily="34" charset="0"/>
              </a:rPr>
              <a:t> </a:t>
            </a:r>
          </a:p>
          <a:p>
            <a:r>
              <a:rPr lang="en-US" altLang="en-US" smtClean="0">
                <a:cs typeface="Arial" pitchFamily="34" charset="0"/>
              </a:rPr>
              <a:t>At times, Scouts may come prepared with evidence of completed work like reports or photographs of things they have built. These should be initialed by the Scout</a:t>
            </a:r>
            <a:r>
              <a:rPr lang="ja-JP" altLang="en-US" smtClean="0">
                <a:cs typeface="Arial" pitchFamily="34" charset="0"/>
              </a:rPr>
              <a:t>’</a:t>
            </a:r>
            <a:r>
              <a:rPr lang="en-US" altLang="ja-JP" smtClean="0">
                <a:cs typeface="Arial" pitchFamily="34" charset="0"/>
              </a:rPr>
              <a:t>s unit leader or otherwise verified. They may have a note from their unit leader showing the dates and locations of camping trips taken with the troop. Some may even present you with a blue card bearing initials from a previous counselor and list of requirements completed. This is known as a </a:t>
            </a:r>
            <a:r>
              <a:rPr lang="ja-JP" altLang="en-US" smtClean="0">
                <a:cs typeface="Arial" pitchFamily="34" charset="0"/>
              </a:rPr>
              <a:t>“</a:t>
            </a:r>
            <a:r>
              <a:rPr lang="en-US" altLang="ja-JP" smtClean="0">
                <a:cs typeface="Arial" pitchFamily="34" charset="0"/>
              </a:rPr>
              <a:t>partial.</a:t>
            </a:r>
            <a:r>
              <a:rPr lang="ja-JP" altLang="en-US" smtClean="0">
                <a:cs typeface="Arial" pitchFamily="34" charset="0"/>
              </a:rPr>
              <a:t>”</a:t>
            </a:r>
            <a:r>
              <a:rPr lang="en-US" altLang="ja-JP" smtClean="0">
                <a:cs typeface="Arial" pitchFamily="34" charset="0"/>
              </a:rPr>
              <a:t> The right questions will help you gauge what they know and have accomplished thus far, and point to an action plan for finishing the badge.</a:t>
            </a:r>
          </a:p>
          <a:p>
            <a:r>
              <a:rPr lang="en-US" altLang="en-US" smtClean="0">
                <a:cs typeface="Arial" pitchFamily="34" charset="0"/>
              </a:rPr>
              <a:t> </a:t>
            </a:r>
          </a:p>
          <a:p>
            <a:r>
              <a:rPr lang="en-US" altLang="en-US" smtClean="0">
                <a:cs typeface="Arial" pitchFamily="34" charset="0"/>
              </a:rPr>
              <a:t>If no prior work is provided, you and the Scout should agree on a reasonable timeframe for working on and finishing the merit badge. Let him know what your expectations are and how you will evaluate his progress. Encourage the Scout to ask for help if he needs it. </a:t>
            </a:r>
          </a:p>
          <a:p>
            <a:r>
              <a:rPr lang="en-US" altLang="en-US" smtClean="0">
                <a:cs typeface="Arial" pitchFamily="34" charset="0"/>
              </a:rPr>
              <a:t> </a:t>
            </a:r>
          </a:p>
          <a:p>
            <a:r>
              <a:rPr lang="en-US" altLang="en-US" smtClean="0">
                <a:cs typeface="Arial" pitchFamily="34" charset="0"/>
              </a:rPr>
              <a:t>The Scout should leave each session knowing what tasks he must complete according to his action plan. Remind him to pay attention to words like </a:t>
            </a:r>
            <a:r>
              <a:rPr lang="ja-JP" altLang="en-US" smtClean="0">
                <a:cs typeface="Arial" pitchFamily="34" charset="0"/>
              </a:rPr>
              <a:t>“</a:t>
            </a:r>
            <a:r>
              <a:rPr lang="en-US" altLang="ja-JP" smtClean="0">
                <a:cs typeface="Arial" pitchFamily="34" charset="0"/>
              </a:rPr>
              <a:t>show,</a:t>
            </a:r>
            <a:r>
              <a:rPr lang="ja-JP" altLang="en-US" smtClean="0">
                <a:cs typeface="Arial" pitchFamily="34" charset="0"/>
              </a:rPr>
              <a:t>”</a:t>
            </a:r>
            <a:r>
              <a:rPr lang="en-US" altLang="ja-JP" smtClean="0">
                <a:cs typeface="Arial" pitchFamily="34" charset="0"/>
              </a:rPr>
              <a:t> </a:t>
            </a:r>
            <a:r>
              <a:rPr lang="ja-JP" altLang="en-US" smtClean="0">
                <a:cs typeface="Arial" pitchFamily="34" charset="0"/>
              </a:rPr>
              <a:t>“</a:t>
            </a:r>
            <a:r>
              <a:rPr lang="en-US" altLang="ja-JP" smtClean="0">
                <a:cs typeface="Arial" pitchFamily="34" charset="0"/>
              </a:rPr>
              <a:t>demonstrate,</a:t>
            </a:r>
            <a:r>
              <a:rPr lang="ja-JP" altLang="en-US" smtClean="0">
                <a:cs typeface="Arial" pitchFamily="34" charset="0"/>
              </a:rPr>
              <a:t>”</a:t>
            </a:r>
            <a:r>
              <a:rPr lang="en-US" altLang="ja-JP" smtClean="0">
                <a:cs typeface="Arial" pitchFamily="34" charset="0"/>
              </a:rPr>
              <a:t> or </a:t>
            </a:r>
            <a:r>
              <a:rPr lang="ja-JP" altLang="en-US" smtClean="0">
                <a:cs typeface="Arial" pitchFamily="34" charset="0"/>
              </a:rPr>
              <a:t>“</a:t>
            </a:r>
            <a:r>
              <a:rPr lang="en-US" altLang="ja-JP" smtClean="0">
                <a:cs typeface="Arial" pitchFamily="34" charset="0"/>
              </a:rPr>
              <a:t>write,</a:t>
            </a:r>
            <a:r>
              <a:rPr lang="ja-JP" altLang="en-US" smtClean="0">
                <a:cs typeface="Arial" pitchFamily="34" charset="0"/>
              </a:rPr>
              <a:t>”</a:t>
            </a:r>
            <a:r>
              <a:rPr lang="en-US" altLang="ja-JP" smtClean="0">
                <a:cs typeface="Arial" pitchFamily="34" charset="0"/>
              </a:rPr>
              <a:t> as these are important things he must do in order to get the merit badge. Your satisfaction that all the requirements have been fulfilled, no more, no less, is the key.</a:t>
            </a:r>
          </a:p>
          <a:p>
            <a:pPr eaLnBrk="1" hangingPunct="1">
              <a:spcBef>
                <a:spcPct val="0"/>
              </a:spcBef>
            </a:pPr>
            <a:endParaRPr lang="en-US" altLang="en-US" smtClean="0">
              <a:cs typeface="Arial"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57592825-1ED3-40C5-9522-8D5D30DF4553}" type="slidenum">
              <a:rPr lang="en-US" altLang="en-US" sz="1300">
                <a:latin typeface="Arial" pitchFamily="34" charset="0"/>
              </a:rPr>
              <a:pPr>
                <a:spcBef>
                  <a:spcPct val="0"/>
                </a:spcBef>
              </a:pPr>
              <a:t>16</a:t>
            </a:fld>
            <a:endParaRPr lang="en-US" altLang="en-US" sz="13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Once you</a:t>
            </a:r>
            <a:r>
              <a:rPr lang="ja-JP" altLang="en-US" smtClean="0">
                <a:cs typeface="Arial" pitchFamily="34" charset="0"/>
              </a:rPr>
              <a:t>’</a:t>
            </a:r>
            <a:r>
              <a:rPr lang="en-US" altLang="ja-JP" smtClean="0">
                <a:cs typeface="Arial" pitchFamily="34" charset="0"/>
              </a:rPr>
              <a:t>re satisfied the Scout has completed all the requirements—having tested him along the way—your final step is signing his blue card. Congratulate him for a job well done. At this point your role in the counseling process is finished.</a:t>
            </a:r>
          </a:p>
          <a:p>
            <a:endParaRPr lang="en-US" altLang="en-US" smtClean="0">
              <a:cs typeface="Arial" pitchFamily="34" charset="0"/>
            </a:endParaRPr>
          </a:p>
          <a:p>
            <a:r>
              <a:rPr lang="en-US" altLang="en-US" smtClean="0">
                <a:cs typeface="Arial" pitchFamily="34" charset="0"/>
              </a:rPr>
              <a:t>In just a moment we</a:t>
            </a:r>
            <a:r>
              <a:rPr lang="ja-JP" altLang="en-US" smtClean="0">
                <a:cs typeface="Arial" pitchFamily="34" charset="0"/>
              </a:rPr>
              <a:t>’</a:t>
            </a:r>
            <a:r>
              <a:rPr lang="en-US" altLang="ja-JP" smtClean="0">
                <a:cs typeface="Arial" pitchFamily="34" charset="0"/>
              </a:rPr>
              <a:t>ll talk more about the parts of the blue card.</a:t>
            </a:r>
          </a:p>
          <a:p>
            <a:r>
              <a:rPr lang="en-US" altLang="en-US" smtClean="0">
                <a:cs typeface="Arial" pitchFamily="34" charset="0"/>
              </a:rPr>
              <a:t> </a:t>
            </a:r>
          </a:p>
          <a:p>
            <a:r>
              <a:rPr lang="en-US" altLang="en-US" smtClean="0">
                <a:cs typeface="Arial" pitchFamily="34" charset="0"/>
              </a:rPr>
              <a:t>The mechanics leading up to the Scout receiving his badge are pretty straightforward. The Scout gives the signed blue card to his unit leader for a final signature. He signs, and gives the Scout his copy to keep; and gives the troop copy to the volunteer in charge of recording advancement, purchasing the emblem, and providing it to the unit leader for presentation to the Scout. The merit badge process is complete when the Scout receives the merit badge.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3632BDA8-1668-4A5C-9391-E42CD1493DF6}" type="slidenum">
              <a:rPr lang="en-US" altLang="en-US" sz="1300">
                <a:latin typeface="Arial" pitchFamily="34" charset="0"/>
              </a:rPr>
              <a:pPr>
                <a:spcBef>
                  <a:spcPct val="0"/>
                </a:spcBef>
              </a:pPr>
              <a:t>17</a:t>
            </a:fld>
            <a:endParaRPr lang="en-US" altLang="en-US" sz="13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In review, here</a:t>
            </a:r>
            <a:r>
              <a:rPr lang="ja-JP" altLang="en-US" smtClean="0">
                <a:cs typeface="Arial" pitchFamily="34" charset="0"/>
              </a:rPr>
              <a:t>’</a:t>
            </a:r>
            <a:r>
              <a:rPr lang="en-US" altLang="ja-JP" smtClean="0">
                <a:cs typeface="Arial" pitchFamily="34" charset="0"/>
              </a:rPr>
              <a:t>s a chart that outlines the process the BSA considers the best approach to getting the most out of the merit badge program. </a:t>
            </a:r>
          </a:p>
          <a:p>
            <a:pPr eaLnBrk="1" hangingPunct="1"/>
            <a:endParaRPr lang="en-US" altLang="en-US" smtClean="0">
              <a:cs typeface="Arial" pitchFamily="34" charset="0"/>
            </a:endParaRPr>
          </a:p>
          <a:p>
            <a:pPr eaLnBrk="1" hangingPunct="1"/>
            <a:r>
              <a:rPr lang="en-US" altLang="en-US" i="1" smtClean="0">
                <a:cs typeface="Arial" pitchFamily="34" charset="0"/>
              </a:rPr>
              <a:t>[Note to presenter: Give participants a chance to review the chart and invite them to ask questions.]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A1565B07-C8B1-4DE0-894B-F20CA2AFD8E6}" type="slidenum">
              <a:rPr lang="en-US" altLang="en-US" sz="1300">
                <a:latin typeface="Arial" pitchFamily="34" charset="0"/>
              </a:rPr>
              <a:pPr>
                <a:spcBef>
                  <a:spcPct val="0"/>
                </a:spcBef>
              </a:pPr>
              <a:t>18</a:t>
            </a:fld>
            <a:endParaRPr lang="en-US" altLang="en-US" sz="13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The unit leader</a:t>
            </a:r>
            <a:r>
              <a:rPr lang="ja-JP" altLang="en-US" smtClean="0">
                <a:cs typeface="Arial" pitchFamily="34" charset="0"/>
              </a:rPr>
              <a:t>’</a:t>
            </a:r>
            <a:r>
              <a:rPr lang="en-US" altLang="ja-JP" smtClean="0">
                <a:cs typeface="Arial" pitchFamily="34" charset="0"/>
              </a:rPr>
              <a:t>s signature is required on the application before the Scout begins working with the merit badge counselor. This does </a:t>
            </a:r>
            <a:r>
              <a:rPr lang="en-US" altLang="ja-JP" i="1" smtClean="0">
                <a:cs typeface="Arial" pitchFamily="34" charset="0"/>
              </a:rPr>
              <a:t>not</a:t>
            </a:r>
            <a:r>
              <a:rPr lang="en-US" altLang="ja-JP" smtClean="0">
                <a:cs typeface="Arial" pitchFamily="34" charset="0"/>
              </a:rPr>
              <a:t> mean the young man must wait for the signature to begin work on the merit badge itself. For example, past campouts count for the Camping merit badge, and coins and stamps already collected count for those badges.</a:t>
            </a:r>
          </a:p>
          <a:p>
            <a:pPr eaLnBrk="1" hangingPunct="1"/>
            <a:endParaRPr lang="en-US" altLang="en-US" smtClean="0">
              <a:cs typeface="Arial" pitchFamily="34" charset="0"/>
            </a:endParaRPr>
          </a:p>
          <a:p>
            <a:pPr eaLnBrk="1" hangingPunct="1"/>
            <a:r>
              <a:rPr lang="en-US" altLang="en-US" smtClean="0">
                <a:cs typeface="Arial" pitchFamily="34" charset="0"/>
              </a:rPr>
              <a:t>The unit leader</a:t>
            </a:r>
            <a:r>
              <a:rPr lang="ja-JP" altLang="en-US" smtClean="0">
                <a:cs typeface="Arial" pitchFamily="34" charset="0"/>
              </a:rPr>
              <a:t>’</a:t>
            </a:r>
            <a:r>
              <a:rPr lang="en-US" altLang="ja-JP" smtClean="0">
                <a:cs typeface="Arial"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smtClean="0">
              <a:cs typeface="Arial" pitchFamily="34" charset="0"/>
            </a:endParaRPr>
          </a:p>
          <a:p>
            <a:pPr eaLnBrk="1" hangingPunct="1"/>
            <a:r>
              <a:rPr lang="en-US" altLang="en-US" smtClean="0">
                <a:cs typeface="Arial" pitchFamily="34" charset="0"/>
              </a:rPr>
              <a:t>What do you do if a Scout shows up without a signature on his blue card? Ask him where he got the card. If the Scout indicates the unit leader knew of his desire to begin working on the badge, but forgot to sign—or if there are other compelling extenuating circumstances—you may proceed with the initial session and ask him to get his unit leader</a:t>
            </a:r>
            <a:r>
              <a:rPr lang="ja-JP" altLang="en-US" smtClean="0">
                <a:cs typeface="Arial" pitchFamily="34" charset="0"/>
              </a:rPr>
              <a:t>’</a:t>
            </a:r>
            <a:r>
              <a:rPr lang="en-US" altLang="ja-JP" smtClean="0">
                <a:cs typeface="Arial" pitchFamily="34" charset="0"/>
              </a:rPr>
              <a:t>s signature prior to the next meeting.</a:t>
            </a:r>
            <a:endParaRPr lang="en-US" altLang="en-US" smtClean="0">
              <a:cs typeface="Arial" pitchFamily="34" charset="0"/>
            </a:endParaRPr>
          </a:p>
        </p:txBody>
      </p:sp>
      <p:sp>
        <p:nvSpPr>
          <p:cNvPr id="4506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B8B27C2C-3051-42C8-9C43-4F14FF297EF9}" type="slidenum">
              <a:rPr lang="en-US" altLang="en-US" sz="1300">
                <a:latin typeface="Arial" pitchFamily="34" charset="0"/>
              </a:rPr>
              <a:pPr algn="r" eaLnBrk="1" hangingPunct="1">
                <a:spcBef>
                  <a:spcPct val="0"/>
                </a:spcBef>
              </a:pPr>
              <a:t>19</a:t>
            </a:fld>
            <a:endParaRPr lang="en-US" altLang="en-US" sz="13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cs typeface="Arial"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D08D6E8-EC58-4B7E-93C2-9872C4B0DC06}" type="slidenum">
              <a:rPr lang="en-US" altLang="en-US" sz="1300">
                <a:latin typeface="Arial" pitchFamily="34" charset="0"/>
              </a:rPr>
              <a:pPr>
                <a:spcBef>
                  <a:spcPct val="0"/>
                </a:spcBef>
              </a:pPr>
              <a:t>2</a:t>
            </a:fld>
            <a:endParaRPr lang="en-US" altLang="en-US" sz="13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smtClean="0">
                <a:cs typeface="Arial" pitchFamily="34" charset="0"/>
              </a:rPr>
              <a:t>At some point in the next few years, as the BSA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p>
          <a:p>
            <a:pPr eaLnBrk="1" hangingPunct="1">
              <a:spcBef>
                <a:spcPts val="438"/>
              </a:spcBef>
            </a:pPr>
            <a:endParaRPr lang="en-US" altLang="en-US" smtClean="0">
              <a:cs typeface="Arial" pitchFamily="34" charset="0"/>
            </a:endParaRPr>
          </a:p>
          <a:p>
            <a:pPr eaLnBrk="1" hangingPunct="1">
              <a:spcBef>
                <a:spcPts val="438"/>
              </a:spcBef>
            </a:pPr>
            <a:r>
              <a:rPr lang="en-US" altLang="en-US" smtClean="0">
                <a:cs typeface="Arial" pitchFamily="34" charset="0"/>
              </a:rPr>
              <a:t>The Scout</a:t>
            </a:r>
            <a:r>
              <a:rPr lang="ja-JP" altLang="en-US" smtClean="0">
                <a:cs typeface="Arial" pitchFamily="34" charset="0"/>
              </a:rPr>
              <a:t>’</a:t>
            </a:r>
            <a:r>
              <a:rPr lang="en-US" altLang="ja-JP" smtClean="0">
                <a:cs typeface="Arial" pitchFamily="34" charset="0"/>
              </a:rPr>
              <a:t>s information, of course, should be completely filled in. </a:t>
            </a:r>
            <a:r>
              <a:rPr lang="en-US" altLang="ja-JP" i="1" smtClean="0">
                <a:cs typeface="Arial" pitchFamily="34" charset="0"/>
              </a:rPr>
              <a:t>[Refer to the screen]</a:t>
            </a:r>
            <a:endParaRPr lang="en-US" altLang="ja-JP" smtClean="0">
              <a:cs typeface="Arial" pitchFamily="34" charset="0"/>
            </a:endParaRPr>
          </a:p>
          <a:p>
            <a:pPr eaLnBrk="1" hangingPunct="1">
              <a:spcBef>
                <a:spcPts val="438"/>
              </a:spcBef>
            </a:pPr>
            <a:endParaRPr lang="en-US" altLang="en-US" smtClean="0">
              <a:cs typeface="Arial" pitchFamily="34" charset="0"/>
            </a:endParaRPr>
          </a:p>
          <a:p>
            <a:pPr eaLnBrk="1" hangingPunct="1">
              <a:spcBef>
                <a:spcPts val="438"/>
              </a:spcBef>
            </a:pPr>
            <a:r>
              <a:rPr lang="en-US" altLang="en-US" smtClean="0">
                <a:cs typeface="Arial" pitchFamily="34" charset="0"/>
              </a:rPr>
              <a:t>The space provided in the middle portion is for listing requirements completed with date of completion and counselor</a:t>
            </a:r>
            <a:r>
              <a:rPr lang="ja-JP" altLang="en-US" smtClean="0">
                <a:cs typeface="Arial" pitchFamily="34" charset="0"/>
              </a:rPr>
              <a:t>’</a:t>
            </a:r>
            <a:r>
              <a:rPr lang="en-US" altLang="ja-JP" smtClean="0">
                <a:cs typeface="Arial" pitchFamily="34" charset="0"/>
              </a:rPr>
              <a:t>s initials. This information is most important when one counselor is not going to be able to approve all the requirements for a particular badge. This often happens in camp settings where another counselor </a:t>
            </a:r>
            <a:r>
              <a:rPr lang="ja-JP" altLang="en-US" smtClean="0">
                <a:cs typeface="Arial" pitchFamily="34" charset="0"/>
              </a:rPr>
              <a:t>“</a:t>
            </a:r>
            <a:r>
              <a:rPr lang="en-US" altLang="ja-JP" smtClean="0">
                <a:cs typeface="Arial" pitchFamily="34" charset="0"/>
              </a:rPr>
              <a:t>back home</a:t>
            </a:r>
            <a:r>
              <a:rPr lang="ja-JP" altLang="en-US" smtClean="0">
                <a:cs typeface="Arial" pitchFamily="34" charset="0"/>
              </a:rPr>
              <a:t>”</a:t>
            </a:r>
            <a:r>
              <a:rPr lang="en-US" altLang="ja-JP" smtClean="0">
                <a:cs typeface="Arial" pitchFamily="34" charset="0"/>
              </a:rPr>
              <a:t> will approve requirements that could not be fulfilled at camp. Again, the blue card in this case is called a </a:t>
            </a:r>
            <a:r>
              <a:rPr lang="ja-JP" altLang="en-US" smtClean="0">
                <a:cs typeface="Arial" pitchFamily="34" charset="0"/>
              </a:rPr>
              <a:t>“</a:t>
            </a:r>
            <a:r>
              <a:rPr lang="en-US" altLang="ja-JP" smtClean="0">
                <a:cs typeface="Arial" pitchFamily="34" charset="0"/>
              </a:rPr>
              <a:t>partial.</a:t>
            </a:r>
            <a:r>
              <a:rPr lang="ja-JP" altLang="en-US" smtClean="0">
                <a:cs typeface="Arial" pitchFamily="34" charset="0"/>
              </a:rPr>
              <a:t>”</a:t>
            </a:r>
            <a:endParaRPr lang="en-US" altLang="ja-JP" smtClean="0">
              <a:cs typeface="Arial" pitchFamily="34" charset="0"/>
            </a:endParaRPr>
          </a:p>
          <a:p>
            <a:pPr eaLnBrk="1" hangingPunct="1">
              <a:spcBef>
                <a:spcPts val="438"/>
              </a:spcBef>
            </a:pPr>
            <a:endParaRPr lang="en-US" altLang="en-US" smtClean="0">
              <a:cs typeface="Arial" pitchFamily="34" charset="0"/>
            </a:endParaRPr>
          </a:p>
          <a:p>
            <a:pPr>
              <a:spcBef>
                <a:spcPts val="438"/>
              </a:spcBef>
            </a:pPr>
            <a:r>
              <a:rPr lang="en-US" altLang="en-US" smtClean="0">
                <a:cs typeface="Arial" pitchFamily="34" charset="0"/>
              </a:rPr>
              <a:t>Partials have no expiration except the Scout's 18th birthday.</a:t>
            </a:r>
          </a:p>
        </p:txBody>
      </p:sp>
      <p:sp>
        <p:nvSpPr>
          <p:cNvPr id="4710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9D4CA5E6-19EB-4083-A9B8-7F9D978F53A1}" type="slidenum">
              <a:rPr lang="en-US" altLang="en-US" sz="1300">
                <a:latin typeface="Arial" pitchFamily="34" charset="0"/>
              </a:rPr>
              <a:pPr algn="r" eaLnBrk="1" hangingPunct="1">
                <a:spcBef>
                  <a:spcPct val="0"/>
                </a:spcBef>
              </a:pPr>
              <a:t>20</a:t>
            </a:fld>
            <a:endParaRPr lang="en-US" altLang="en-US" sz="13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MS PGothic" pitchFamily="34" charset="-128"/>
                <a:cs typeface="Arial" pitchFamily="34" charset="0"/>
              </a:rPr>
              <a:t>The reverse side of the blue card is used to record merit badge completions and is divided into three parts:</a:t>
            </a:r>
          </a:p>
          <a:p>
            <a:pPr>
              <a:defRPr/>
            </a:pPr>
            <a:endParaRPr lang="en-US" dirty="0" smtClean="0">
              <a:ea typeface="MS PGothic" pitchFamily="34" charset="-128"/>
              <a:cs typeface="Arial" pitchFamily="34" charset="0"/>
            </a:endParaRPr>
          </a:p>
          <a:p>
            <a:pPr indent="-228600">
              <a:buFontTx/>
              <a:buChar char="•"/>
              <a:defRPr/>
            </a:pPr>
            <a:r>
              <a:rPr lang="en-US" dirty="0" smtClean="0">
                <a:ea typeface="MS PGothic" pitchFamily="34" charset="-128"/>
                <a:cs typeface="Arial" pitchFamily="34" charset="0"/>
              </a:rPr>
              <a:t>Left section: unit leader</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portion showing counselor</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personal information, signature, and date merit badge was completed</a:t>
            </a:r>
          </a:p>
          <a:p>
            <a:pPr indent="-228600">
              <a:buFontTx/>
              <a:buChar char="•"/>
              <a:defRPr/>
            </a:pPr>
            <a:endParaRPr lang="en-US" altLang="ja-JP" dirty="0" smtClean="0">
              <a:ea typeface="MS PGothic" pitchFamily="34" charset="-128"/>
              <a:cs typeface="Arial" pitchFamily="34" charset="0"/>
            </a:endParaRPr>
          </a:p>
          <a:p>
            <a:pPr indent="-228600">
              <a:buFontTx/>
              <a:buChar char="•"/>
              <a:defRPr/>
            </a:pPr>
            <a:r>
              <a:rPr lang="en-US" dirty="0" smtClean="0">
                <a:ea typeface="MS PGothic" pitchFamily="34" charset="-128"/>
                <a:cs typeface="Arial" pitchFamily="34" charset="0"/>
              </a:rPr>
              <a:t>Middle section: Scout</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portion listing when the merit badge was completed and his counselor</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and unit leader</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signatures</a:t>
            </a:r>
          </a:p>
          <a:p>
            <a:pPr indent="-228600">
              <a:buFontTx/>
              <a:buChar char="•"/>
              <a:defRPr/>
            </a:pPr>
            <a:endParaRPr lang="en-US" altLang="ja-JP" dirty="0" smtClean="0">
              <a:ea typeface="MS PGothic" pitchFamily="34" charset="-128"/>
              <a:cs typeface="Arial" pitchFamily="34" charset="0"/>
            </a:endParaRPr>
          </a:p>
          <a:p>
            <a:pPr indent="-228600">
              <a:buFontTx/>
              <a:buChar char="•"/>
              <a:defRPr/>
            </a:pPr>
            <a:r>
              <a:rPr lang="en-US" dirty="0" smtClean="0">
                <a:ea typeface="MS PGothic" pitchFamily="34" charset="-128"/>
                <a:cs typeface="Arial" pitchFamily="34" charset="0"/>
              </a:rPr>
              <a:t>Right section: counselor</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portion showing Scout</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name, unit number, and date merit badge was completed</a:t>
            </a:r>
          </a:p>
          <a:p>
            <a:pPr>
              <a:defRPr/>
            </a:pPr>
            <a:r>
              <a:rPr lang="en-US" dirty="0" smtClean="0">
                <a:ea typeface="MS PGothic" pitchFamily="34" charset="-128"/>
                <a:cs typeface="Arial" pitchFamily="34" charset="0"/>
              </a:rPr>
              <a:t> </a:t>
            </a:r>
          </a:p>
          <a:p>
            <a:pPr>
              <a:defRPr/>
            </a:pPr>
            <a:r>
              <a:rPr lang="en-US" dirty="0" smtClean="0">
                <a:ea typeface="MS PGothic" pitchFamily="34" charset="-128"/>
                <a:cs typeface="Arial" pitchFamily="34" charset="0"/>
              </a:rPr>
              <a:t>The counselor should retain his or her portion for at least one year in case a question is raised later. The Scout should treat his portion as a keepsake, and hold on to it as proof he earned the badge. The unit leader</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portion should remain with the unit.</a:t>
            </a:r>
            <a:endParaRPr lang="en-US" dirty="0" smtClean="0">
              <a:ea typeface="MS PGothic" pitchFamily="34" charset="-128"/>
              <a:cs typeface="Arial" pitchFamily="34" charset="0"/>
            </a:endParaRPr>
          </a:p>
        </p:txBody>
      </p:sp>
      <p:sp>
        <p:nvSpPr>
          <p:cNvPr id="49156"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73023769-BE17-4B99-900A-08ECAC8FF931}" type="slidenum">
              <a:rPr lang="en-US" altLang="en-US" sz="1300">
                <a:latin typeface="Arial" pitchFamily="34" charset="0"/>
              </a:rPr>
              <a:pPr algn="r" eaLnBrk="1" hangingPunct="1">
                <a:spcBef>
                  <a:spcPct val="0"/>
                </a:spcBef>
              </a:pPr>
              <a:t>21</a:t>
            </a:fld>
            <a:endParaRPr lang="en-US" altLang="en-US" sz="13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ea typeface="MS PGothic" pitchFamily="34" charset="-128"/>
                <a:cs typeface="Arial" pitchFamily="34" charset="0"/>
              </a:rPr>
              <a:t>As a counselor you have several duties that hopefully will lead to approving a merit badge.</a:t>
            </a:r>
          </a:p>
          <a:p>
            <a:pPr eaLnBrk="1" hangingPunct="1">
              <a:defRPr/>
            </a:pPr>
            <a:endParaRPr lang="en-US" dirty="0" smtClean="0">
              <a:ea typeface="MS PGothic" pitchFamily="34" charset="-128"/>
              <a:cs typeface="Arial" pitchFamily="34" charset="0"/>
            </a:endParaRPr>
          </a:p>
          <a:p>
            <a:pPr eaLnBrk="1" hangingPunct="1">
              <a:defRPr/>
            </a:pPr>
            <a:r>
              <a:rPr lang="en-US" i="1" dirty="0" smtClean="0">
                <a:ea typeface="MS PGothic" pitchFamily="34" charset="-128"/>
                <a:cs typeface="Arial" pitchFamily="34" charset="0"/>
              </a:rPr>
              <a:t>After reviewing the signed blue card, </a:t>
            </a:r>
            <a:r>
              <a:rPr lang="en-US" dirty="0" smtClean="0">
                <a:ea typeface="MS PGothic" pitchFamily="34" charset="-128"/>
                <a:cs typeface="Arial" pitchFamily="34" charset="0"/>
              </a:rPr>
              <a:t>and with a buddy present, begin a discussion with the Scout to determine:</a:t>
            </a:r>
          </a:p>
          <a:p>
            <a:pPr indent="-228600" eaLnBrk="1" hangingPunct="1">
              <a:buFontTx/>
              <a:buChar char="•"/>
              <a:defRPr/>
            </a:pPr>
            <a:r>
              <a:rPr lang="en-US" dirty="0" smtClean="0">
                <a:ea typeface="MS PGothic" pitchFamily="34" charset="-128"/>
                <a:cs typeface="Arial" pitchFamily="34" charset="0"/>
              </a:rPr>
              <a:t>If he is prepared to start the merit badge.</a:t>
            </a:r>
          </a:p>
          <a:p>
            <a:pPr indent="-228600" eaLnBrk="1" hangingPunct="1">
              <a:buFontTx/>
              <a:buChar char="•"/>
              <a:defRPr/>
            </a:pPr>
            <a:r>
              <a:rPr lang="en-US" dirty="0" smtClean="0">
                <a:ea typeface="MS PGothic" pitchFamily="34" charset="-128"/>
                <a:cs typeface="Arial" pitchFamily="34" charset="0"/>
              </a:rPr>
              <a:t>How much knowledge he already has in the subject.</a:t>
            </a:r>
          </a:p>
          <a:p>
            <a:pPr indent="-228600" eaLnBrk="1" hangingPunct="1">
              <a:buFontTx/>
              <a:buChar char="•"/>
              <a:defRPr/>
            </a:pPr>
            <a:r>
              <a:rPr lang="en-US" dirty="0" smtClean="0">
                <a:ea typeface="MS PGothic" pitchFamily="34" charset="-128"/>
                <a:cs typeface="Arial" pitchFamily="34" charset="0"/>
              </a:rPr>
              <a:t>His level of interest in the subject.</a:t>
            </a:r>
          </a:p>
          <a:p>
            <a:pPr eaLnBrk="1" hangingPunct="1">
              <a:defRPr/>
            </a:pPr>
            <a:endParaRPr lang="en-US" dirty="0" smtClean="0">
              <a:ea typeface="MS PGothic" pitchFamily="34" charset="-128"/>
              <a:cs typeface="Arial" pitchFamily="34" charset="0"/>
            </a:endParaRPr>
          </a:p>
          <a:p>
            <a:pPr eaLnBrk="1" hangingPunct="1">
              <a:defRPr/>
            </a:pPr>
            <a:r>
              <a:rPr lang="en-US" dirty="0" smtClean="0">
                <a:ea typeface="MS PGothic" pitchFamily="34" charset="-128"/>
                <a:cs typeface="Arial" pitchFamily="34" charset="0"/>
              </a:rPr>
              <a:t>Then keep an eye on him as he progresses. In doing this you</a:t>
            </a:r>
            <a:r>
              <a:rPr lang="ja-JP" altLang="en-US" dirty="0" smtClean="0">
                <a:ea typeface="MS PGothic" pitchFamily="34" charset="-128"/>
                <a:cs typeface="Arial" pitchFamily="34" charset="0"/>
              </a:rPr>
              <a:t>’</a:t>
            </a:r>
            <a:r>
              <a:rPr lang="en-US" altLang="ja-JP" dirty="0" err="1" smtClean="0">
                <a:ea typeface="MS PGothic" pitchFamily="34" charset="-128"/>
                <a:cs typeface="Arial" pitchFamily="34" charset="0"/>
              </a:rPr>
              <a:t>ll</a:t>
            </a:r>
            <a:r>
              <a:rPr lang="en-US" altLang="ja-JP" dirty="0" smtClean="0">
                <a:ea typeface="MS PGothic" pitchFamily="34" charset="-128"/>
                <a:cs typeface="Arial" pitchFamily="34" charset="0"/>
              </a:rPr>
              <a:t> be playing the roles of both coach and mentor.</a:t>
            </a:r>
            <a:endParaRPr lang="en-US" dirty="0" smtClean="0">
              <a:ea typeface="MS PGothic" pitchFamily="34" charset="-128"/>
              <a:cs typeface="Arial"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A523457-CE78-4CFB-95C2-CF93291BFFC2}" type="slidenum">
              <a:rPr lang="en-US" altLang="en-US" sz="1300">
                <a:latin typeface="Arial" pitchFamily="34" charset="0"/>
              </a:rPr>
              <a:pPr>
                <a:spcBef>
                  <a:spcPct val="0"/>
                </a:spcBef>
              </a:pPr>
              <a:t>22</a:t>
            </a:fld>
            <a:endParaRPr lang="en-US" altLang="en-US" sz="13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MS PGothic" pitchFamily="34" charset="-128"/>
                <a:cs typeface="Arial" pitchFamily="34" charset="0"/>
              </a:rPr>
              <a:t>As a </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coach,</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 the merit badge counselor...</a:t>
            </a:r>
          </a:p>
          <a:p>
            <a:pPr>
              <a:defRPr/>
            </a:pPr>
            <a:endParaRPr lang="en-US" dirty="0" smtClean="0">
              <a:ea typeface="MS PGothic" pitchFamily="34" charset="-128"/>
              <a:cs typeface="Arial" pitchFamily="34" charset="0"/>
            </a:endParaRPr>
          </a:p>
          <a:p>
            <a:pPr marL="228600" indent="-228600">
              <a:buFontTx/>
              <a:buChar char="•"/>
              <a:defRPr/>
            </a:pPr>
            <a:r>
              <a:rPr lang="en-US" dirty="0" smtClean="0">
                <a:ea typeface="MS PGothic" pitchFamily="34" charset="-128"/>
                <a:cs typeface="Arial" pitchFamily="34" charset="0"/>
              </a:rPr>
              <a:t>Gauges a Scout</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readiness level and thinks about what will be needed to help him complete the badge. An observant counselor may need to spend more time working on skills with younger Scouts and allow them time to practice skills with their buddies. Comments like </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You</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re doing a good job!</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 give Scouts the confidence they need to complete the required work.</a:t>
            </a:r>
          </a:p>
          <a:p>
            <a:pPr marL="228600" indent="-228600" eaLnBrk="1" hangingPunct="1">
              <a:buFontTx/>
              <a:buChar char="•"/>
              <a:defRPr/>
            </a:pPr>
            <a:endParaRPr lang="en-US" dirty="0" smtClean="0">
              <a:latin typeface="Byington" pitchFamily="2" charset="0"/>
              <a:ea typeface="MS PGothic" pitchFamily="34" charset="-128"/>
              <a:cs typeface="Arial" pitchFamily="34" charset="0"/>
            </a:endParaRPr>
          </a:p>
          <a:p>
            <a:pPr marL="228600" indent="-228600" eaLnBrk="1" hangingPunct="1">
              <a:buFontTx/>
              <a:buChar char="•"/>
              <a:defRPr/>
            </a:pPr>
            <a:r>
              <a:rPr lang="en-US" dirty="0" smtClean="0">
                <a:ea typeface="MS PGothic" pitchFamily="34" charset="-128"/>
                <a:cs typeface="Arial" pitchFamily="34" charset="0"/>
              </a:rPr>
              <a:t>Encourages Scouts to set goals and monitors their progress, providing friendly reminders with the understanding that the ultimate responsibility to get things done rests with the Scout.</a:t>
            </a:r>
          </a:p>
          <a:p>
            <a:pPr marL="228600" indent="-228600" eaLnBrk="1" hangingPunct="1">
              <a:buFontTx/>
              <a:buChar char="•"/>
              <a:defRPr/>
            </a:pPr>
            <a:endParaRPr lang="en-US" dirty="0" smtClean="0">
              <a:ea typeface="MS PGothic" pitchFamily="34" charset="-128"/>
              <a:cs typeface="Arial" pitchFamily="34" charset="0"/>
            </a:endParaRPr>
          </a:p>
          <a:p>
            <a:pPr marL="228600" indent="-228600" eaLnBrk="1" hangingPunct="1">
              <a:buFontTx/>
              <a:buChar char="•"/>
              <a:defRPr/>
            </a:pPr>
            <a:r>
              <a:rPr lang="en-US" dirty="0" smtClean="0">
                <a:ea typeface="MS PGothic" pitchFamily="34" charset="-128"/>
                <a:cs typeface="Arial" pitchFamily="34" charset="0"/>
              </a:rPr>
              <a:t>Helps the Scout evaluate his progress and encourages him to ask for the help he needs.</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F060C7B-1C52-44B8-A8AA-7CC90EABD475}" type="slidenum">
              <a:rPr lang="en-US" altLang="en-US" sz="1300">
                <a:latin typeface="Arial" pitchFamily="34" charset="0"/>
              </a:rPr>
              <a:pPr>
                <a:spcBef>
                  <a:spcPct val="0"/>
                </a:spcBef>
              </a:pPr>
              <a:t>23</a:t>
            </a:fld>
            <a:endParaRPr lang="en-US" altLang="en-US" sz="13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Merit badge counselors don</a:t>
            </a:r>
            <a:r>
              <a:rPr lang="ja-JP" altLang="en-US" smtClean="0">
                <a:cs typeface="Arial" pitchFamily="34" charset="0"/>
              </a:rPr>
              <a:t>’</a:t>
            </a:r>
            <a:r>
              <a:rPr lang="en-US" altLang="ja-JP" smtClean="0">
                <a:cs typeface="Arial" pitchFamily="34" charset="0"/>
              </a:rPr>
              <a:t>t always have the chance to serve as mentors. Doing so requires a relationship that</a:t>
            </a:r>
            <a:r>
              <a:rPr lang="ja-JP" altLang="en-US" smtClean="0">
                <a:cs typeface="Arial" pitchFamily="34" charset="0"/>
              </a:rPr>
              <a:t>’</a:t>
            </a:r>
            <a:r>
              <a:rPr lang="en-US" altLang="ja-JP" smtClean="0">
                <a:cs typeface="Arial" pitchFamily="34" charset="0"/>
              </a:rPr>
              <a:t>s not likely achievable at a merit badge college or midway, for example, unless a Scout and his buddy schedule follow-up sessions and work together with you over a period of time. Mentors take more than a passing interest in a Scout</a:t>
            </a:r>
            <a:r>
              <a:rPr lang="ja-JP" altLang="en-US" smtClean="0">
                <a:cs typeface="Arial" pitchFamily="34" charset="0"/>
              </a:rPr>
              <a:t>’</a:t>
            </a:r>
            <a:r>
              <a:rPr lang="en-US" altLang="ja-JP" smtClean="0">
                <a:cs typeface="Arial" pitchFamily="34" charset="0"/>
              </a:rPr>
              <a:t>s projects and they share experiences that spark curiosity.</a:t>
            </a:r>
          </a:p>
          <a:p>
            <a:endParaRPr lang="en-US" altLang="en-US" smtClean="0">
              <a:cs typeface="Arial" pitchFamily="34" charset="0"/>
            </a:endParaRPr>
          </a:p>
          <a:p>
            <a:r>
              <a:rPr lang="en-US" altLang="en-US" smtClean="0">
                <a:cs typeface="Arial" pitchFamily="34" charset="0"/>
              </a:rPr>
              <a:t>The Scout whom you mentor may get more serious about the subject matter and may want to gain a deeper understanding. This is fine as long as you understand nothing can be added to the requirements.</a:t>
            </a:r>
          </a:p>
          <a:p>
            <a:endParaRPr lang="en-US" altLang="en-US" smtClean="0">
              <a:cs typeface="Arial" pitchFamily="34" charset="0"/>
            </a:endParaRPr>
          </a:p>
          <a:p>
            <a:r>
              <a:rPr lang="en-US" altLang="en-US" smtClean="0">
                <a:cs typeface="Arial" pitchFamily="34" charset="0"/>
              </a:rPr>
              <a:t>As one gains experience counseling youth, one gets a sense of these certain young men who take a </a:t>
            </a:r>
            <a:r>
              <a:rPr lang="en-US" altLang="en-US" i="1" smtClean="0">
                <a:cs typeface="Arial" pitchFamily="34" charset="0"/>
              </a:rPr>
              <a:t>real</a:t>
            </a:r>
            <a:r>
              <a:rPr lang="en-US" altLang="en-US" smtClean="0">
                <a:cs typeface="Arial" pitchFamily="34" charset="0"/>
              </a:rPr>
              <a:t> interest in a subject. If time permits, it</a:t>
            </a:r>
            <a:r>
              <a:rPr lang="ja-JP" altLang="en-US" smtClean="0">
                <a:cs typeface="Arial" pitchFamily="34" charset="0"/>
              </a:rPr>
              <a:t>’</a:t>
            </a:r>
            <a:r>
              <a:rPr lang="en-US" altLang="ja-JP" smtClean="0">
                <a:cs typeface="Arial" pitchFamily="34" charset="0"/>
              </a:rPr>
              <a:t>s appropriate to share specific skills needed to be successful in the counselor</a:t>
            </a:r>
            <a:r>
              <a:rPr lang="ja-JP" altLang="en-US" smtClean="0">
                <a:cs typeface="Arial" pitchFamily="34" charset="0"/>
              </a:rPr>
              <a:t>’</a:t>
            </a:r>
            <a:r>
              <a:rPr lang="en-US" altLang="ja-JP" smtClean="0">
                <a:cs typeface="Arial" pitchFamily="34" charset="0"/>
              </a:rPr>
              <a:t>s line of work. Career-minded Scouts working on the Law merit badge, for example, may appreciate knowing which courses to take in preparation for law school.</a:t>
            </a:r>
          </a:p>
          <a:p>
            <a:endParaRPr lang="en-US" altLang="en-US" smtClean="0">
              <a:cs typeface="Arial" pitchFamily="34" charset="0"/>
            </a:endParaRPr>
          </a:p>
          <a:p>
            <a:r>
              <a:rPr lang="en-US" altLang="en-US" smtClean="0">
                <a:cs typeface="Arial"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102CCEE0-92F5-49F3-B057-2A9319D70754}" type="slidenum">
              <a:rPr lang="en-US" altLang="en-US" sz="1300">
                <a:latin typeface="Arial" pitchFamily="34" charset="0"/>
              </a:rPr>
              <a:pPr>
                <a:spcBef>
                  <a:spcPct val="0"/>
                </a:spcBef>
              </a:pPr>
              <a:t>24</a:t>
            </a:fld>
            <a:endParaRPr lang="en-US" altLang="en-US" sz="13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MS PGothic" pitchFamily="34" charset="-128"/>
                <a:cs typeface="Arial" pitchFamily="34" charset="0"/>
              </a:rPr>
              <a:t>Thanks to the National Advancement Committee</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Merit Badge Maintenance Task Force, most of our 130-plus merit badges have been reviewed and prepared for update. The advancement committee is phasing in the resulting changes as the affected merit badge pamphlets come up for revision and reprint. Then in January each year, the updated requirements appearing in the pamphlets that were reprinted during the previous year actually become effective when they come out in the new edition of </a:t>
            </a:r>
            <a:r>
              <a:rPr lang="en-US" altLang="ja-JP" i="1" dirty="0" smtClean="0">
                <a:ea typeface="MS PGothic" pitchFamily="34" charset="-128"/>
                <a:cs typeface="Arial" pitchFamily="34" charset="0"/>
              </a:rPr>
              <a:t>Boy Scout Requirements</a:t>
            </a:r>
            <a:r>
              <a:rPr lang="en-US" altLang="ja-JP" dirty="0" smtClean="0">
                <a:ea typeface="MS PGothic" pitchFamily="34" charset="-128"/>
                <a:cs typeface="Arial" pitchFamily="34" charset="0"/>
              </a:rPr>
              <a:t>. During the time between when new requirements appear in a merit badge pamphlet and the effective date in January when the requirements book comes out, Scouts have a few options.</a:t>
            </a:r>
          </a:p>
          <a:p>
            <a:pPr>
              <a:defRPr/>
            </a:pPr>
            <a:endParaRPr lang="en-US" dirty="0" smtClean="0">
              <a:ea typeface="MS PGothic" pitchFamily="34" charset="-128"/>
              <a:cs typeface="Arial" pitchFamily="34" charset="0"/>
            </a:endParaRPr>
          </a:p>
          <a:p>
            <a:pPr marL="228600" indent="-228600">
              <a:buFont typeface="Calibri" pitchFamily="34" charset="0"/>
              <a:buAutoNum type="arabicPeriod"/>
              <a:defRPr/>
            </a:pPr>
            <a:r>
              <a:rPr lang="en-US" dirty="0" smtClean="0">
                <a:ea typeface="MS PGothic" pitchFamily="34" charset="-128"/>
                <a:cs typeface="Arial" pitchFamily="34" charset="0"/>
              </a:rPr>
              <a:t>Unless otherwise stated in the requirements book or in the merit badge pamphlet, Scouts who have </a:t>
            </a:r>
            <a:r>
              <a:rPr lang="en-US" i="1" dirty="0" smtClean="0">
                <a:ea typeface="MS PGothic" pitchFamily="34" charset="-128"/>
                <a:cs typeface="Arial" pitchFamily="34" charset="0"/>
              </a:rPr>
              <a:t>already started</a:t>
            </a:r>
            <a:r>
              <a:rPr lang="en-US" dirty="0" smtClean="0">
                <a:ea typeface="MS PGothic" pitchFamily="34" charset="-128"/>
                <a:cs typeface="Arial" pitchFamily="34" charset="0"/>
              </a:rPr>
              <a:t> on a merit badge when a revised pamphlet is released may switch to the new requirements or continue with the old ones until the badge is completed.</a:t>
            </a:r>
          </a:p>
          <a:p>
            <a:pPr marL="228600" indent="-228600">
              <a:buFont typeface="Calibri" pitchFamily="34" charset="0"/>
              <a:buAutoNum type="arabicPeriod"/>
              <a:defRPr/>
            </a:pPr>
            <a:r>
              <a:rPr lang="en-US" dirty="0" smtClean="0">
                <a:ea typeface="MS PGothic" pitchFamily="34" charset="-128"/>
                <a:cs typeface="Arial" pitchFamily="34" charset="0"/>
              </a:rPr>
              <a:t>Scouts who have </a:t>
            </a:r>
            <a:r>
              <a:rPr lang="en-US" i="1" dirty="0" smtClean="0">
                <a:ea typeface="MS PGothic" pitchFamily="34" charset="-128"/>
                <a:cs typeface="Arial" pitchFamily="34" charset="0"/>
              </a:rPr>
              <a:t>not</a:t>
            </a:r>
            <a:r>
              <a:rPr lang="en-US" dirty="0" smtClean="0">
                <a:ea typeface="MS PGothic" pitchFamily="34" charset="-128"/>
                <a:cs typeface="Arial" pitchFamily="34" charset="0"/>
              </a:rPr>
              <a:t> already started when a revision is introduced may choose to use the new requirements and the new pamphlet, or they may use the old requirements and old pamphlet until the badge is completed.</a:t>
            </a:r>
          </a:p>
          <a:p>
            <a:pPr fontAlgn="ctr">
              <a:defRPr/>
            </a:pPr>
            <a:r>
              <a:rPr lang="en-US" i="1" dirty="0" smtClean="0">
                <a:ea typeface="MS PGothic" pitchFamily="34" charset="-128"/>
                <a:cs typeface="Arial" pitchFamily="34" charset="0"/>
              </a:rPr>
              <a:t>Once the new requirements book is released, Scouts who have not already begun work on a merit badge must work with the new requirements and the new pamphlet.</a:t>
            </a:r>
          </a:p>
          <a:p>
            <a:pPr>
              <a:defRPr/>
            </a:pPr>
            <a:endParaRPr lang="en-US" dirty="0" smtClean="0">
              <a:ea typeface="MS PGothic" pitchFamily="34" charset="-128"/>
              <a:cs typeface="Arial" pitchFamily="34" charset="0"/>
            </a:endParaRPr>
          </a:p>
          <a:p>
            <a:pPr>
              <a:defRPr/>
            </a:pPr>
            <a:r>
              <a:rPr lang="en-US" dirty="0" smtClean="0">
                <a:ea typeface="MS PGothic" pitchFamily="34" charset="-128"/>
                <a:cs typeface="Arial" pitchFamily="34" charset="0"/>
              </a:rPr>
              <a:t>It</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important that both you and your Scouts have copies of the current merit badge pamphlets. The content supports each of the requirements and is provided by experts in each subject. Many of the pamphlets also have an introductory </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Note to the Counselor</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 that informs counselors of safety considerations as well as any training or special qualifications that might be needed for presenting merit badge activities. These notes represent part of the Boy Scouts of America</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s risk management plan, and counselors are expected to understand and work with them.</a:t>
            </a:r>
          </a:p>
          <a:p>
            <a:pPr>
              <a:defRPr/>
            </a:pPr>
            <a:endParaRPr lang="en-US" dirty="0" smtClean="0">
              <a:ea typeface="MS PGothic" pitchFamily="34" charset="-128"/>
              <a:cs typeface="Arial" pitchFamily="34" charset="0"/>
            </a:endParaRPr>
          </a:p>
          <a:p>
            <a:pPr>
              <a:defRPr/>
            </a:pPr>
            <a:r>
              <a:rPr lang="en-US" dirty="0" smtClean="0">
                <a:ea typeface="MS PGothic" pitchFamily="34" charset="-128"/>
                <a:cs typeface="Arial" pitchFamily="34" charset="0"/>
              </a:rPr>
              <a:t>Merit badge pamphlets are available at all Scout shops and can also be ordered through the BSA Supply Group at www.scoutstuff.org. Pamphlets may also be found in troop libraries or even public libraries, but the chances of finding out-of-date copies from those sources is high. The National Council has been planning for the production of digital versions of the pamphlets, which would be available for sale online—much like </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e-books.</a:t>
            </a:r>
            <a:r>
              <a:rPr lang="ja-JP" altLang="en-US" dirty="0" smtClean="0">
                <a:ea typeface="MS PGothic" pitchFamily="34" charset="-128"/>
                <a:cs typeface="Arial" pitchFamily="34" charset="0"/>
              </a:rPr>
              <a:t>”</a:t>
            </a:r>
            <a:r>
              <a:rPr lang="en-US" altLang="ja-JP" dirty="0" smtClean="0">
                <a:ea typeface="MS PGothic" pitchFamily="34" charset="-128"/>
                <a:cs typeface="Arial" pitchFamily="34" charset="0"/>
              </a:rPr>
              <a:t> Watch </a:t>
            </a:r>
            <a:r>
              <a:rPr lang="en-US" altLang="ja-JP" i="1" dirty="0" smtClean="0">
                <a:ea typeface="MS PGothic" pitchFamily="34" charset="-128"/>
                <a:cs typeface="Arial" pitchFamily="34" charset="0"/>
              </a:rPr>
              <a:t>Advancement News</a:t>
            </a:r>
            <a:r>
              <a:rPr lang="en-US" altLang="ja-JP" dirty="0" smtClean="0">
                <a:ea typeface="MS PGothic" pitchFamily="34" charset="-128"/>
                <a:cs typeface="Arial" pitchFamily="34" charset="0"/>
              </a:rPr>
              <a:t> for any developments. If you don’t subscribe to the </a:t>
            </a:r>
            <a:r>
              <a:rPr lang="en-US" altLang="ja-JP" i="1" dirty="0" smtClean="0">
                <a:ea typeface="MS PGothic" pitchFamily="34" charset="-128"/>
                <a:cs typeface="Arial" pitchFamily="34" charset="0"/>
              </a:rPr>
              <a:t>News</a:t>
            </a:r>
            <a:r>
              <a:rPr lang="en-US" altLang="ja-JP" dirty="0" smtClean="0">
                <a:ea typeface="MS PGothic" pitchFamily="34" charset="-128"/>
                <a:cs typeface="Arial" pitchFamily="34" charset="0"/>
              </a:rPr>
              <a:t>, you should do so by sending </a:t>
            </a:r>
            <a:r>
              <a:rPr lang="en-US" dirty="0" smtClean="0">
                <a:ea typeface="MS PGothic" pitchFamily="34" charset="-128"/>
                <a:cs typeface="Arial" pitchFamily="34" charset="0"/>
              </a:rPr>
              <a:t>a message to advancement.team@scouting.org.</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DD680E5-68E2-42A0-B64B-4D748C30527C}" type="slidenum">
              <a:rPr lang="en-US" altLang="en-US" sz="1300">
                <a:latin typeface="Arial" pitchFamily="34" charset="0"/>
              </a:rPr>
              <a:pPr>
                <a:spcBef>
                  <a:spcPct val="0"/>
                </a:spcBef>
              </a:pPr>
              <a:t>25</a:t>
            </a:fld>
            <a:endParaRPr lang="en-US" altLang="en-US" sz="130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From time to time it may be appropriate for a Scout to apply what was done to meet one requirement toward the completion of another. In deciding whether to allow this, merit badge counselors should take a case by case approach.</a:t>
            </a:r>
          </a:p>
          <a:p>
            <a:endParaRPr lang="en-US" altLang="en-US" smtClean="0">
              <a:cs typeface="Arial" pitchFamily="34" charset="0"/>
            </a:endParaRPr>
          </a:p>
          <a:p>
            <a:r>
              <a:rPr lang="en-US" altLang="en-US" smtClean="0">
                <a:cs typeface="Arial" pitchFamily="34" charset="0"/>
              </a:rPr>
              <a:t>When two requirements match up exactly and have the same basic intent—for example, camping nights for Second Class and First Class ranks and for the Camping merit badge—it is appropriate and permissible, unless stated otherwise in the requirements, to use those matching activities to meet both requirements.</a:t>
            </a:r>
          </a:p>
          <a:p>
            <a:endParaRPr lang="en-US" altLang="en-US" smtClean="0">
              <a:cs typeface="Arial" pitchFamily="34" charset="0"/>
            </a:endParaRPr>
          </a:p>
          <a:p>
            <a:r>
              <a:rPr lang="en-US" altLang="en-US" smtClean="0">
                <a:cs typeface="Arial" pitchFamily="34" charset="0"/>
              </a:rPr>
              <a:t>Where matching requirements are oriented toward safety, however, such as those related to first aid or CPR, you should be satisfied the Scout remembers what he learned from the previous experience.</a:t>
            </a:r>
          </a:p>
          <a:p>
            <a:endParaRPr lang="en-US" altLang="en-US" smtClean="0">
              <a:cs typeface="Arial" pitchFamily="34" charset="0"/>
            </a:endParaRPr>
          </a:p>
          <a:p>
            <a:r>
              <a:rPr lang="en-US" altLang="en-US" smtClean="0">
                <a:cs typeface="Arial" pitchFamily="34" charset="0"/>
              </a:rPr>
              <a:t>A counselor’s decision to allow “double counting,” as it is often called, should be driven by common sense. Think about what BSA is trying to accomplish in achieving the aims of Scouting. Will requiring two separate activities for two exactly matching requirements really add value? Or is allowing just one activity a legitimate recognition that the Scout has already had the experience and that meeting the requirement again is simply unnecessary?</a:t>
            </a:r>
          </a:p>
          <a:p>
            <a:endParaRPr lang="en-US" altLang="en-US" smtClean="0">
              <a:cs typeface="Arial" pitchFamily="34" charset="0"/>
            </a:endParaRPr>
          </a:p>
          <a:p>
            <a:r>
              <a:rPr lang="en-US" altLang="en-US" smtClean="0">
                <a:cs typeface="Arial" pitchFamily="34" charset="0"/>
              </a:rPr>
              <a:t>Some requirements may have the appearance of aligning, but are really only similar. The Communication and Citizenship in the Community merit badges are a good example. Each requires the Scout to attend a public meeting, but that is where the similarity ends. For Communication, the Scout is asked to practice active listening skills during the meeting and present an objective report that includes all points of view. For Citizenship, he is asked to examine differences in opinions and then to defend one side. The Scout may attend the same public meeting, but to pass the requirements for both merit badges he must actively listen and prepare a report, and also examine differences in opinion and defend one side.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C7BBCEDC-5E82-4716-BDDC-B86BE4C03C09}" type="slidenum">
              <a:rPr lang="en-US" altLang="en-US" sz="1300">
                <a:latin typeface="Arial" pitchFamily="34" charset="0"/>
              </a:rPr>
              <a:pPr>
                <a:spcBef>
                  <a:spcPct val="0"/>
                </a:spcBef>
              </a:pPr>
              <a:t>26</a:t>
            </a:fld>
            <a:endParaRPr lang="en-US" altLang="en-US" sz="13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Earlier, we introduced the advancement concept, "no more, no less," and it's worth revisiting. On the screen is the official BSA policy as it appears in the </a:t>
            </a:r>
            <a:r>
              <a:rPr lang="en-US" altLang="en-US" i="1" smtClean="0">
                <a:cs typeface="Arial" pitchFamily="34" charset="0"/>
              </a:rPr>
              <a:t>Guide to Advancement</a:t>
            </a:r>
            <a:r>
              <a:rPr lang="en-US" altLang="en-US" smtClean="0">
                <a:cs typeface="Arial" pitchFamily="34" charset="0"/>
              </a:rPr>
              <a:t>. We expect all merit badge counselors to take this very seriously and to apply it in every setting where merit badges are earned—whether at camp, at a merit badge fair or college, or in your living room.</a:t>
            </a:r>
          </a:p>
          <a:p>
            <a:endParaRPr lang="en-US" altLang="en-US" smtClean="0">
              <a:cs typeface="Arial" pitchFamily="34" charset="0"/>
            </a:endParaRPr>
          </a:p>
          <a:p>
            <a:r>
              <a:rPr lang="en-US" altLang="en-US" smtClean="0">
                <a:cs typeface="Arial" pitchFamily="34" charset="0"/>
              </a:rPr>
              <a:t>In a nutshell, Scouts are required to </a:t>
            </a:r>
            <a:r>
              <a:rPr lang="en-US" altLang="en-US" i="1" smtClean="0">
                <a:cs typeface="Arial" pitchFamily="34" charset="0"/>
              </a:rPr>
              <a:t>actually</a:t>
            </a:r>
            <a:r>
              <a:rPr lang="en-US" altLang="en-US" smtClean="0">
                <a:cs typeface="Arial" pitchFamily="34" charset="0"/>
              </a:rPr>
              <a:t> and </a:t>
            </a:r>
            <a:r>
              <a:rPr lang="en-US" altLang="en-US" i="1" smtClean="0">
                <a:cs typeface="Arial" pitchFamily="34" charset="0"/>
              </a:rPr>
              <a:t>personally</a:t>
            </a:r>
            <a:r>
              <a:rPr lang="en-US" altLang="en-US" smtClean="0">
                <a:cs typeface="Arial" pitchFamily="34" charset="0"/>
              </a:rPr>
              <a:t> complete all merit badge requirements as they</a:t>
            </a:r>
            <a:r>
              <a:rPr lang="ja-JP" altLang="en-US" smtClean="0">
                <a:cs typeface="Arial" pitchFamily="34" charset="0"/>
              </a:rPr>
              <a:t>’</a:t>
            </a:r>
            <a:r>
              <a:rPr lang="en-US" altLang="ja-JP" smtClean="0">
                <a:cs typeface="Arial" pitchFamily="34" charset="0"/>
              </a:rPr>
              <a:t>re written. No exceptions. If, for example, a requirement uses words like </a:t>
            </a:r>
            <a:r>
              <a:rPr lang="ja-JP" altLang="en-US" smtClean="0">
                <a:cs typeface="Arial" pitchFamily="34" charset="0"/>
              </a:rPr>
              <a:t>“</a:t>
            </a:r>
            <a:r>
              <a:rPr lang="en-US" altLang="ja-JP" smtClean="0">
                <a:cs typeface="Arial" pitchFamily="34" charset="0"/>
              </a:rPr>
              <a:t>show</a:t>
            </a:r>
            <a:r>
              <a:rPr lang="ja-JP" altLang="en-US" smtClean="0">
                <a:cs typeface="Arial" pitchFamily="34" charset="0"/>
              </a:rPr>
              <a:t>”</a:t>
            </a:r>
            <a:r>
              <a:rPr lang="en-US" altLang="ja-JP" smtClean="0">
                <a:cs typeface="Arial" pitchFamily="34" charset="0"/>
              </a:rPr>
              <a:t>, </a:t>
            </a:r>
            <a:r>
              <a:rPr lang="ja-JP" altLang="en-US" smtClean="0">
                <a:cs typeface="Arial" pitchFamily="34" charset="0"/>
              </a:rPr>
              <a:t>“</a:t>
            </a:r>
            <a:r>
              <a:rPr lang="en-US" altLang="ja-JP" smtClean="0">
                <a:cs typeface="Arial" pitchFamily="34" charset="0"/>
              </a:rPr>
              <a:t>demonstrate</a:t>
            </a:r>
            <a:r>
              <a:rPr lang="ja-JP" altLang="en-US" smtClean="0">
                <a:cs typeface="Arial" pitchFamily="34" charset="0"/>
              </a:rPr>
              <a:t>”</a:t>
            </a:r>
            <a:r>
              <a:rPr lang="en-US" altLang="ja-JP" smtClean="0">
                <a:cs typeface="Arial" pitchFamily="34" charset="0"/>
              </a:rPr>
              <a:t>, or </a:t>
            </a:r>
            <a:r>
              <a:rPr lang="ja-JP" altLang="en-US" smtClean="0">
                <a:cs typeface="Arial" pitchFamily="34" charset="0"/>
              </a:rPr>
              <a:t>“</a:t>
            </a:r>
            <a:r>
              <a:rPr lang="en-US" altLang="ja-JP" smtClean="0">
                <a:cs typeface="Arial" pitchFamily="34" charset="0"/>
              </a:rPr>
              <a:t>discuss</a:t>
            </a:r>
            <a:r>
              <a:rPr lang="ja-JP" altLang="en-US" smtClean="0">
                <a:cs typeface="Arial" pitchFamily="34" charset="0"/>
              </a:rPr>
              <a:t>”</a:t>
            </a:r>
            <a:r>
              <a:rPr lang="en-US" altLang="ja-JP" smtClean="0">
                <a:cs typeface="Arial" pitchFamily="34" charset="0"/>
              </a:rPr>
              <a:t>, then every Scout must do just that. Counselors may expand on the material by sharing their experiences, skills, and knowledge, however, they must not add to the current published requirements. Your duty is to help Scouts meet the requirements and certify when they</a:t>
            </a:r>
            <a:r>
              <a:rPr lang="ja-JP" altLang="en-US" smtClean="0">
                <a:cs typeface="Arial" pitchFamily="34" charset="0"/>
              </a:rPr>
              <a:t>’</a:t>
            </a:r>
            <a:r>
              <a:rPr lang="en-US" altLang="ja-JP" smtClean="0">
                <a:cs typeface="Arial" pitchFamily="34" charset="0"/>
              </a:rPr>
              <a:t>ve been completed.</a:t>
            </a:r>
          </a:p>
          <a:p>
            <a:endParaRPr lang="en-US" altLang="en-US" smtClean="0">
              <a:cs typeface="Arial" pitchFamily="34" charset="0"/>
            </a:endParaRPr>
          </a:p>
          <a:p>
            <a:r>
              <a:rPr lang="en-US" altLang="en-US" smtClean="0">
                <a:cs typeface="Arial" pitchFamily="34" charset="0"/>
              </a:rPr>
              <a:t>Please understand that Scouts coming away from merit badge experiences with merit badges they did not actually </a:t>
            </a:r>
            <a:r>
              <a:rPr lang="en-US" altLang="en-US" i="1" smtClean="0">
                <a:cs typeface="Arial" pitchFamily="34" charset="0"/>
              </a:rPr>
              <a:t>earn</a:t>
            </a:r>
            <a:r>
              <a:rPr lang="en-US" altLang="en-US" smtClean="0">
                <a:cs typeface="Arial" pitchFamily="34" charset="0"/>
              </a:rPr>
              <a:t> is far and away the biggest complaint that Scoutmasters and other unit leaders voice to the office of the national Advancement Team in Irving, Texas. It is your duty as a merit badge counselor to see that your Scouts get the </a:t>
            </a:r>
            <a:r>
              <a:rPr lang="ja-JP" altLang="en-US" smtClean="0">
                <a:cs typeface="Arial" pitchFamily="34" charset="0"/>
              </a:rPr>
              <a:t>“</a:t>
            </a:r>
            <a:r>
              <a:rPr lang="en-US" altLang="ja-JP" smtClean="0">
                <a:cs typeface="Arial" pitchFamily="34" charset="0"/>
              </a:rPr>
              <a:t>whole meal deal.</a:t>
            </a:r>
            <a:r>
              <a:rPr lang="ja-JP" altLang="en-US" smtClean="0">
                <a:cs typeface="Arial" pitchFamily="34" charset="0"/>
              </a:rPr>
              <a:t>”</a:t>
            </a:r>
            <a:r>
              <a:rPr lang="en-US" altLang="ja-JP" smtClean="0">
                <a:cs typeface="Arial" pitchFamily="34" charset="0"/>
              </a:rPr>
              <a:t> If you see situations where the policy on unauthorized changes is not being properly administered, we would ask that you please report these to your council advancement committee.</a:t>
            </a:r>
          </a:p>
          <a:p>
            <a:endParaRPr lang="en-US" altLang="en-US" smtClean="0">
              <a:cs typeface="Arial" pitchFamily="34" charset="0"/>
            </a:endParaRPr>
          </a:p>
          <a:p>
            <a:r>
              <a:rPr lang="en-US" altLang="en-US" smtClean="0">
                <a:cs typeface="Arial" pitchFamily="34" charset="0"/>
              </a:rPr>
              <a:t>As you can see, the policy on unauthorized changes does make some limited exceptions for Scouts with special needs. These exceptions, however, do </a:t>
            </a:r>
            <a:r>
              <a:rPr lang="en-US" altLang="en-US" b="1" i="1" smtClean="0">
                <a:cs typeface="Arial" pitchFamily="34" charset="0"/>
              </a:rPr>
              <a:t>NOT</a:t>
            </a:r>
            <a:r>
              <a:rPr lang="en-US" altLang="en-US" smtClean="0">
                <a:cs typeface="Arial" pitchFamily="34" charset="0"/>
              </a:rPr>
              <a:t> apply to the requirements for individual merit badges.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35304FE-EFBF-4943-A3C6-F4B658A211D9}" type="slidenum">
              <a:rPr lang="en-US" altLang="en-US" sz="1300">
                <a:latin typeface="Arial" pitchFamily="34" charset="0"/>
              </a:rPr>
              <a:pPr>
                <a:spcBef>
                  <a:spcPct val="0"/>
                </a:spcBef>
              </a:pPr>
              <a:t>27</a:t>
            </a:fld>
            <a:endParaRPr lang="en-US" altLang="en-US" sz="13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Individual requirements for merit badges may not be modified or substituted under any circumstances for any Scout. </a:t>
            </a:r>
          </a:p>
          <a:p>
            <a:pPr eaLnBrk="1" hangingPunct="1"/>
            <a:endParaRPr lang="en-US" altLang="en-US" smtClean="0">
              <a:cs typeface="Arial" pitchFamily="34" charset="0"/>
            </a:endParaRPr>
          </a:p>
          <a:p>
            <a:pPr eaLnBrk="1" hangingPunct="1"/>
            <a:r>
              <a:rPr lang="en-US" altLang="en-US" smtClean="0">
                <a:cs typeface="Arial" pitchFamily="34" charset="0"/>
              </a:rPr>
              <a:t>Youth with disabilities, however, who want to advance beyond First Class may be approved for alternative merit badges to those required for Eagle. This is allowed on the basis of one entire badge for another. To qualify, a Scout (or a Venturer or Sea Scout) must have a permanent physical or mental disability, or a disability expected to last more than two years, or beyond the age of eligibility.</a:t>
            </a:r>
          </a:p>
          <a:p>
            <a:pPr eaLnBrk="1" hangingPunct="1"/>
            <a:endParaRPr lang="en-US" altLang="en-US" smtClean="0">
              <a:cs typeface="Arial" pitchFamily="34" charset="0"/>
            </a:endParaRPr>
          </a:p>
          <a:p>
            <a:pPr eaLnBrk="1" hangingPunct="1"/>
            <a:r>
              <a:rPr lang="en-US" altLang="en-US" smtClean="0">
                <a:cs typeface="Arial" pitchFamily="34" charset="0"/>
              </a:rPr>
              <a:t>They must submit the </a:t>
            </a:r>
            <a:r>
              <a:rPr lang="ja-JP" altLang="en-US" smtClean="0">
                <a:cs typeface="Arial" pitchFamily="34" charset="0"/>
              </a:rPr>
              <a:t>“</a:t>
            </a:r>
            <a:r>
              <a:rPr lang="en-US" altLang="ja-JP" smtClean="0">
                <a:cs typeface="Arial" pitchFamily="34" charset="0"/>
              </a:rPr>
              <a:t>Application for Alternative Eagle Scout Rank Merit Badges.</a:t>
            </a:r>
            <a:r>
              <a:rPr lang="ja-JP" altLang="en-US" smtClean="0">
                <a:cs typeface="Arial" pitchFamily="34" charset="0"/>
              </a:rPr>
              <a:t>”</a:t>
            </a:r>
            <a:r>
              <a:rPr lang="en-US" altLang="ja-JP" smtClean="0">
                <a:cs typeface="Arial" pitchFamily="34" charset="0"/>
              </a:rPr>
              <a:t> The URL is on the screen. The application must be accompanied by documentation from a qualified health-care professional and be approved by the unit leader, unit committee chair, and the district and council advancement committees.</a:t>
            </a:r>
          </a:p>
          <a:p>
            <a:pPr eaLnBrk="1" hangingPunct="1"/>
            <a:endParaRPr lang="en-US" altLang="en-US" smtClean="0">
              <a:cs typeface="Arial" pitchFamily="34" charset="0"/>
            </a:endParaRPr>
          </a:p>
          <a:p>
            <a:r>
              <a:rPr lang="en-US" altLang="en-US" smtClean="0">
                <a:cs typeface="Arial" pitchFamily="34" charset="0"/>
              </a:rPr>
              <a:t>Before applying, however, the youth must earn as many of the Eagle-required merit badges as possible, and any alternatives must present the same challenge and learning level as those they replace.</a:t>
            </a:r>
          </a:p>
        </p:txBody>
      </p:sp>
      <p:sp>
        <p:nvSpPr>
          <p:cNvPr id="6349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C81F4650-2AEA-429C-9B43-24EDB8E1401C}" type="slidenum">
              <a:rPr lang="en-US" altLang="en-US" sz="1300">
                <a:latin typeface="Arial" pitchFamily="34" charset="0"/>
              </a:rPr>
              <a:pPr algn="r" eaLnBrk="1" hangingPunct="1">
                <a:spcBef>
                  <a:spcPct val="0"/>
                </a:spcBef>
              </a:pPr>
              <a:t>28</a:t>
            </a:fld>
            <a:endParaRPr lang="en-US" altLang="en-US" sz="13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A Scout must have a buddy with him at each meeting with a merit badge counselor—preferably a fellow Scout or someone else known to him.</a:t>
            </a:r>
          </a:p>
          <a:p>
            <a:pPr eaLnBrk="1" hangingPunct="1"/>
            <a:endParaRPr lang="en-US" altLang="en-US" smtClean="0">
              <a:cs typeface="Arial" pitchFamily="34" charset="0"/>
            </a:endParaRPr>
          </a:p>
          <a:p>
            <a:pPr eaLnBrk="1" hangingPunct="1"/>
            <a:r>
              <a:rPr lang="en-US" altLang="en-US" smtClean="0">
                <a:cs typeface="Arial" pitchFamily="34" charset="0"/>
              </a:rPr>
              <a:t>As a merit badge counselor, you must avoid being alone with a Scout, even just for a moment. BSA Youth Protection training further explains Scouting's policies prohibiting one-on-one contact with youth. Since all of you have either already taken the training, or must do so before you begin counseling, there</a:t>
            </a:r>
            <a:r>
              <a:rPr lang="ja-JP" altLang="en-US" smtClean="0">
                <a:cs typeface="Arial" pitchFamily="34" charset="0"/>
              </a:rPr>
              <a:t>’</a:t>
            </a:r>
            <a:r>
              <a:rPr lang="en-US" altLang="ja-JP" smtClean="0">
                <a:cs typeface="Arial" pitchFamily="34" charset="0"/>
              </a:rPr>
              <a:t>s no need to discuss this further—except to say that youth protection is a critical issue that we know you will all take seriously.</a:t>
            </a:r>
            <a:endParaRPr lang="en-US" altLang="en-US" smtClean="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A77F954-11FD-4957-87CF-CAC6CEDA27A7}" type="slidenum">
              <a:rPr lang="en-US" altLang="en-US" sz="1300">
                <a:latin typeface="Arial" pitchFamily="34" charset="0"/>
              </a:rPr>
              <a:pPr>
                <a:spcBef>
                  <a:spcPct val="0"/>
                </a:spcBef>
              </a:pPr>
              <a:t>29</a:t>
            </a:fld>
            <a:endParaRPr lang="en-US" altLang="en-US" sz="13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cs typeface="Arial" pitchFamily="34" charset="0"/>
              </a:rPr>
              <a:t>[Presenter Notes:  Hold up your copy of the </a:t>
            </a:r>
            <a:r>
              <a:rPr lang="en-US" altLang="en-US" smtClean="0">
                <a:cs typeface="Arial" pitchFamily="34" charset="0"/>
              </a:rPr>
              <a:t>Guide to Advancement</a:t>
            </a:r>
            <a:r>
              <a:rPr lang="en-US" altLang="en-US" i="1" smtClean="0">
                <a:cs typeface="Arial" pitchFamily="34" charset="0"/>
              </a:rPr>
              <a:t>, opening it to the inside of the front cover. Point out the BSA Mission Statement found there. </a:t>
            </a:r>
          </a:p>
          <a:p>
            <a:pPr eaLnBrk="1" hangingPunct="1"/>
            <a:endParaRPr lang="en-US" altLang="en-US" i="1" smtClean="0">
              <a:cs typeface="Arial" pitchFamily="34" charset="0"/>
            </a:endParaRPr>
          </a:p>
          <a:p>
            <a:pPr eaLnBrk="1" hangingPunct="1"/>
            <a:r>
              <a:rPr lang="en-US" altLang="en-US" i="1" smtClean="0">
                <a:cs typeface="Arial" pitchFamily="34" charset="0"/>
              </a:rPr>
              <a:t>If your class includes people who are learning about Scouting, point out the signs or flip chart sheets showing the Scout Oath and Scout Law.</a:t>
            </a:r>
          </a:p>
          <a:p>
            <a:pPr eaLnBrk="1" hangingPunct="1"/>
            <a:endParaRPr lang="en-US" altLang="en-US" i="1" smtClean="0">
              <a:cs typeface="Arial" pitchFamily="34" charset="0"/>
            </a:endParaRPr>
          </a:p>
          <a:p>
            <a:pPr eaLnBrk="1" hangingPunct="1"/>
            <a:r>
              <a:rPr lang="en-US" altLang="en-US" i="1" smtClean="0">
                <a:cs typeface="Arial" pitchFamily="34" charset="0"/>
              </a:rPr>
              <a:t>Explain that all merit badge counselors should have a copy of the </a:t>
            </a:r>
            <a:r>
              <a:rPr lang="en-US" altLang="en-US" smtClean="0">
                <a:cs typeface="Arial" pitchFamily="34" charset="0"/>
              </a:rPr>
              <a:t>Guide to Advancement</a:t>
            </a:r>
            <a:r>
              <a:rPr lang="en-US" altLang="en-US" i="1" smtClean="0">
                <a:cs typeface="Arial" pitchFamily="34" charset="0"/>
              </a:rPr>
              <a:t> and should carefully study section seven.]</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2405B16-A459-47DF-9068-5D6A7B02CAB6}" type="slidenum">
              <a:rPr lang="en-US" altLang="en-US" sz="1300">
                <a:latin typeface="Arial" pitchFamily="34" charset="0"/>
              </a:rPr>
              <a:pPr>
                <a:spcBef>
                  <a:spcPct val="0"/>
                </a:spcBef>
              </a:pPr>
              <a:t>3</a:t>
            </a:fld>
            <a:endParaRPr lang="en-US" altLang="en-US" sz="130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Let</a:t>
            </a:r>
            <a:r>
              <a:rPr lang="ja-JP" altLang="en-US" smtClean="0">
                <a:cs typeface="Arial" pitchFamily="34" charset="0"/>
              </a:rPr>
              <a:t>’</a:t>
            </a:r>
            <a:r>
              <a:rPr lang="en-US" altLang="ja-JP" smtClean="0">
                <a:cs typeface="Arial" pitchFamily="34" charset="0"/>
              </a:rPr>
              <a:t>s talk about a few counseling techniques that make the experience better for the Scouts.</a:t>
            </a:r>
          </a:p>
          <a:p>
            <a:pPr eaLnBrk="1" hangingPunct="1"/>
            <a:endParaRPr lang="en-US" altLang="en-US" smtClean="0">
              <a:cs typeface="Arial" pitchFamily="34" charset="0"/>
            </a:endParaRPr>
          </a:p>
          <a:p>
            <a:pPr eaLnBrk="1" hangingPunct="1"/>
            <a:r>
              <a:rPr lang="en-US" altLang="en-US" smtClean="0">
                <a:cs typeface="Arial" pitchFamily="34" charset="0"/>
              </a:rPr>
              <a:t>For the Scout to get the most benefit from the counseling session, he must feel welcome and relaxed. A friendly greeting and a few simple questions, such as, </a:t>
            </a:r>
            <a:r>
              <a:rPr lang="ja-JP" altLang="en-US" smtClean="0">
                <a:cs typeface="Arial" pitchFamily="34" charset="0"/>
              </a:rPr>
              <a:t>“</a:t>
            </a:r>
            <a:r>
              <a:rPr lang="en-US" altLang="ja-JP" smtClean="0">
                <a:cs typeface="Arial" pitchFamily="34" charset="0"/>
              </a:rPr>
              <a:t>What got you interested in the Astronomy merit badge?</a:t>
            </a:r>
            <a:r>
              <a:rPr lang="ja-JP" altLang="en-US" smtClean="0">
                <a:cs typeface="Arial" pitchFamily="34" charset="0"/>
              </a:rPr>
              <a:t>”</a:t>
            </a:r>
            <a:r>
              <a:rPr lang="en-US" altLang="ja-JP" smtClean="0">
                <a:cs typeface="Arial" pitchFamily="34" charset="0"/>
              </a:rPr>
              <a:t> will go a long way.</a:t>
            </a:r>
          </a:p>
          <a:p>
            <a:pPr eaLnBrk="1" hangingPunct="1"/>
            <a:endParaRPr lang="en-US" altLang="en-US" smtClean="0">
              <a:cs typeface="Arial" pitchFamily="34" charset="0"/>
            </a:endParaRPr>
          </a:p>
          <a:p>
            <a:pPr eaLnBrk="1" hangingPunct="1"/>
            <a:r>
              <a:rPr lang="en-US" altLang="en-US" smtClean="0">
                <a:cs typeface="Arial" pitchFamily="34" charset="0"/>
              </a:rPr>
              <a:t>Another way to put a Scout at ease is to show him something related to the merit badge subject. For example, you might show him your coin collection, but it is best not to overwhelm him.</a:t>
            </a:r>
          </a:p>
          <a:p>
            <a:r>
              <a:rPr lang="en-US" altLang="en-US" smtClean="0">
                <a:cs typeface="Arial" pitchFamily="34" charset="0"/>
              </a:rPr>
              <a:t> </a:t>
            </a:r>
          </a:p>
          <a:p>
            <a:r>
              <a:rPr lang="en-US" altLang="en-US" smtClean="0">
                <a:cs typeface="Arial" pitchFamily="34" charset="0"/>
              </a:rPr>
              <a:t>Remember, part of your role is to help Scouts be responsible for their own full participation in the process. One way to accomplish this is to carefully review all of the requirements together. Be sure to emphasize those key action words like: "demonstrate,</a:t>
            </a:r>
            <a:r>
              <a:rPr lang="ja-JP" altLang="en-US" smtClean="0">
                <a:cs typeface="Arial" pitchFamily="34" charset="0"/>
              </a:rPr>
              <a:t>“</a:t>
            </a:r>
            <a:r>
              <a:rPr lang="en-US" altLang="ja-JP" smtClean="0">
                <a:cs typeface="Arial" pitchFamily="34" charset="0"/>
              </a:rPr>
              <a:t> </a:t>
            </a:r>
            <a:r>
              <a:rPr lang="ja-JP" altLang="en-US" smtClean="0">
                <a:cs typeface="Arial" pitchFamily="34" charset="0"/>
              </a:rPr>
              <a:t>“</a:t>
            </a:r>
            <a:r>
              <a:rPr lang="en-US" altLang="ja-JP" smtClean="0">
                <a:cs typeface="Arial" pitchFamily="34" charset="0"/>
              </a:rPr>
              <a:t>make a list,</a:t>
            </a:r>
            <a:r>
              <a:rPr lang="ja-JP" altLang="en-US" smtClean="0">
                <a:cs typeface="Arial" pitchFamily="34" charset="0"/>
              </a:rPr>
              <a:t>”</a:t>
            </a:r>
            <a:r>
              <a:rPr lang="en-US" altLang="ja-JP" smtClean="0">
                <a:cs typeface="Arial" pitchFamily="34" charset="0"/>
              </a:rPr>
              <a:t> or "collect, identify, and label.</a:t>
            </a:r>
            <a:r>
              <a:rPr lang="ja-JP" altLang="en-US" smtClean="0">
                <a:cs typeface="Arial" pitchFamily="34" charset="0"/>
              </a:rPr>
              <a:t>”</a:t>
            </a:r>
            <a:r>
              <a:rPr lang="en-US" altLang="ja-JP" smtClean="0">
                <a:cs typeface="Arial" pitchFamily="34" charset="0"/>
              </a:rPr>
              <a:t> Working together—interacting—and developing an understanding from the very beginning that there are no short cuts to earning the badge may help Scouts take the initiative and become fully engaged.</a:t>
            </a:r>
          </a:p>
          <a:p>
            <a:r>
              <a:rPr lang="en-US" altLang="en-US" smtClean="0">
                <a:cs typeface="Arial" pitchFamily="34" charset="0"/>
              </a:rPr>
              <a:t> </a:t>
            </a:r>
          </a:p>
          <a:p>
            <a:r>
              <a:rPr lang="en-US" altLang="en-US" smtClean="0">
                <a:cs typeface="Arial" pitchFamily="34" charset="0"/>
              </a:rPr>
              <a:t>Lastly, keep in mind that the merit badge experience should be gratifying to both you and the Scouts. Remember, this is Scouting. It's supposed to be fun.</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B5FEE47-E097-41C5-9B3A-B4F2C6DDFF8A}" type="slidenum">
              <a:rPr lang="en-US" altLang="en-US" sz="1300">
                <a:latin typeface="Arial" pitchFamily="34" charset="0"/>
              </a:rPr>
              <a:pPr>
                <a:spcBef>
                  <a:spcPct val="0"/>
                </a:spcBef>
              </a:pPr>
              <a:t>30</a:t>
            </a:fld>
            <a:endParaRPr lang="en-US" altLang="en-US" sz="13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MS PGothic" pitchFamily="34" charset="-128"/>
                <a:cs typeface="Arial" pitchFamily="34" charset="0"/>
              </a:rPr>
              <a:t>Using the EDGE method in providing learning experiences has the potential to increase retention. </a:t>
            </a:r>
          </a:p>
          <a:p>
            <a:pPr>
              <a:defRPr/>
            </a:pPr>
            <a:endParaRPr lang="en-US" dirty="0" smtClean="0">
              <a:ea typeface="MS PGothic" pitchFamily="34" charset="-128"/>
              <a:cs typeface="Arial" pitchFamily="34" charset="0"/>
            </a:endParaRPr>
          </a:p>
          <a:p>
            <a:pPr marL="228600" indent="-228600" eaLnBrk="1" hangingPunct="1">
              <a:spcBef>
                <a:spcPct val="0"/>
              </a:spcBef>
              <a:spcAft>
                <a:spcPts val="600"/>
              </a:spcAft>
              <a:buSzPct val="150000"/>
              <a:buFontTx/>
              <a:buChar char="•"/>
              <a:defRPr/>
            </a:pPr>
            <a:r>
              <a:rPr lang="en-US" b="1" i="1" dirty="0" smtClean="0">
                <a:ea typeface="MS PGothic" pitchFamily="34" charset="-128"/>
                <a:cs typeface="Arial" pitchFamily="34" charset="0"/>
              </a:rPr>
              <a:t>Explaining</a:t>
            </a:r>
            <a:r>
              <a:rPr lang="en-US" dirty="0" smtClean="0">
                <a:ea typeface="MS PGothic" pitchFamily="34" charset="-128"/>
                <a:cs typeface="Arial" pitchFamily="34" charset="0"/>
              </a:rPr>
              <a:t> is important because it clarifies the subject for the learner and for the instructor. </a:t>
            </a:r>
          </a:p>
          <a:p>
            <a:pPr marL="228600" indent="-228600" eaLnBrk="1" hangingPunct="1">
              <a:spcBef>
                <a:spcPct val="0"/>
              </a:spcBef>
              <a:spcAft>
                <a:spcPts val="600"/>
              </a:spcAft>
              <a:buSzPct val="150000"/>
              <a:buFontTx/>
              <a:buChar char="•"/>
              <a:defRPr/>
            </a:pPr>
            <a:r>
              <a:rPr lang="en-US" b="1" i="1" dirty="0" smtClean="0">
                <a:ea typeface="MS PGothic" pitchFamily="34" charset="-128"/>
                <a:cs typeface="Arial" pitchFamily="34" charset="0"/>
              </a:rPr>
              <a:t>Demonstrating</a:t>
            </a:r>
            <a:r>
              <a:rPr lang="en-US" dirty="0" smtClean="0">
                <a:ea typeface="MS PGothic" pitchFamily="34" charset="-128"/>
                <a:cs typeface="Arial" pitchFamily="34" charset="0"/>
              </a:rPr>
              <a:t> is important because it allows learners to see, as well as hear, how something is done. They can follow the process from beginning to end.</a:t>
            </a:r>
          </a:p>
          <a:p>
            <a:pPr marL="228600" indent="-228600" eaLnBrk="1" hangingPunct="1">
              <a:spcBef>
                <a:spcPct val="0"/>
              </a:spcBef>
              <a:spcAft>
                <a:spcPts val="600"/>
              </a:spcAft>
              <a:buSzPct val="150000"/>
              <a:buFontTx/>
              <a:buChar char="•"/>
              <a:defRPr/>
            </a:pPr>
            <a:r>
              <a:rPr lang="en-US" b="1" i="1" dirty="0" smtClean="0">
                <a:ea typeface="MS PGothic" pitchFamily="34" charset="-128"/>
                <a:cs typeface="Arial" pitchFamily="34" charset="0"/>
              </a:rPr>
              <a:t>Guiding</a:t>
            </a:r>
            <a:r>
              <a:rPr lang="en-US" dirty="0" smtClean="0">
                <a:ea typeface="MS PGothic" pitchFamily="34" charset="-128"/>
                <a:cs typeface="Arial" pitchFamily="34" charset="0"/>
              </a:rPr>
              <a:t> is important because it allows learning by doing. It allows the instructor to see how well learners are grasping the skill.</a:t>
            </a:r>
          </a:p>
          <a:p>
            <a:pPr marL="228600" indent="-228600">
              <a:spcBef>
                <a:spcPct val="0"/>
              </a:spcBef>
              <a:spcAft>
                <a:spcPts val="600"/>
              </a:spcAft>
              <a:buSzPct val="150000"/>
              <a:buFontTx/>
              <a:buChar char="•"/>
              <a:defRPr/>
            </a:pPr>
            <a:r>
              <a:rPr lang="en-US" b="1" i="1" dirty="0" smtClean="0">
                <a:ea typeface="MS PGothic" pitchFamily="34" charset="-128"/>
                <a:cs typeface="Arial" pitchFamily="34" charset="0"/>
              </a:rPr>
              <a:t>Enabling</a:t>
            </a:r>
            <a:r>
              <a:rPr lang="en-US" dirty="0" smtClean="0">
                <a:ea typeface="MS PGothic" pitchFamily="34" charset="-128"/>
                <a:cs typeface="Arial" pitchFamily="34" charset="0"/>
              </a:rPr>
              <a:t> is important because it allows learners to use the skills themselves. It also encourages repetition—an important part of mastering a skill.</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4D4DCE16-574E-4FF4-A1F2-BC36404F35E8}" type="slidenum">
              <a:rPr lang="en-US" altLang="en-US" sz="1300">
                <a:latin typeface="Arial" pitchFamily="34" charset="0"/>
              </a:rPr>
              <a:pPr>
                <a:spcBef>
                  <a:spcPct val="0"/>
                </a:spcBef>
              </a:pPr>
              <a:t>31</a:t>
            </a:fld>
            <a:endParaRPr lang="en-US" altLang="en-US" sz="130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It is acceptable and sometimes desirable for merit badges to be taught to groups of Scouts. Popular forums include summer camp, of course, and also merit badge midways, fairs, and clinics, and the use of technology through webinars and videocasts. The greatest benefits to group instruction probably stem from the ability to bring in subject matter experts from neighboring colleges and universities, and to have Scouts work together to discuss concepts and learn skills. Getting several Scouts together for merit badges also tends to encourage the use of slide shows and other approaches that might not seem feasible with just a counselor, a Scout, and his buddy.</a:t>
            </a:r>
          </a:p>
          <a:p>
            <a:r>
              <a:rPr lang="en-US" altLang="en-US" smtClean="0">
                <a:cs typeface="Arial" pitchFamily="34" charset="0"/>
              </a:rPr>
              <a:t> </a:t>
            </a:r>
          </a:p>
          <a:p>
            <a:r>
              <a:rPr lang="en-US" altLang="en-US" smtClean="0">
                <a:cs typeface="Arial" pitchFamily="34" charset="0"/>
              </a:rPr>
              <a:t>The biggest challenge to group instruction is monitoring each individual Scout</a:t>
            </a:r>
            <a:r>
              <a:rPr lang="ja-JP" altLang="en-US" smtClean="0">
                <a:cs typeface="Arial" pitchFamily="34" charset="0"/>
              </a:rPr>
              <a:t>’</a:t>
            </a:r>
            <a:r>
              <a:rPr lang="en-US" altLang="ja-JP" smtClean="0">
                <a:cs typeface="Arial" pitchFamily="34" charset="0"/>
              </a:rPr>
              <a:t>s progress. The larger the group, the more difficult it is to maintain a degree of personal attention to every participant. If the group becomes too large, then more counselors must be brought to bear, or other methods must be used to assure that every Scout actually and personally fulfills every requirement. If this challenge cannot be met, then group instruction must be abandoned. Awarding badges to Scouts on the basis of sitting in classrooms watching demonstrations or remaining silent during discussions is totally and completely unacceptable.</a:t>
            </a:r>
            <a:endParaRPr lang="en-US" altLang="en-US" smtClean="0">
              <a:cs typeface="Arial" pitchFamily="34" charset="0"/>
            </a:endParaRPr>
          </a:p>
        </p:txBody>
      </p:sp>
      <p:sp>
        <p:nvSpPr>
          <p:cNvPr id="71684"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D11B1C75-91FF-4AB7-BD40-E9B79274D93C}" type="slidenum">
              <a:rPr lang="en-US" altLang="en-US" sz="1300">
                <a:latin typeface="Arial" pitchFamily="34" charset="0"/>
              </a:rPr>
              <a:pPr algn="r" eaLnBrk="1" hangingPunct="1">
                <a:spcBef>
                  <a:spcPct val="0"/>
                </a:spcBef>
              </a:pPr>
              <a:t>32</a:t>
            </a:fld>
            <a:endParaRPr lang="en-US" altLang="en-US" sz="130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In order to offer quality merit badge programs in a group setting, council and district advancement committees should put reasonable checks and balances in place. </a:t>
            </a:r>
          </a:p>
          <a:p>
            <a:pPr eaLnBrk="1" hangingPunct="1"/>
            <a:endParaRPr lang="en-US" altLang="en-US" smtClean="0">
              <a:cs typeface="Arial" pitchFamily="34" charset="0"/>
            </a:endParaRPr>
          </a:p>
          <a:p>
            <a:pPr eaLnBrk="1" hangingPunct="1"/>
            <a:r>
              <a:rPr lang="en-US" altLang="en-US" smtClean="0">
                <a:cs typeface="Arial" pitchFamily="34" charset="0"/>
              </a:rPr>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lang="en-US" altLang="en-US" i="1" smtClean="0">
                <a:cs typeface="Arial" pitchFamily="34" charset="0"/>
              </a:rPr>
              <a:t>not</a:t>
            </a:r>
            <a:r>
              <a:rPr lang="en-US" altLang="en-US" smtClean="0">
                <a:cs typeface="Arial" pitchFamily="34" charset="0"/>
              </a:rPr>
              <a:t> registered and approved counselors, are just that and do not behave like counselors, signing blue cards, for example.</a:t>
            </a:r>
          </a:p>
          <a:p>
            <a:pPr eaLnBrk="1" hangingPunct="1"/>
            <a:endParaRPr lang="en-US" altLang="en-US" smtClean="0">
              <a:cs typeface="Arial" pitchFamily="34" charset="0"/>
            </a:endParaRPr>
          </a:p>
          <a:p>
            <a:pPr eaLnBrk="1" hangingPunct="1"/>
            <a:r>
              <a:rPr lang="en-US" altLang="en-US" smtClean="0">
                <a:cs typeface="Arial" pitchFamily="34" charset="0"/>
              </a:rPr>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p>
          <a:p>
            <a:pPr eaLnBrk="1" hangingPunct="1"/>
            <a:endParaRPr lang="en-US" altLang="en-US" smtClean="0">
              <a:cs typeface="Arial" pitchFamily="34" charset="0"/>
            </a:endParaRPr>
          </a:p>
          <a:p>
            <a:pPr eaLnBrk="1" hangingPunct="1"/>
            <a:r>
              <a:rPr lang="en-US" altLang="en-US" smtClean="0">
                <a:cs typeface="Arial" pitchFamily="34" charset="0"/>
              </a:rPr>
              <a:t>Third, concerns about summer camp or other group instructional merit badge programs should be reported to your council advancement committee. The form </a:t>
            </a:r>
            <a:r>
              <a:rPr lang="ja-JP" altLang="en-US" smtClean="0">
                <a:cs typeface="Arial" pitchFamily="34" charset="0"/>
              </a:rPr>
              <a:t>“</a:t>
            </a:r>
            <a:r>
              <a:rPr lang="en-US" altLang="ja-JP" smtClean="0">
                <a:cs typeface="Arial" pitchFamily="34" charset="0"/>
              </a:rPr>
              <a:t>Reporting Merit Badge Counseling Concerns</a:t>
            </a:r>
            <a:r>
              <a:rPr lang="ja-JP" altLang="en-US" smtClean="0">
                <a:cs typeface="Arial" pitchFamily="34" charset="0"/>
              </a:rPr>
              <a:t>”</a:t>
            </a:r>
            <a:r>
              <a:rPr lang="en-US" altLang="ja-JP" smtClean="0">
                <a:cs typeface="Arial" pitchFamily="34" charset="0"/>
              </a:rPr>
              <a:t> in the </a:t>
            </a:r>
            <a:r>
              <a:rPr lang="en-US" altLang="ja-JP" i="1" smtClean="0">
                <a:cs typeface="Arial" pitchFamily="34" charset="0"/>
              </a:rPr>
              <a:t>Guide to Advancement</a:t>
            </a:r>
            <a:r>
              <a:rPr lang="en-US" altLang="ja-JP" smtClean="0">
                <a:cs typeface="Arial" pitchFamily="34" charset="0"/>
              </a:rPr>
              <a:t> appendix may be used for this purpose.</a:t>
            </a:r>
            <a:endParaRPr lang="en-US" altLang="en-US" smtClean="0">
              <a:cs typeface="Arial" pitchFamily="34" charset="0"/>
            </a:endParaRPr>
          </a:p>
        </p:txBody>
      </p:sp>
      <p:sp>
        <p:nvSpPr>
          <p:cNvPr id="7373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863024F4-E8BE-46BC-A3E2-8B8913503660}" type="slidenum">
              <a:rPr lang="en-US" altLang="en-US" sz="1300">
                <a:latin typeface="Arial" pitchFamily="34" charset="0"/>
              </a:rPr>
              <a:pPr algn="r" eaLnBrk="1" hangingPunct="1">
                <a:spcBef>
                  <a:spcPct val="0"/>
                </a:spcBef>
              </a:pPr>
              <a:t>33</a:t>
            </a:fld>
            <a:endParaRPr lang="en-US" altLang="en-US" sz="130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p>
          <a:p>
            <a:pPr eaLnBrk="1" hangingPunct="1"/>
            <a:endParaRPr lang="en-US" altLang="en-US" smtClean="0">
              <a:cs typeface="Arial" pitchFamily="34" charset="0"/>
            </a:endParaRPr>
          </a:p>
          <a:p>
            <a:pPr eaLnBrk="1" hangingPunct="1"/>
            <a:r>
              <a:rPr lang="en-US" altLang="en-US" smtClean="0">
                <a:cs typeface="Arial" pitchFamily="34" charset="0"/>
              </a:rPr>
              <a:t>Councils must ensure, however, that a registered, qualified, and approved counselor is present to oversee these sessions, and to sign the blue cards verifying that each Scout has actually and personally fulfilled all the requirements </a:t>
            </a:r>
            <a:r>
              <a:rPr lang="en-US" altLang="en-US" i="1" smtClean="0">
                <a:cs typeface="Arial" pitchFamily="34" charset="0"/>
              </a:rPr>
              <a:t>as they are written</a:t>
            </a:r>
            <a:r>
              <a:rPr lang="en-US" altLang="en-US" smtClean="0">
                <a:cs typeface="Arial" pitchFamily="34" charset="0"/>
              </a:rPr>
              <a:t>.</a:t>
            </a:r>
          </a:p>
          <a:p>
            <a:pPr eaLnBrk="1" hangingPunct="1"/>
            <a:endParaRPr lang="en-US" altLang="en-US" smtClean="0">
              <a:cs typeface="Arial" pitchFamily="34" charset="0"/>
            </a:endParaRPr>
          </a:p>
          <a:p>
            <a:pPr eaLnBrk="1" hangingPunct="1"/>
            <a:r>
              <a:rPr lang="en-US" altLang="en-US" smtClean="0">
                <a:cs typeface="Arial" pitchFamily="34" charset="0"/>
              </a:rPr>
              <a:t>There are no camp-related exemptions from the qualifications described under </a:t>
            </a:r>
            <a:r>
              <a:rPr lang="ja-JP" altLang="en-US" smtClean="0">
                <a:cs typeface="Arial" pitchFamily="34" charset="0"/>
              </a:rPr>
              <a:t>“</a:t>
            </a:r>
            <a:r>
              <a:rPr lang="en-US" altLang="ja-JP" smtClean="0">
                <a:cs typeface="Arial" pitchFamily="34" charset="0"/>
              </a:rPr>
              <a:t>Qualifications of Counselors,</a:t>
            </a:r>
            <a:r>
              <a:rPr lang="ja-JP" altLang="en-US" smtClean="0">
                <a:cs typeface="Arial" pitchFamily="34" charset="0"/>
              </a:rPr>
              <a:t>”</a:t>
            </a:r>
            <a:r>
              <a:rPr lang="en-US" altLang="ja-JP" smtClean="0">
                <a:cs typeface="Arial" pitchFamily="34" charset="0"/>
              </a:rPr>
              <a:t> topic seventy-eleven, in the </a:t>
            </a:r>
            <a:r>
              <a:rPr lang="en-US" altLang="ja-JP" i="1" smtClean="0">
                <a:cs typeface="Arial" pitchFamily="34" charset="0"/>
              </a:rPr>
              <a:t>Guide to Advancement</a:t>
            </a:r>
            <a:r>
              <a:rPr lang="en-US" altLang="ja-JP" smtClean="0">
                <a:cs typeface="Arial" pitchFamily="34" charset="0"/>
              </a:rPr>
              <a:t>. Councils may not change the rules about who qualifies; this includes eligibility age, as well as registration and approval as counselors.</a:t>
            </a:r>
            <a:endParaRPr lang="en-US" altLang="en-US" smtClean="0">
              <a:cs typeface="Arial" pitchFamily="34" charset="0"/>
            </a:endParaRPr>
          </a:p>
        </p:txBody>
      </p:sp>
      <p:sp>
        <p:nvSpPr>
          <p:cNvPr id="7578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8E44DA00-A99B-4983-9536-DD18AFDDA6A4}" type="slidenum">
              <a:rPr lang="en-US" altLang="en-US" sz="1300">
                <a:latin typeface="Arial" pitchFamily="34" charset="0"/>
              </a:rPr>
              <a:pPr algn="r" eaLnBrk="1" hangingPunct="1">
                <a:spcBef>
                  <a:spcPct val="0"/>
                </a:spcBef>
              </a:pPr>
              <a:t>34</a:t>
            </a:fld>
            <a:endParaRPr lang="en-US" altLang="en-US" sz="130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smtClean="0">
                <a:cs typeface="Times New Roman" pitchFamily="18" charset="0"/>
              </a:rPr>
              <a:t>Merit badge fairs, colleges, or midways provide an opportunity for councils, districts, or even units, to offer Scouts an overview or introduction to multiple merit badges. Unless participants have completed many or most of the requirements ahead of time, it should be rare that merit badges can be completed during these one- or two-day events. Few if any merit badges lend themselves to such a fast pace. If the event is operated according to BSA policies and procedures, most Scouts will get a good start on the requirements with the ability to finish them later with another registered and approved counselor.</a:t>
            </a:r>
          </a:p>
          <a:p>
            <a:pPr eaLnBrk="1" hangingPunct="1">
              <a:spcBef>
                <a:spcPts val="438"/>
              </a:spcBef>
            </a:pPr>
            <a:endParaRPr lang="en-US" altLang="en-US" smtClean="0">
              <a:cs typeface="Times New Roman" pitchFamily="18" charset="0"/>
            </a:endParaRPr>
          </a:p>
          <a:p>
            <a:pPr eaLnBrk="1" hangingPunct="1">
              <a:spcBef>
                <a:spcPts val="438"/>
              </a:spcBef>
            </a:pPr>
            <a:r>
              <a:rPr lang="en-US" altLang="en-US" smtClean="0">
                <a:cs typeface="Times New Roman" pitchFamily="18" charset="0"/>
              </a:rPr>
              <a:t>Expectations should be established, and made known well before the date of the event, as to which requirements must be fulfilled ahead of time in order to actually finish merit badges at the event. </a:t>
            </a:r>
            <a:r>
              <a:rPr lang="en-US" altLang="en-US" smtClean="0">
                <a:cs typeface="Arial" pitchFamily="34" charset="0"/>
              </a:rPr>
              <a:t>Then at the event there must be attention to each individual</a:t>
            </a:r>
            <a:r>
              <a:rPr lang="ja-JP" altLang="en-US" smtClean="0">
                <a:cs typeface="Arial" pitchFamily="34" charset="0"/>
              </a:rPr>
              <a:t>’</a:t>
            </a:r>
            <a:r>
              <a:rPr lang="en-US" altLang="ja-JP" smtClean="0">
                <a:cs typeface="Arial" pitchFamily="34" charset="0"/>
              </a:rPr>
              <a:t>s projects and confirmation that requirements are </a:t>
            </a:r>
            <a:r>
              <a:rPr lang="ja-JP" altLang="en-US" smtClean="0">
                <a:cs typeface="Arial" pitchFamily="34" charset="0"/>
              </a:rPr>
              <a:t>“</a:t>
            </a:r>
            <a:r>
              <a:rPr lang="en-US" altLang="ja-JP" smtClean="0">
                <a:cs typeface="Arial" pitchFamily="34" charset="0"/>
              </a:rPr>
              <a:t>actually and personally</a:t>
            </a:r>
            <a:r>
              <a:rPr lang="ja-JP" altLang="en-US" smtClean="0">
                <a:cs typeface="Arial" pitchFamily="34" charset="0"/>
              </a:rPr>
              <a:t>”</a:t>
            </a:r>
            <a:r>
              <a:rPr lang="en-US" altLang="ja-JP" smtClean="0">
                <a:cs typeface="Arial" pitchFamily="34" charset="0"/>
              </a:rPr>
              <a:t> completed. </a:t>
            </a:r>
            <a:r>
              <a:rPr lang="en-US" altLang="ja-JP" smtClean="0">
                <a:cs typeface="Times New Roman" pitchFamily="18" charset="0"/>
              </a:rPr>
              <a:t>As we discussed earlier, every Scout must participate fully. It is unacceptable to give credit for simply attending.</a:t>
            </a:r>
            <a:endParaRPr lang="en-US" altLang="en-US" smtClean="0">
              <a:cs typeface="Times New Roman" pitchFamily="18" charset="0"/>
            </a:endParaRPr>
          </a:p>
        </p:txBody>
      </p:sp>
      <p:sp>
        <p:nvSpPr>
          <p:cNvPr id="7782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F4983082-9A9C-4ED6-98BD-80D21A12245D}" type="slidenum">
              <a:rPr lang="en-US" altLang="en-US" sz="1300">
                <a:latin typeface="Arial" pitchFamily="34" charset="0"/>
              </a:rPr>
              <a:pPr algn="r" eaLnBrk="1" hangingPunct="1">
                <a:spcBef>
                  <a:spcPct val="0"/>
                </a:spcBef>
              </a:pPr>
              <a:t>35</a:t>
            </a:fld>
            <a:endParaRPr lang="en-US" altLang="en-US" sz="130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smtClean="0">
                <a:cs typeface="Arial" pitchFamily="34" charset="0"/>
              </a:rPr>
              <a:t>Although it is permissible to charge fees for merit badge fairs or clinics, or similar events, any such charges should be limited to recovering the costs directly related to presenting the opportunity. Local councils and districts may also include in the fee, a reasonable contribution to the council</a:t>
            </a:r>
            <a:r>
              <a:rPr lang="ja-JP" altLang="en-US" smtClean="0">
                <a:cs typeface="Arial" pitchFamily="34" charset="0"/>
              </a:rPr>
              <a:t>’</a:t>
            </a:r>
            <a:r>
              <a:rPr lang="en-US" altLang="ja-JP" smtClean="0">
                <a:cs typeface="Arial" pitchFamily="34" charset="0"/>
              </a:rPr>
              <a:t>s overhead and administrative costs. </a:t>
            </a:r>
          </a:p>
          <a:p>
            <a:pPr eaLnBrk="1" hangingPunct="1">
              <a:spcBef>
                <a:spcPts val="438"/>
              </a:spcBef>
            </a:pPr>
            <a:endParaRPr lang="en-US" altLang="en-US" smtClean="0">
              <a:cs typeface="Arial" pitchFamily="34" charset="0"/>
            </a:endParaRPr>
          </a:p>
          <a:p>
            <a:pPr eaLnBrk="1" hangingPunct="1">
              <a:spcBef>
                <a:spcPts val="438"/>
              </a:spcBef>
            </a:pPr>
            <a:r>
              <a:rPr lang="en-US" altLang="en-US" smtClean="0">
                <a:cs typeface="Arial" pitchFamily="34" charset="0"/>
              </a:rPr>
              <a:t>Using merit badge events as fundraisers is not prohibited; however, the National Advancement Team discourages the practice, and councils may exercise their authority not to approve them. It is better to keep any fees at the absolute minimum so all Scouts have the opportunity to participate.</a:t>
            </a:r>
          </a:p>
          <a:p>
            <a:pPr eaLnBrk="1" hangingPunct="1">
              <a:spcBef>
                <a:spcPts val="438"/>
              </a:spcBef>
            </a:pPr>
            <a:endParaRPr lang="en-US" altLang="en-US" smtClean="0">
              <a:cs typeface="Arial" pitchFamily="34" charset="0"/>
            </a:endParaRPr>
          </a:p>
          <a:p>
            <a:pPr>
              <a:spcBef>
                <a:spcPts val="438"/>
              </a:spcBef>
            </a:pPr>
            <a:r>
              <a:rPr lang="en-US" altLang="en-US" smtClean="0">
                <a:cs typeface="Arial" pitchFamily="34" charset="0"/>
              </a:rPr>
              <a:t>There may be opportunities for Scouts to earn merit badges through participation in activities presented by organizations or businesses not affiliated with the BSA. Zoos, museums, recreation centers, major home improvement stores, and even individuals may be involved.</a:t>
            </a:r>
          </a:p>
          <a:p>
            <a:pPr>
              <a:spcBef>
                <a:spcPts val="438"/>
              </a:spcBef>
            </a:pPr>
            <a:endParaRPr lang="en-US" altLang="en-US" smtClean="0">
              <a:cs typeface="Arial" pitchFamily="34" charset="0"/>
            </a:endParaRPr>
          </a:p>
          <a:p>
            <a:pPr>
              <a:spcBef>
                <a:spcPts val="438"/>
              </a:spcBef>
            </a:pPr>
            <a:r>
              <a:rPr lang="en-US" altLang="en-US" smtClean="0">
                <a:cs typeface="Arial" pitchFamily="34" charset="0"/>
              </a:rPr>
              <a:t>Without prior BSA approval, these opportunities are permitted only when fulfilling merit badge requirements is </a:t>
            </a:r>
            <a:r>
              <a:rPr lang="ja-JP" altLang="en-US" smtClean="0">
                <a:cs typeface="Arial" pitchFamily="34" charset="0"/>
              </a:rPr>
              <a:t>“</a:t>
            </a:r>
            <a:r>
              <a:rPr lang="en-US" altLang="ja-JP" smtClean="0">
                <a:cs typeface="Arial" pitchFamily="34" charset="0"/>
              </a:rPr>
              <a:t>incidental</a:t>
            </a:r>
            <a:r>
              <a:rPr lang="ja-JP" altLang="en-US" smtClean="0">
                <a:cs typeface="Arial" pitchFamily="34" charset="0"/>
              </a:rPr>
              <a:t>”</a:t>
            </a:r>
            <a:r>
              <a:rPr lang="en-US" altLang="ja-JP" smtClean="0">
                <a:cs typeface="Arial" pitchFamily="34" charset="0"/>
              </a:rPr>
              <a:t> to the opportunity. For example, a youth recreation center could present a basketball camp and mention in promotional material that participants might, as a result of attending, fulfill some of the requirements for the Sports merit badge. Of course, registered and approved merit badge counselors would have to sign off any requirements met. However, even when merit badge opportunities are incidental to the programs presented, outside organizations are not allowed to use protected BSA trade names, images, logos, or artwork without the express written consent of the National Council.</a:t>
            </a:r>
          </a:p>
          <a:p>
            <a:pPr>
              <a:spcBef>
                <a:spcPts val="438"/>
              </a:spcBef>
            </a:pPr>
            <a:r>
              <a:rPr lang="en-US" altLang="en-US" smtClean="0">
                <a:cs typeface="Arial" pitchFamily="34" charset="0"/>
              </a:rPr>
              <a:t> </a:t>
            </a:r>
          </a:p>
          <a:p>
            <a:pPr>
              <a:spcBef>
                <a:spcPts val="438"/>
              </a:spcBef>
            </a:pPr>
            <a:r>
              <a:rPr lang="en-US" altLang="en-US" smtClean="0">
                <a:cs typeface="Arial" pitchFamily="34" charset="0"/>
              </a:rPr>
              <a:t>Outside organizations and businesses must have approval from the local council if they plan to present classes, events, or similar activities that are largely devoted to the purpose of offering merit badges. For example, the recreation center mentioned above would not be allowed to present a Sports </a:t>
            </a:r>
            <a:r>
              <a:rPr lang="en-US" altLang="en-US" b="1" i="1" smtClean="0">
                <a:cs typeface="Arial" pitchFamily="34" charset="0"/>
              </a:rPr>
              <a:t>merit badge</a:t>
            </a:r>
            <a:r>
              <a:rPr lang="en-US" altLang="en-US" smtClean="0">
                <a:cs typeface="Arial" pitchFamily="34" charset="0"/>
              </a:rPr>
              <a:t> camp without permission. The 2013 </a:t>
            </a:r>
            <a:r>
              <a:rPr lang="en-US" altLang="en-US" i="1" smtClean="0">
                <a:cs typeface="Arial" pitchFamily="34" charset="0"/>
              </a:rPr>
              <a:t>Guide to Advancement</a:t>
            </a:r>
            <a:r>
              <a:rPr lang="en-US" altLang="en-US" smtClean="0">
                <a:cs typeface="Arial" pitchFamily="34" charset="0"/>
              </a:rPr>
              <a:t> covers this in more detail in section seven.</a:t>
            </a:r>
            <a:endParaRPr lang="en-US" altLang="en-US" sz="1400" smtClean="0">
              <a:cs typeface="Times New Roman" pitchFamily="18" charset="0"/>
            </a:endParaRPr>
          </a:p>
        </p:txBody>
      </p:sp>
      <p:sp>
        <p:nvSpPr>
          <p:cNvPr id="79876"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F5806328-455C-43C1-84D6-3DFAFA199AB4}" type="slidenum">
              <a:rPr lang="en-US" altLang="en-US" sz="1300">
                <a:latin typeface="Arial" pitchFamily="34" charset="0"/>
              </a:rPr>
              <a:pPr algn="r" eaLnBrk="1" hangingPunct="1">
                <a:spcBef>
                  <a:spcPct val="0"/>
                </a:spcBef>
              </a:pPr>
              <a:t>36</a:t>
            </a:fld>
            <a:endParaRPr lang="en-US" altLang="en-US" sz="130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Worksheets and other materials that may be of assistance in earning merit badges are available from a variety of sources including the Internet and troop libraries. Use of these aids is permissible as long as they can be correlated with the current requirements. Completed </a:t>
            </a:r>
            <a:r>
              <a:rPr lang="ja-JP" altLang="en-US" smtClean="0">
                <a:cs typeface="Arial" pitchFamily="34" charset="0"/>
              </a:rPr>
              <a:t>“</a:t>
            </a:r>
            <a:r>
              <a:rPr lang="en-US" altLang="ja-JP" smtClean="0">
                <a:cs typeface="Arial" pitchFamily="34" charset="0"/>
              </a:rPr>
              <a:t>worksheets</a:t>
            </a:r>
            <a:r>
              <a:rPr lang="ja-JP" altLang="en-US" smtClean="0">
                <a:cs typeface="Arial" pitchFamily="34" charset="0"/>
              </a:rPr>
              <a:t>”</a:t>
            </a:r>
            <a:r>
              <a:rPr lang="en-US" altLang="ja-JP" smtClean="0">
                <a:cs typeface="Arial" pitchFamily="34" charset="0"/>
              </a:rPr>
              <a:t> may suffice where a requirement calls for something in writing, but they do not work as substitutes where Scouts must discuss, tell, show, or demonstrate something.</a:t>
            </a:r>
          </a:p>
          <a:p>
            <a:pPr eaLnBrk="1" hangingPunct="1"/>
            <a:endParaRPr lang="en-US" altLang="en-US" smtClean="0">
              <a:cs typeface="Arial" pitchFamily="34" charset="0"/>
            </a:endParaRPr>
          </a:p>
          <a:p>
            <a:pPr eaLnBrk="1" hangingPunct="1"/>
            <a:r>
              <a:rPr lang="en-US" altLang="en-US" smtClean="0">
                <a:cs typeface="Arial" pitchFamily="34" charset="0"/>
              </a:rPr>
              <a:t>The Boy Scouts of America does not currently produce any worksheets or other similar learning aids for merit badges simply due to the costs and additional effort related to keeping them up to date. The National Advancement Team, however, recognizes the value of such tools, and permits their use as long as merit badge counselors and unit leaders understand this is not official material and that use of the tools must not serve to alter merit badge requirements or provide unauthorized shortcuts. Scouts are still expected to complete all the official requirements as written. </a:t>
            </a:r>
          </a:p>
          <a:p>
            <a:pPr eaLnBrk="1" hangingPunct="1"/>
            <a:endParaRPr lang="en-US" altLang="en-US" smtClean="0">
              <a:cs typeface="Arial" pitchFamily="34" charset="0"/>
            </a:endParaRPr>
          </a:p>
          <a:p>
            <a:pPr eaLnBrk="1" hangingPunct="1"/>
            <a:r>
              <a:rPr lang="en-US" altLang="en-US" smtClean="0">
                <a:cs typeface="Arial" pitchFamily="34" charset="0"/>
              </a:rPr>
              <a:t>It is important to note that regardless of the value of these worksheets or other learning aids, Scouts must </a:t>
            </a:r>
            <a:r>
              <a:rPr lang="en-US" altLang="en-US" i="1" smtClean="0">
                <a:cs typeface="Arial" pitchFamily="34" charset="0"/>
              </a:rPr>
              <a:t>not</a:t>
            </a:r>
            <a:r>
              <a:rPr lang="en-US" altLang="en-US" smtClean="0">
                <a:cs typeface="Arial" pitchFamily="34" charset="0"/>
              </a:rPr>
              <a:t> be required to use them.</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BD1A3DE8-307B-4E9A-9692-358CD777E92D}" type="slidenum">
              <a:rPr lang="en-US" altLang="en-US" sz="1300">
                <a:latin typeface="Arial" pitchFamily="34" charset="0"/>
              </a:rPr>
              <a:pPr>
                <a:spcBef>
                  <a:spcPct val="0"/>
                </a:spcBef>
              </a:pPr>
              <a:t>37</a:t>
            </a:fld>
            <a:endParaRPr lang="en-US" altLang="en-US" sz="130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defRPr/>
            </a:pPr>
            <a:r>
              <a:rPr lang="en-US" i="1" dirty="0" smtClean="0">
                <a:ea typeface="MS PGothic" pitchFamily="34" charset="-128"/>
                <a:cs typeface="Times New Roman" pitchFamily="18" charset="0"/>
              </a:rPr>
              <a:t>[Presenter note: hold up a blue card while working with this slide, or ask participants to refer to their copy if you provided one in a packet you distributed. Point out the areas on the card as you describe the steps below.] </a:t>
            </a:r>
          </a:p>
          <a:p>
            <a:pPr eaLnBrk="1" hangingPunct="1">
              <a:spcBef>
                <a:spcPts val="438"/>
              </a:spcBef>
              <a:defRPr/>
            </a:pPr>
            <a:endParaRPr lang="en-US" dirty="0" smtClean="0">
              <a:ea typeface="MS PGothic" pitchFamily="34" charset="-128"/>
              <a:cs typeface="Times New Roman" pitchFamily="18" charset="0"/>
            </a:endParaRPr>
          </a:p>
          <a:p>
            <a:pPr eaLnBrk="1" hangingPunct="1">
              <a:spcBef>
                <a:spcPts val="438"/>
              </a:spcBef>
              <a:defRPr/>
            </a:pPr>
            <a:r>
              <a:rPr lang="en-US" dirty="0" smtClean="0">
                <a:ea typeface="MS PGothic" pitchFamily="34" charset="-128"/>
                <a:cs typeface="Times New Roman" pitchFamily="18" charset="0"/>
              </a:rPr>
              <a:t>We</a:t>
            </a:r>
            <a:r>
              <a:rPr lang="ja-JP" altLang="en-US" dirty="0" smtClean="0">
                <a:ea typeface="MS PGothic" pitchFamily="34" charset="-128"/>
                <a:cs typeface="Times New Roman" pitchFamily="18" charset="0"/>
              </a:rPr>
              <a:t>’</a:t>
            </a:r>
            <a:r>
              <a:rPr lang="en-US" altLang="ja-JP" dirty="0" err="1" smtClean="0">
                <a:ea typeface="MS PGothic" pitchFamily="34" charset="-128"/>
                <a:cs typeface="Times New Roman" pitchFamily="18" charset="0"/>
              </a:rPr>
              <a:t>ve</a:t>
            </a:r>
            <a:r>
              <a:rPr lang="en-US" altLang="ja-JP" dirty="0" smtClean="0">
                <a:ea typeface="MS PGothic" pitchFamily="34" charset="-128"/>
                <a:cs typeface="Times New Roman" pitchFamily="18" charset="0"/>
              </a:rPr>
              <a:t> touched on </a:t>
            </a:r>
            <a:r>
              <a:rPr lang="ja-JP" altLang="en-US" dirty="0" smtClean="0">
                <a:ea typeface="MS PGothic" pitchFamily="34" charset="-128"/>
                <a:cs typeface="Times New Roman" pitchFamily="18" charset="0"/>
              </a:rPr>
              <a:t>“</a:t>
            </a:r>
            <a:r>
              <a:rPr lang="en-US" altLang="ja-JP" dirty="0" smtClean="0">
                <a:ea typeface="MS PGothic" pitchFamily="34" charset="-128"/>
                <a:cs typeface="Times New Roman" pitchFamily="18" charset="0"/>
              </a:rPr>
              <a:t>partials</a:t>
            </a:r>
            <a:r>
              <a:rPr lang="ja-JP" altLang="en-US" dirty="0" smtClean="0">
                <a:ea typeface="MS PGothic" pitchFamily="34" charset="-128"/>
                <a:cs typeface="Times New Roman" pitchFamily="18" charset="0"/>
              </a:rPr>
              <a:t>”</a:t>
            </a:r>
            <a:r>
              <a:rPr lang="en-US" altLang="ja-JP" dirty="0" smtClean="0">
                <a:ea typeface="MS PGothic" pitchFamily="34" charset="-128"/>
                <a:cs typeface="Times New Roman" pitchFamily="18" charset="0"/>
              </a:rPr>
              <a:t> several times, and by now you should have a good understanding that they may often be the appropriate outcome from a summer camp or merit badge event experience.</a:t>
            </a:r>
          </a:p>
          <a:p>
            <a:pPr eaLnBrk="1" hangingPunct="1">
              <a:spcBef>
                <a:spcPts val="438"/>
              </a:spcBef>
              <a:defRPr/>
            </a:pPr>
            <a:endParaRPr lang="en-US" dirty="0" smtClean="0">
              <a:ea typeface="MS PGothic" pitchFamily="34" charset="-128"/>
              <a:cs typeface="Times New Roman" pitchFamily="18" charset="0"/>
            </a:endParaRPr>
          </a:p>
          <a:p>
            <a:pPr eaLnBrk="1" hangingPunct="1">
              <a:spcBef>
                <a:spcPts val="438"/>
              </a:spcBef>
              <a:defRPr/>
            </a:pPr>
            <a:r>
              <a:rPr lang="en-US" dirty="0" smtClean="0">
                <a:ea typeface="MS PGothic" pitchFamily="34" charset="-128"/>
                <a:cs typeface="Times New Roman" pitchFamily="18" charset="0"/>
              </a:rPr>
              <a:t>As you issue partials, there are a few fine points to keep in mind:</a:t>
            </a:r>
          </a:p>
          <a:p>
            <a:pPr marL="228600" indent="-228600" eaLnBrk="1" hangingPunct="1">
              <a:spcBef>
                <a:spcPts val="438"/>
              </a:spcBef>
              <a:buFontTx/>
              <a:buChar char="•"/>
              <a:defRPr/>
            </a:pPr>
            <a:r>
              <a:rPr lang="en-US" dirty="0" smtClean="0">
                <a:ea typeface="MS PGothic" pitchFamily="34" charset="-128"/>
                <a:cs typeface="Times New Roman" pitchFamily="18" charset="0"/>
              </a:rPr>
              <a:t>Use the table area on the front of the second panel of the blue card to list and initial each requirement as the Scout completes it. Please don</a:t>
            </a:r>
            <a:r>
              <a:rPr lang="ja-JP" altLang="en-US" dirty="0" smtClean="0">
                <a:ea typeface="MS PGothic" pitchFamily="34" charset="-128"/>
                <a:cs typeface="Times New Roman" pitchFamily="18" charset="0"/>
              </a:rPr>
              <a:t>’</a:t>
            </a:r>
            <a:r>
              <a:rPr lang="en-US" altLang="ja-JP" dirty="0" smtClean="0">
                <a:ea typeface="MS PGothic" pitchFamily="34" charset="-128"/>
                <a:cs typeface="Times New Roman" pitchFamily="18" charset="0"/>
              </a:rPr>
              <a:t>t ever rely on your memory.</a:t>
            </a:r>
          </a:p>
          <a:p>
            <a:pPr marL="228600" indent="-228600" eaLnBrk="1" hangingPunct="1">
              <a:spcBef>
                <a:spcPts val="438"/>
              </a:spcBef>
              <a:buFontTx/>
              <a:buChar char="•"/>
              <a:defRPr/>
            </a:pPr>
            <a:r>
              <a:rPr lang="en-US" b="1" dirty="0" smtClean="0">
                <a:ea typeface="MS PGothic" pitchFamily="34" charset="-128"/>
                <a:cs typeface="Times New Roman" pitchFamily="18" charset="0"/>
              </a:rPr>
              <a:t>Do not</a:t>
            </a:r>
            <a:r>
              <a:rPr lang="en-US" dirty="0" smtClean="0">
                <a:ea typeface="MS PGothic" pitchFamily="34" charset="-128"/>
                <a:cs typeface="Times New Roman" pitchFamily="18" charset="0"/>
              </a:rPr>
              <a:t> sign the counselor signature line on the front two panels of the card until </a:t>
            </a:r>
            <a:r>
              <a:rPr lang="en-US" b="1" i="1" dirty="0" smtClean="0">
                <a:ea typeface="MS PGothic" pitchFamily="34" charset="-128"/>
                <a:cs typeface="Times New Roman" pitchFamily="18" charset="0"/>
              </a:rPr>
              <a:t>all</a:t>
            </a:r>
            <a:r>
              <a:rPr lang="en-US" dirty="0" smtClean="0">
                <a:ea typeface="MS PGothic" pitchFamily="34" charset="-128"/>
                <a:cs typeface="Times New Roman" pitchFamily="18" charset="0"/>
              </a:rPr>
              <a:t> requirements are fulfilled.</a:t>
            </a:r>
          </a:p>
          <a:p>
            <a:pPr marL="228600" indent="-228600" eaLnBrk="1" hangingPunct="1">
              <a:spcBef>
                <a:spcPts val="438"/>
              </a:spcBef>
              <a:buFontTx/>
              <a:buChar char="•"/>
              <a:defRPr/>
            </a:pPr>
            <a:r>
              <a:rPr lang="en-US" dirty="0" smtClean="0">
                <a:ea typeface="MS PGothic" pitchFamily="34" charset="-128"/>
                <a:cs typeface="Times New Roman" pitchFamily="18" charset="0"/>
              </a:rPr>
              <a:t>Partially completed merit badges don</a:t>
            </a:r>
            <a:r>
              <a:rPr lang="ja-JP" altLang="en-US" dirty="0" smtClean="0">
                <a:ea typeface="MS PGothic" pitchFamily="34" charset="-128"/>
                <a:cs typeface="Times New Roman" pitchFamily="18" charset="0"/>
              </a:rPr>
              <a:t>’</a:t>
            </a:r>
            <a:r>
              <a:rPr lang="en-US" altLang="ja-JP" dirty="0" smtClean="0">
                <a:ea typeface="MS PGothic" pitchFamily="34" charset="-128"/>
                <a:cs typeface="Times New Roman" pitchFamily="18" charset="0"/>
              </a:rPr>
              <a:t>t expire. The Scout has until his 18th birthday to complete the requirements.</a:t>
            </a:r>
          </a:p>
          <a:p>
            <a:pPr eaLnBrk="1" hangingPunct="1">
              <a:spcBef>
                <a:spcPts val="438"/>
              </a:spcBef>
              <a:defRPr/>
            </a:pPr>
            <a:endParaRPr lang="en-US" dirty="0" smtClean="0">
              <a:ea typeface="MS PGothic" pitchFamily="34" charset="-128"/>
              <a:cs typeface="Times New Roman" pitchFamily="18" charset="0"/>
            </a:endParaRPr>
          </a:p>
          <a:p>
            <a:pPr eaLnBrk="1" hangingPunct="1">
              <a:spcBef>
                <a:spcPts val="438"/>
              </a:spcBef>
              <a:defRPr/>
            </a:pPr>
            <a:r>
              <a:rPr lang="en-US" dirty="0" smtClean="0">
                <a:ea typeface="MS PGothic" pitchFamily="34" charset="-128"/>
                <a:cs typeface="Times New Roman" pitchFamily="18" charset="0"/>
              </a:rPr>
              <a:t>In the case of a partial completion, the original counselor does not retain the counselor</a:t>
            </a:r>
            <a:r>
              <a:rPr lang="ja-JP" altLang="en-US" dirty="0" smtClean="0">
                <a:ea typeface="MS PGothic" pitchFamily="34" charset="-128"/>
                <a:cs typeface="Times New Roman" pitchFamily="18" charset="0"/>
              </a:rPr>
              <a:t>’</a:t>
            </a:r>
            <a:r>
              <a:rPr lang="en-US" altLang="ja-JP" dirty="0" smtClean="0">
                <a:ea typeface="MS PGothic" pitchFamily="34" charset="-128"/>
                <a:cs typeface="Times New Roman" pitchFamily="18" charset="0"/>
              </a:rPr>
              <a:t>s portion of the card. </a:t>
            </a:r>
            <a:r>
              <a:rPr lang="en-US" altLang="ja-JP" i="1" dirty="0" smtClean="0">
                <a:ea typeface="MS PGothic" pitchFamily="34" charset="-128"/>
                <a:cs typeface="Times New Roman" pitchFamily="18" charset="0"/>
              </a:rPr>
              <a:t>[Point to this portion.]</a:t>
            </a:r>
            <a:r>
              <a:rPr lang="en-US" altLang="ja-JP" dirty="0" smtClean="0">
                <a:ea typeface="MS PGothic" pitchFamily="34" charset="-128"/>
                <a:cs typeface="Times New Roman" pitchFamily="18" charset="0"/>
              </a:rPr>
              <a:t> Any subsequent counselors will need to work with it. Future counselors may choose not to accept partial work, but this should be rare, and if a Scout believes he is being treated unfairly in this, he may work with his Scoutmaster to find another counselor.</a:t>
            </a:r>
            <a:endParaRPr lang="en-US" dirty="0" smtClean="0">
              <a:ea typeface="MS PGothic" pitchFamily="34" charset="-128"/>
              <a:cs typeface="Times New Roman" pitchFamily="18" charset="0"/>
            </a:endParaRPr>
          </a:p>
        </p:txBody>
      </p:sp>
      <p:sp>
        <p:nvSpPr>
          <p:cNvPr id="8397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D1489E22-E09B-4CFB-A907-73A17228580A}" type="slidenum">
              <a:rPr lang="en-US" altLang="en-US" sz="1300">
                <a:latin typeface="Arial" pitchFamily="34" charset="0"/>
              </a:rPr>
              <a:pPr algn="r" eaLnBrk="1" hangingPunct="1">
                <a:spcBef>
                  <a:spcPct val="0"/>
                </a:spcBef>
              </a:pPr>
              <a:t>38</a:t>
            </a:fld>
            <a:endParaRPr lang="en-US" altLang="en-US" sz="130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The key word here is “earned.” </a:t>
            </a:r>
            <a:r>
              <a:rPr lang="en-US" altLang="en-US" i="1" smtClean="0">
                <a:cs typeface="Arial" pitchFamily="34" charset="0"/>
              </a:rPr>
              <a:t>[Pause, give participants a chance to read the slide.]</a:t>
            </a:r>
          </a:p>
          <a:p>
            <a:endParaRPr lang="en-US" altLang="en-US" smtClean="0">
              <a:cs typeface="Arial" pitchFamily="34" charset="0"/>
            </a:endParaRPr>
          </a:p>
          <a:p>
            <a:r>
              <a:rPr lang="en-US" altLang="en-US" smtClean="0">
                <a:cs typeface="Arial" pitchFamily="34" charset="0"/>
              </a:rPr>
              <a:t>If a Scout </a:t>
            </a:r>
            <a:r>
              <a:rPr lang="en-US" altLang="en-US" b="1" i="1" smtClean="0">
                <a:cs typeface="Arial" pitchFamily="34" charset="0"/>
              </a:rPr>
              <a:t>learns</a:t>
            </a:r>
            <a:r>
              <a:rPr lang="en-US" altLang="en-US" smtClean="0">
                <a:cs typeface="Arial" pitchFamily="34" charset="0"/>
              </a:rPr>
              <a:t> the material for a particular merit badge and a registered and approved counselor successfully </a:t>
            </a:r>
            <a:r>
              <a:rPr lang="en-US" altLang="en-US" b="1" i="1" smtClean="0">
                <a:cs typeface="Arial" pitchFamily="34" charset="0"/>
              </a:rPr>
              <a:t>tests</a:t>
            </a:r>
            <a:r>
              <a:rPr lang="en-US" altLang="en-US" smtClean="0">
                <a:cs typeface="Arial" pitchFamily="34" charset="0"/>
              </a:rPr>
              <a:t> him on the requirements, and then a brief </a:t>
            </a:r>
            <a:r>
              <a:rPr lang="en-US" altLang="en-US" b="1" i="1" smtClean="0">
                <a:cs typeface="Arial" pitchFamily="34" charset="0"/>
              </a:rPr>
              <a:t>review</a:t>
            </a:r>
            <a:r>
              <a:rPr lang="en-US" altLang="en-US" smtClean="0">
                <a:cs typeface="Arial" pitchFamily="34" charset="0"/>
              </a:rPr>
              <a:t> with the unit leader confirms the Scout has earned the badge (note that’s “review” not “retest”), then the advancement is recorded and the Scout is </a:t>
            </a:r>
            <a:r>
              <a:rPr lang="en-US" altLang="en-US" b="1" i="1" smtClean="0">
                <a:cs typeface="Arial" pitchFamily="34" charset="0"/>
              </a:rPr>
              <a:t>recognized</a:t>
            </a:r>
            <a:r>
              <a:rPr lang="en-US" altLang="en-US" smtClean="0">
                <a:cs typeface="Arial" pitchFamily="34" charset="0"/>
              </a:rPr>
              <a:t> with the merit badge patch. End of story. The aims of Scouting—with regard to this merit badge—have been met.</a:t>
            </a:r>
          </a:p>
          <a:p>
            <a:endParaRPr lang="en-US" altLang="en-US" smtClean="0">
              <a:cs typeface="Arial" pitchFamily="34" charset="0"/>
            </a:endParaRPr>
          </a:p>
          <a:p>
            <a:r>
              <a:rPr lang="en-US" altLang="en-US" smtClean="0">
                <a:cs typeface="Arial" pitchFamily="34" charset="0"/>
              </a:rPr>
              <a:t>Even though this topic is now worded somewhat differently in the </a:t>
            </a:r>
            <a:r>
              <a:rPr lang="en-US" altLang="en-US" i="1" smtClean="0">
                <a:cs typeface="Arial" pitchFamily="34" charset="0"/>
              </a:rPr>
              <a:t>Guide to Advancement</a:t>
            </a:r>
            <a:r>
              <a:rPr lang="en-US" altLang="en-US" smtClean="0">
                <a:cs typeface="Arial" pitchFamily="34" charset="0"/>
              </a:rPr>
              <a:t>, it will still raise questions. So let’s see how you might answer them.</a:t>
            </a:r>
          </a:p>
          <a:p>
            <a:endParaRPr lang="en-US" altLang="en-US" smtClean="0">
              <a:cs typeface="Arial" pitchFamily="34" charset="0"/>
            </a:endParaRPr>
          </a:p>
          <a:p>
            <a:r>
              <a:rPr lang="en-US" altLang="en-US" smtClean="0">
                <a:cs typeface="Arial" pitchFamily="34" charset="0"/>
              </a:rPr>
              <a:t>First question: What if the Scout doesn’t retain what he learned? Is there any recourse? Why or why not? </a:t>
            </a:r>
            <a:r>
              <a:rPr lang="en-US" altLang="en-US" i="1" smtClean="0">
                <a:cs typeface="Arial" pitchFamily="34" charset="0"/>
              </a:rPr>
              <a:t>[Allow participants to respond.]</a:t>
            </a:r>
          </a:p>
          <a:p>
            <a:endParaRPr lang="en-US" altLang="en-US" i="1" smtClean="0">
              <a:cs typeface="Arial" pitchFamily="34" charset="0"/>
            </a:endParaRPr>
          </a:p>
          <a:p>
            <a:r>
              <a:rPr lang="en-US" altLang="en-US" i="1" smtClean="0">
                <a:cs typeface="Arial" pitchFamily="34" charset="0"/>
              </a:rPr>
              <a:t>[The answer:]</a:t>
            </a:r>
            <a:r>
              <a:rPr lang="en-US" altLang="en-US" smtClean="0">
                <a:cs typeface="Arial" pitchFamily="34" charset="0"/>
              </a:rPr>
              <a:t> There is no recourse. He still gets to keep and count the badge. According to topic twenty-oh-three in the </a:t>
            </a:r>
            <a:r>
              <a:rPr lang="en-US" altLang="en-US" i="1" smtClean="0">
                <a:cs typeface="Arial" pitchFamily="34" charset="0"/>
              </a:rPr>
              <a:t>Guide to Advancement</a:t>
            </a:r>
            <a:r>
              <a:rPr lang="en-US" altLang="en-US" smtClean="0">
                <a:cs typeface="Arial" pitchFamily="34" charset="0"/>
              </a:rPr>
              <a:t>, “Personal Growth Is the Primary Goal.” “As a Scout learns a skill and then is tested on it, and reviewed and recognized, he develops confidence. He comes to realize he can learn and do other similar things. The retention of Scouting skills and knowledge is important, of course, but for retention to take place, it will be because Scouting skills and knowledge are used in our programs.”</a:t>
            </a:r>
          </a:p>
          <a:p>
            <a:endParaRPr lang="en-US" altLang="en-US" smtClean="0">
              <a:cs typeface="Arial" pitchFamily="34" charset="0"/>
            </a:endParaRPr>
          </a:p>
          <a:p>
            <a:r>
              <a:rPr lang="en-US" altLang="en-US" smtClean="0">
                <a:cs typeface="Arial" pitchFamily="34" charset="0"/>
              </a:rPr>
              <a:t>Second question: What if the counselor is not registered or not approved, but the Scout still, actually and personally, fulfilled all the requirements as written? </a:t>
            </a:r>
            <a:r>
              <a:rPr lang="en-US" altLang="en-US" i="1" smtClean="0">
                <a:cs typeface="Arial" pitchFamily="34" charset="0"/>
              </a:rPr>
              <a:t>[Allow participants to respond.]</a:t>
            </a:r>
          </a:p>
          <a:p>
            <a:endParaRPr lang="en-US" altLang="en-US" i="1" smtClean="0">
              <a:cs typeface="Arial" pitchFamily="34" charset="0"/>
            </a:endParaRPr>
          </a:p>
          <a:p>
            <a:r>
              <a:rPr lang="en-US" altLang="en-US" i="1" smtClean="0">
                <a:cs typeface="Arial" pitchFamily="34" charset="0"/>
              </a:rPr>
              <a:t>[The answer:]</a:t>
            </a:r>
            <a:r>
              <a:rPr lang="en-US" altLang="en-US" smtClean="0">
                <a:cs typeface="Arial" pitchFamily="34" charset="0"/>
              </a:rPr>
              <a:t> The </a:t>
            </a:r>
            <a:r>
              <a:rPr lang="en-US" altLang="en-US" i="1" smtClean="0">
                <a:cs typeface="Arial" pitchFamily="34" charset="0"/>
              </a:rPr>
              <a:t>Guide to Advancement</a:t>
            </a:r>
            <a:r>
              <a:rPr lang="en-US" altLang="en-US" smtClean="0">
                <a:cs typeface="Arial" pitchFamily="34" charset="0"/>
              </a:rPr>
              <a:t>, in topic seventy-forty-six, says, “The badge is his to keep and count…if a Scout, without intent to violate national BSA procedures or policies, fulfills merit badge requirements with someone who is not registered and approved as a counselor.” It goes on to say, “This could happen, for example, if a Scout, in good faith, contacts someone who has inadvertently been dropped from a unit or district charter.”</a:t>
            </a:r>
          </a:p>
          <a:p>
            <a:endParaRPr lang="en-US" altLang="en-US" smtClean="0">
              <a:cs typeface="Arial" pitchFamily="34" charset="0"/>
            </a:endParaRPr>
          </a:p>
          <a:p>
            <a:endParaRPr lang="en-US" altLang="en-US" smtClean="0">
              <a:cs typeface="Arial" pitchFamily="34" charset="0"/>
            </a:endParaRPr>
          </a:p>
          <a:p>
            <a:endParaRPr lang="en-US" altLang="en-US" smtClean="0">
              <a:cs typeface="Arial" pitchFamily="34" charset="0"/>
            </a:endParaRPr>
          </a:p>
          <a:p>
            <a:endParaRPr lang="en-US" altLang="en-US" smtClean="0">
              <a:cs typeface="Arial" pitchFamily="34" charset="0"/>
            </a:endParaRPr>
          </a:p>
          <a:p>
            <a:endParaRPr lang="en-US" altLang="en-US" smtClean="0">
              <a:cs typeface="Arial" pitchFamily="34" charset="0"/>
            </a:endParaRPr>
          </a:p>
          <a:p>
            <a:endParaRPr lang="en-US" altLang="en-US" smtClean="0">
              <a:cs typeface="Arial" pitchFamily="34" charset="0"/>
            </a:endParaRPr>
          </a:p>
          <a:p>
            <a:endParaRPr lang="en-US" altLang="en-US" smtClean="0">
              <a:cs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94BC05DA-71FD-4E83-9FF3-CFFFADF3B4D2}" type="slidenum">
              <a:rPr lang="en-US" altLang="en-US" sz="1300">
                <a:latin typeface="Arial" pitchFamily="34" charset="0"/>
              </a:rPr>
              <a:pPr>
                <a:spcBef>
                  <a:spcPct val="0"/>
                </a:spcBef>
              </a:pPr>
              <a:t>39</a:t>
            </a:fld>
            <a:endParaRPr lang="en-US" altLang="en-US" sz="13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The BSA mission and the aims of the Scouting program that appear on this slide represent the desired outcomes of the merit badge program.</a:t>
            </a:r>
          </a:p>
          <a:p>
            <a:endParaRPr lang="en-US" altLang="en-US" smtClean="0">
              <a:cs typeface="Arial" pitchFamily="34" charset="0"/>
            </a:endParaRPr>
          </a:p>
          <a:p>
            <a:r>
              <a:rPr lang="en-US" altLang="en-US" smtClean="0">
                <a:cs typeface="Arial" pitchFamily="34" charset="0"/>
              </a:rPr>
              <a:t>The skills and knowledge developed through merit badges are important, but not so much so as achievement of the aims and mission. The mission and aims of Scouting, for the most part, are accomplished through the merit badge </a:t>
            </a:r>
            <a:r>
              <a:rPr lang="en-US" altLang="en-US" b="1" i="1" smtClean="0">
                <a:cs typeface="Arial" pitchFamily="34" charset="0"/>
              </a:rPr>
              <a:t>process</a:t>
            </a:r>
            <a:r>
              <a:rPr lang="en-US" altLang="en-US" smtClean="0">
                <a:cs typeface="Arial" pitchFamily="34" charset="0"/>
              </a:rPr>
              <a:t>, as opposed to the learning that</a:t>
            </a:r>
            <a:r>
              <a:rPr lang="ja-JP" altLang="en-US" smtClean="0">
                <a:cs typeface="Arial" pitchFamily="34" charset="0"/>
              </a:rPr>
              <a:t>’</a:t>
            </a:r>
            <a:r>
              <a:rPr lang="en-US" altLang="ja-JP" smtClean="0">
                <a:cs typeface="Arial" pitchFamily="34" charset="0"/>
              </a:rPr>
              <a:t>s related to the subject matter. This doesn</a:t>
            </a:r>
            <a:r>
              <a:rPr lang="ja-JP" altLang="en-US" smtClean="0">
                <a:cs typeface="Arial" pitchFamily="34" charset="0"/>
              </a:rPr>
              <a:t>’</a:t>
            </a:r>
            <a:r>
              <a:rPr lang="en-US" altLang="ja-JP" smtClean="0">
                <a:cs typeface="Arial" pitchFamily="34" charset="0"/>
              </a:rPr>
              <a:t>t mean the subject matter is unimportant. It is important. But it </a:t>
            </a:r>
            <a:r>
              <a:rPr lang="en-US" altLang="ja-JP" i="1" smtClean="0">
                <a:cs typeface="Arial" pitchFamily="34" charset="0"/>
              </a:rPr>
              <a:t>does</a:t>
            </a:r>
            <a:r>
              <a:rPr lang="en-US" altLang="ja-JP" smtClean="0">
                <a:cs typeface="Arial" pitchFamily="34" charset="0"/>
              </a:rPr>
              <a:t> mean that the </a:t>
            </a:r>
            <a:r>
              <a:rPr lang="en-US" altLang="ja-JP" b="1" i="1" smtClean="0">
                <a:cs typeface="Arial" pitchFamily="34" charset="0"/>
              </a:rPr>
              <a:t>process</a:t>
            </a:r>
            <a:r>
              <a:rPr lang="en-US" altLang="ja-JP" smtClean="0">
                <a:cs typeface="Arial" pitchFamily="34" charset="0"/>
              </a:rPr>
              <a:t> of learning and interacting with others in successfully challenging and completing </a:t>
            </a:r>
            <a:r>
              <a:rPr lang="en-US" altLang="ja-JP" b="1" i="1" smtClean="0">
                <a:cs typeface="Arial" pitchFamily="34" charset="0"/>
              </a:rPr>
              <a:t>all</a:t>
            </a:r>
            <a:r>
              <a:rPr lang="en-US" altLang="ja-JP" smtClean="0">
                <a:cs typeface="Arial" pitchFamily="34" charset="0"/>
              </a:rPr>
              <a:t> the requirements is the key to success. This is why we don</a:t>
            </a:r>
            <a:r>
              <a:rPr lang="ja-JP" altLang="en-US" smtClean="0">
                <a:cs typeface="Arial" pitchFamily="34" charset="0"/>
              </a:rPr>
              <a:t>’</a:t>
            </a:r>
            <a:r>
              <a:rPr lang="en-US" altLang="ja-JP" smtClean="0">
                <a:cs typeface="Arial" pitchFamily="34" charset="0"/>
              </a:rPr>
              <a:t>t </a:t>
            </a:r>
            <a:r>
              <a:rPr lang="ja-JP" altLang="en-US" smtClean="0">
                <a:cs typeface="Arial" pitchFamily="34" charset="0"/>
              </a:rPr>
              <a:t>“</a:t>
            </a:r>
            <a:r>
              <a:rPr lang="en-US" altLang="ja-JP" smtClean="0">
                <a:cs typeface="Arial" pitchFamily="34" charset="0"/>
              </a:rPr>
              <a:t>retest</a:t>
            </a:r>
            <a:r>
              <a:rPr lang="ja-JP" altLang="en-US" smtClean="0">
                <a:cs typeface="Arial" pitchFamily="34" charset="0"/>
              </a:rPr>
              <a:t>”</a:t>
            </a:r>
            <a:r>
              <a:rPr lang="en-US" altLang="ja-JP" smtClean="0">
                <a:cs typeface="Arial" pitchFamily="34" charset="0"/>
              </a:rPr>
              <a:t> in Scouting. We</a:t>
            </a:r>
            <a:r>
              <a:rPr lang="ja-JP" altLang="en-US" smtClean="0">
                <a:cs typeface="Arial" pitchFamily="34" charset="0"/>
              </a:rPr>
              <a:t>’</a:t>
            </a:r>
            <a:r>
              <a:rPr lang="en-US" altLang="ja-JP" smtClean="0">
                <a:cs typeface="Arial" pitchFamily="34" charset="0"/>
              </a:rPr>
              <a:t>re more interested in what the Scout experiences along the way.</a:t>
            </a:r>
            <a:endParaRPr lang="en-US" altLang="en-US" smtClean="0">
              <a:cs typeface="Times New Roman" pitchFamily="18"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8590A685-52E8-46A0-A09B-F1A52AF8115F}" type="slidenum">
              <a:rPr lang="en-US" altLang="en-US" sz="1300">
                <a:latin typeface="Arial" pitchFamily="34" charset="0"/>
              </a:rPr>
              <a:pPr>
                <a:spcBef>
                  <a:spcPct val="0"/>
                </a:spcBef>
              </a:pPr>
              <a:t>4</a:t>
            </a:fld>
            <a:endParaRPr lang="en-US" altLang="en-US" sz="130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It is the unit leader</a:t>
            </a:r>
            <a:r>
              <a:rPr lang="ja-JP" altLang="en-US" smtClean="0">
                <a:cs typeface="Arial" pitchFamily="34" charset="0"/>
              </a:rPr>
              <a:t>’</a:t>
            </a:r>
            <a:r>
              <a:rPr lang="en-US" altLang="ja-JP" smtClean="0">
                <a:cs typeface="Arial" pitchFamily="34" charset="0"/>
              </a:rPr>
              <a:t>s responsibility to help Scouts understand that only registered and approved counselors are to be used. If this has been communicated and a youth shows he has a clear understanding of the mandate, but yet he ignores it, then the unit leader may require the young man to work with another counselor who is properly registered and approved, and who will verify that the requirements were met and then sign the blue card. The unit leader should discuss potential follow-up counselors with the Scout and provide the name of at least one, but Scouts must be allowed to work with registered and approved counselors of their choice.</a:t>
            </a:r>
          </a:p>
          <a:p>
            <a:endParaRPr lang="en-US" altLang="en-US" smtClean="0">
              <a:cs typeface="Arial" pitchFamily="34" charset="0"/>
            </a:endParaRPr>
          </a:p>
          <a:p>
            <a:r>
              <a:rPr lang="en-US" altLang="en-US" smtClean="0">
                <a:cs typeface="Arial" pitchFamily="34" charset="0"/>
              </a:rPr>
              <a:t>If it is suspected that it would have been </a:t>
            </a:r>
            <a:r>
              <a:rPr lang="en-US" altLang="en-US" b="1" i="1" smtClean="0">
                <a:cs typeface="Arial" pitchFamily="34" charset="0"/>
              </a:rPr>
              <a:t>impossible</a:t>
            </a:r>
            <a:r>
              <a:rPr lang="en-US" altLang="en-US" smtClean="0">
                <a:cs typeface="Arial" pitchFamily="34" charset="0"/>
              </a:rPr>
              <a:t> for a youth to complete a merit badge, there is a limited recourse available that may result in a decision that the requirements could not have been fulfilled, and thus, the merit badge was not actually earned. This might be the case if a Scout, for example, returns from camp with an extraordinary number of signed blue cards—over and above what most Scouts ever earn at camp.</a:t>
            </a:r>
          </a:p>
          <a:p>
            <a:endParaRPr lang="en-US" altLang="en-US" smtClean="0">
              <a:cs typeface="Arial" pitchFamily="34" charset="0"/>
            </a:endParaRPr>
          </a:p>
          <a:p>
            <a:r>
              <a:rPr lang="en-US" altLang="en-US" smtClean="0">
                <a:cs typeface="Arial" pitchFamily="34" charset="0"/>
              </a:rPr>
              <a:t>The unit leader begins the process by consulting with those involved, such as the merit badge fair coordinator, camp director, or counselor. Then in a positive, supporting manner, the unit leader should hold a conference with the youth and discuss aspects of the merit badge class, such as who taught the program, when and where it was held, what sort of activities took place, how testing was done, and what the youth took home from the program. Note that this is not a re-testing session.</a:t>
            </a:r>
          </a:p>
          <a:p>
            <a:endParaRPr lang="en-US" altLang="en-US" smtClean="0">
              <a:cs typeface="Arial" pitchFamily="34" charset="0"/>
            </a:endParaRPr>
          </a:p>
          <a:p>
            <a:r>
              <a:rPr lang="en-US" altLang="en-US" smtClean="0">
                <a:cs typeface="Arial" pitchFamily="34" charset="0"/>
              </a:rPr>
              <a:t>If it becomes clear and evident that requirements </a:t>
            </a:r>
            <a:r>
              <a:rPr lang="en-US" altLang="en-US" i="1" smtClean="0">
                <a:cs typeface="Arial" pitchFamily="34" charset="0"/>
              </a:rPr>
              <a:t>could not possibly have been completed</a:t>
            </a:r>
            <a:r>
              <a:rPr lang="en-US" altLang="en-US" smtClean="0">
                <a:cs typeface="Arial" pitchFamily="34" charset="0"/>
              </a:rPr>
              <a:t>, then the unit leader offers the name of at least one other counselor the youth may work with to fulfill the incomplete requirements. Again, however, the youth may choose any registered and approved counselor.</a:t>
            </a:r>
          </a:p>
          <a:p>
            <a:endParaRPr lang="en-US" altLang="en-US" smtClean="0">
              <a:cs typeface="Arial" pitchFamily="34" charset="0"/>
            </a:endParaRPr>
          </a:p>
          <a:p>
            <a:r>
              <a:rPr lang="en-US" altLang="en-US" b="1" smtClean="0">
                <a:cs typeface="Arial" pitchFamily="34" charset="0"/>
              </a:rPr>
              <a:t>Special Note: </a:t>
            </a:r>
            <a:r>
              <a:rPr lang="en-US" altLang="en-US" smtClean="0">
                <a:cs typeface="Arial" pitchFamily="34" charset="0"/>
              </a:rPr>
              <a:t>In this case the merit badge is not taken away because, although signed-off, it was never actually </a:t>
            </a:r>
            <a:r>
              <a:rPr lang="en-US" altLang="en-US" i="1" u="sng" smtClean="0">
                <a:cs typeface="Arial" pitchFamily="34" charset="0"/>
              </a:rPr>
              <a:t>earned</a:t>
            </a:r>
            <a:r>
              <a:rPr lang="en-US" altLang="en-US" smtClean="0">
                <a:cs typeface="Arial" pitchFamily="34" charset="0"/>
              </a:rPr>
              <a:t>. Additionally, this procedure is not to be viewed as an opportunity to retest on requirements; to inject another set of standards; or to debate whether the youth was strong enough, mature enough, or old enough to have completed the requirements. </a:t>
            </a:r>
          </a:p>
          <a:p>
            <a:endParaRPr lang="en-US" altLang="en-US" smtClean="0">
              <a:cs typeface="Arial" pitchFamily="34" charset="0"/>
            </a:endParaRPr>
          </a:p>
          <a:p>
            <a:r>
              <a:rPr lang="en-US" altLang="en-US" smtClean="0">
                <a:cs typeface="Arial" pitchFamily="34" charset="0"/>
              </a:rPr>
              <a:t>More information on using this </a:t>
            </a:r>
            <a:r>
              <a:rPr lang="en-US" altLang="en-US" i="1" smtClean="0">
                <a:cs typeface="Arial" pitchFamily="34" charset="0"/>
              </a:rPr>
              <a:t>limited recourse</a:t>
            </a:r>
            <a:r>
              <a:rPr lang="en-US" altLang="en-US" smtClean="0">
                <a:cs typeface="Arial" pitchFamily="34" charset="0"/>
              </a:rPr>
              <a:t> is detailed in the </a:t>
            </a:r>
            <a:r>
              <a:rPr lang="en-US" altLang="en-US" i="1" smtClean="0">
                <a:cs typeface="Arial" pitchFamily="34" charset="0"/>
              </a:rPr>
              <a:t>Guide to Advancement</a:t>
            </a:r>
            <a:r>
              <a:rPr lang="en-US" altLang="en-US" smtClean="0">
                <a:cs typeface="Arial" pitchFamily="34" charset="0"/>
              </a:rPr>
              <a:t>, topic seventy-forty-seven.</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9F4AC32F-16AD-47FB-A043-143B802BD530}" type="slidenum">
              <a:rPr lang="en-US" altLang="en-US" sz="1300">
                <a:latin typeface="Arial" pitchFamily="34" charset="0"/>
              </a:rPr>
              <a:pPr>
                <a:spcBef>
                  <a:spcPct val="0"/>
                </a:spcBef>
              </a:pPr>
              <a:t>40</a:t>
            </a:fld>
            <a:endParaRPr lang="en-US" altLang="en-US" sz="130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As we wrap up our session, we</a:t>
            </a:r>
            <a:r>
              <a:rPr lang="ja-JP" altLang="en-US" smtClean="0">
                <a:cs typeface="Arial" pitchFamily="34" charset="0"/>
              </a:rPr>
              <a:t>’</a:t>
            </a:r>
            <a:r>
              <a:rPr lang="en-US" altLang="ja-JP" smtClean="0">
                <a:cs typeface="Arial" pitchFamily="34" charset="0"/>
              </a:rPr>
              <a:t>re going to take a minute to review some policies and procedures that are often misapplied. Take a look at these questions, and then we</a:t>
            </a:r>
            <a:r>
              <a:rPr lang="ja-JP" altLang="en-US" smtClean="0">
                <a:cs typeface="Arial" pitchFamily="34" charset="0"/>
              </a:rPr>
              <a:t>’</a:t>
            </a:r>
            <a:r>
              <a:rPr lang="en-US" altLang="ja-JP" smtClean="0">
                <a:cs typeface="Arial" pitchFamily="34" charset="0"/>
              </a:rPr>
              <a:t>ll run down them quickly. We have the answers on other slides.</a:t>
            </a:r>
          </a:p>
          <a:p>
            <a:endParaRPr lang="en-US" altLang="en-US" smtClean="0">
              <a:cs typeface="Arial" pitchFamily="34" charset="0"/>
            </a:endParaRPr>
          </a:p>
          <a:p>
            <a:r>
              <a:rPr lang="en-US" altLang="en-US" i="1" smtClean="0">
                <a:cs typeface="Arial" pitchFamily="34" charset="0"/>
              </a:rPr>
              <a:t>[Note to the presenter: Perhaps use a flip chart to record consensus of participants</a:t>
            </a:r>
            <a:r>
              <a:rPr lang="ja-JP" altLang="en-US" i="1" smtClean="0">
                <a:cs typeface="Arial" pitchFamily="34" charset="0"/>
              </a:rPr>
              <a:t>’</a:t>
            </a:r>
            <a:r>
              <a:rPr lang="en-US" altLang="ja-JP" i="1" smtClean="0">
                <a:cs typeface="Arial" pitchFamily="34" charset="0"/>
              </a:rPr>
              <a:t> answers to each question on this and the next to slides.]</a:t>
            </a:r>
            <a:endParaRPr lang="en-US" altLang="en-US" i="1" smtClean="0">
              <a:cs typeface="Arial" pitchFamily="34" charset="0"/>
            </a:endParaRPr>
          </a:p>
        </p:txBody>
      </p:sp>
      <p:sp>
        <p:nvSpPr>
          <p:cNvPr id="90116"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9CE3D85E-1416-421E-B5B5-EA60F3999A2F}" type="slidenum">
              <a:rPr lang="en-US" altLang="en-US" sz="1300">
                <a:latin typeface="Arial" pitchFamily="34" charset="0"/>
              </a:rPr>
              <a:pPr algn="r" eaLnBrk="1" hangingPunct="1">
                <a:spcBef>
                  <a:spcPct val="0"/>
                </a:spcBef>
              </a:pPr>
              <a:t>41</a:t>
            </a:fld>
            <a:endParaRPr lang="en-US" altLang="en-US" sz="130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cs typeface="Times New Roman" pitchFamily="18" charset="0"/>
              </a:rPr>
              <a:t>Same exercise as previous slide.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403120F2-7422-4D50-A9A8-95E1B136389F}" type="slidenum">
              <a:rPr lang="en-US" altLang="en-US" sz="1300">
                <a:latin typeface="Arial" pitchFamily="34" charset="0"/>
              </a:rPr>
              <a:pPr>
                <a:spcBef>
                  <a:spcPct val="0"/>
                </a:spcBef>
              </a:pPr>
              <a:t>42</a:t>
            </a:fld>
            <a:endParaRPr lang="en-US" altLang="en-US" sz="130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cs typeface="Times New Roman" pitchFamily="18" charset="0"/>
              </a:rPr>
              <a:t>Same exercise as previous slide.</a:t>
            </a:r>
          </a:p>
        </p:txBody>
      </p:sp>
      <p:sp>
        <p:nvSpPr>
          <p:cNvPr id="9421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62ECC487-1BD2-433B-8FF2-873AD38CC4DA}" type="slidenum">
              <a:rPr lang="en-US" altLang="en-US" sz="1300">
                <a:latin typeface="Arial" pitchFamily="34" charset="0"/>
              </a:rPr>
              <a:pPr algn="r" eaLnBrk="1" hangingPunct="1">
                <a:spcBef>
                  <a:spcPct val="0"/>
                </a:spcBef>
              </a:pPr>
              <a:t>43</a:t>
            </a:fld>
            <a:endParaRPr lang="en-US" altLang="en-US" sz="130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eaLnBrk="1" hangingPunct="1">
              <a:spcBef>
                <a:spcPct val="0"/>
              </a:spcBef>
              <a:buFont typeface="Calibri" pitchFamily="34" charset="0"/>
              <a:buAutoNum type="arabicPeriod"/>
            </a:pPr>
            <a:r>
              <a:rPr lang="en-US" altLang="en-US" smtClean="0">
                <a:cs typeface="Times New Roman" pitchFamily="18" charset="0"/>
              </a:rPr>
              <a:t>There is no minimum age or rank. Any registered Scout can work on any merit badge at any time.</a:t>
            </a:r>
          </a:p>
          <a:p>
            <a:pPr marL="273050" indent="-273050" eaLnBrk="1" hangingPunct="1">
              <a:spcBef>
                <a:spcPct val="0"/>
              </a:spcBef>
              <a:buFont typeface="Calibri" pitchFamily="34" charset="0"/>
              <a:buAutoNum type="arabicPeriod"/>
            </a:pPr>
            <a:endParaRPr lang="en-US" altLang="en-US" smtClean="0">
              <a:cs typeface="Times New Roman" pitchFamily="18" charset="0"/>
            </a:endParaRPr>
          </a:p>
          <a:p>
            <a:pPr marL="273050" indent="-273050" eaLnBrk="1" hangingPunct="1">
              <a:spcBef>
                <a:spcPct val="0"/>
              </a:spcBef>
              <a:buFont typeface="Calibri" pitchFamily="34" charset="0"/>
              <a:buAutoNum type="arabicPeriod"/>
            </a:pPr>
            <a:r>
              <a:rPr lang="en-US" altLang="en-US" smtClean="0">
                <a:cs typeface="Times New Roman" pitchFamily="18" charset="0"/>
              </a:rPr>
              <a:t>There is no limit to the number of badges a Scout may work on at one time. At one point or another we’ve all had too many “irons” in the fire. The Scout should be allowed the same learning experience.</a:t>
            </a:r>
          </a:p>
          <a:p>
            <a:pPr marL="273050" indent="-273050" eaLnBrk="1" hangingPunct="1">
              <a:spcBef>
                <a:spcPct val="0"/>
              </a:spcBef>
              <a:buFont typeface="Calibri" pitchFamily="34" charset="0"/>
              <a:buAutoNum type="arabicPeriod"/>
            </a:pPr>
            <a:endParaRPr lang="en-US" altLang="en-US" smtClean="0">
              <a:cs typeface="Times New Roman" pitchFamily="18" charset="0"/>
            </a:endParaRPr>
          </a:p>
          <a:p>
            <a:pPr marL="273050" indent="-273050" eaLnBrk="1" hangingPunct="1">
              <a:spcBef>
                <a:spcPct val="0"/>
              </a:spcBef>
              <a:buFont typeface="Calibri" pitchFamily="34" charset="0"/>
              <a:buAutoNum type="arabicPeriod"/>
            </a:pPr>
            <a:r>
              <a:rPr lang="en-US" altLang="en-US" smtClean="0">
                <a:cs typeface="Times New Roman" pitchFamily="18" charset="0"/>
              </a:rPr>
              <a:t>The 2013 </a:t>
            </a:r>
            <a:r>
              <a:rPr lang="en-US" altLang="en-US" i="1" smtClean="0">
                <a:cs typeface="Times New Roman" pitchFamily="18" charset="0"/>
              </a:rPr>
              <a:t>Guide to Advancement</a:t>
            </a:r>
            <a:r>
              <a:rPr lang="en-US" altLang="en-US" smtClean="0">
                <a:cs typeface="Times New Roman" pitchFamily="18" charset="0"/>
              </a:rPr>
              <a:t> covers this. The unit leader does not provide an approval, but instead has a discussion with the Scout about what to expect, how to fulfill the requirements, and any difficulties that could be faced. The discussion may be a lot like a Scoutmaster conference and it could even cover establishing a goal for completing the work. But in a way, this is a “trick question.” The unit leader’s signature is required before the Scout begins to work </a:t>
            </a:r>
            <a:r>
              <a:rPr lang="en-US" altLang="en-US" i="1" smtClean="0">
                <a:cs typeface="Times New Roman" pitchFamily="18" charset="0"/>
              </a:rPr>
              <a:t>with a merit badge counselor</a:t>
            </a:r>
            <a:r>
              <a:rPr lang="en-US" altLang="en-US" smtClean="0">
                <a:cs typeface="Times New Roman" pitchFamily="18" charset="0"/>
              </a:rPr>
              <a:t>. It is </a:t>
            </a:r>
            <a:r>
              <a:rPr lang="en-US" altLang="en-US" i="1" smtClean="0">
                <a:cs typeface="Times New Roman" pitchFamily="18" charset="0"/>
              </a:rPr>
              <a:t>not</a:t>
            </a:r>
            <a:r>
              <a:rPr lang="en-US" altLang="en-US" smtClean="0">
                <a:cs typeface="Times New Roman" pitchFamily="18" charset="0"/>
              </a:rPr>
              <a:t> required to begin work on the </a:t>
            </a:r>
            <a:r>
              <a:rPr lang="en-US" altLang="en-US" i="1" smtClean="0">
                <a:cs typeface="Times New Roman" pitchFamily="18" charset="0"/>
              </a:rPr>
              <a:t>merit badge</a:t>
            </a:r>
            <a:r>
              <a:rPr lang="en-US" altLang="en-US" smtClean="0">
                <a:cs typeface="Times New Roman" pitchFamily="18" charset="0"/>
              </a:rPr>
              <a:t> itself.</a:t>
            </a:r>
          </a:p>
        </p:txBody>
      </p:sp>
      <p:sp>
        <p:nvSpPr>
          <p:cNvPr id="9626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89F87F92-230D-4C4B-8C84-EDD7A80786C1}" type="slidenum">
              <a:rPr lang="en-US" altLang="en-US" sz="1300">
                <a:latin typeface="Arial" pitchFamily="34" charset="0"/>
              </a:rPr>
              <a:pPr algn="r" eaLnBrk="1" hangingPunct="1">
                <a:spcBef>
                  <a:spcPct val="0"/>
                </a:spcBef>
              </a:pPr>
              <a:t>44</a:t>
            </a:fld>
            <a:endParaRPr lang="en-US" altLang="en-US" sz="130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4"/>
            </a:pPr>
            <a:r>
              <a:rPr lang="en-US" altLang="en-US" smtClean="0">
                <a:cs typeface="Times New Roman" pitchFamily="18" charset="0"/>
              </a:rPr>
              <a:t>All the Scoutmaster could do is counsel the Scout to perhaps finish what was begun.</a:t>
            </a:r>
          </a:p>
          <a:p>
            <a:pPr marL="228600" indent="-228600" eaLnBrk="1" hangingPunct="1">
              <a:spcBef>
                <a:spcPct val="0"/>
              </a:spcBef>
              <a:buFont typeface="Calibri" pitchFamily="34" charset="0"/>
              <a:buAutoNum type="arabicPeriod" startAt="4"/>
            </a:pPr>
            <a:endParaRPr lang="en-US" altLang="en-US" smtClean="0">
              <a:cs typeface="Times New Roman" pitchFamily="18" charset="0"/>
            </a:endParaRPr>
          </a:p>
          <a:p>
            <a:pPr marL="228600" indent="-228600" eaLnBrk="1" hangingPunct="1">
              <a:spcBef>
                <a:spcPct val="0"/>
              </a:spcBef>
              <a:buFont typeface="Calibri" pitchFamily="34" charset="0"/>
              <a:buAutoNum type="arabicPeriod" startAt="4"/>
            </a:pPr>
            <a:r>
              <a:rPr lang="en-US" altLang="en-US" smtClean="0">
                <a:cs typeface="Times New Roman" pitchFamily="18" charset="0"/>
              </a:rPr>
              <a:t>There are some Scouts who might do well to begin with required badges, but this choice belongs to the Scout.</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64CCB7B-4F32-4F40-99BE-FD3E3E6D66CD}" type="slidenum">
              <a:rPr lang="en-US" altLang="en-US" sz="1300">
                <a:latin typeface="Arial" pitchFamily="34" charset="0"/>
              </a:rPr>
              <a:pPr>
                <a:spcBef>
                  <a:spcPct val="0"/>
                </a:spcBef>
              </a:pPr>
              <a:t>45</a:t>
            </a:fld>
            <a:endParaRPr lang="en-US" altLang="en-US" sz="130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6"/>
            </a:pPr>
            <a:r>
              <a:rPr lang="en-US" altLang="en-US" smtClean="0">
                <a:cs typeface="Times New Roman" pitchFamily="18" charset="0"/>
              </a:rPr>
              <a:t>All merit badge counselors must be registered and approved for each merit badge they counsel. There are no exceptions for unit leaders, camp staff, merit badge event faculty, or anyone else.</a:t>
            </a:r>
          </a:p>
          <a:p>
            <a:pPr marL="228600" indent="-228600" eaLnBrk="1" hangingPunct="1">
              <a:spcBef>
                <a:spcPct val="0"/>
              </a:spcBef>
              <a:buFont typeface="Calibri" pitchFamily="34" charset="0"/>
              <a:buAutoNum type="arabicPeriod" startAt="6"/>
            </a:pPr>
            <a:endParaRPr lang="en-US" altLang="en-US" smtClean="0">
              <a:cs typeface="Times New Roman" pitchFamily="18" charset="0"/>
            </a:endParaRPr>
          </a:p>
          <a:p>
            <a:pPr marL="228600" indent="-228600" eaLnBrk="1" hangingPunct="1">
              <a:spcBef>
                <a:spcPct val="0"/>
              </a:spcBef>
              <a:buFont typeface="Calibri" pitchFamily="34" charset="0"/>
              <a:buAutoNum type="arabicPeriod" startAt="6"/>
            </a:pPr>
            <a:r>
              <a:rPr lang="en-US" altLang="en-US" smtClean="0">
                <a:cs typeface="Times New Roman" pitchFamily="18" charset="0"/>
              </a:rPr>
              <a:t>The National Council does not place a limit on the number of merit badges a youth may earn from one counselor; however, the unit leader is permitted to place a limit on the number of merit badges that may be earned from one counselor, as long as the same limit applies to all Scouts in the unit.</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F5FCDA69-FC84-40AB-B020-2CCAB22F7AC1}" type="slidenum">
              <a:rPr lang="en-US" altLang="en-US" sz="1300">
                <a:latin typeface="Arial" pitchFamily="34" charset="0"/>
              </a:rPr>
              <a:pPr>
                <a:spcBef>
                  <a:spcPct val="0"/>
                </a:spcBef>
              </a:pPr>
              <a:t>46</a:t>
            </a:fld>
            <a:endParaRPr lang="en-US" altLang="en-US" sz="130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8"/>
            </a:pPr>
            <a:r>
              <a:rPr lang="en-US" altLang="en-US" smtClean="0">
                <a:cs typeface="Times New Roman" pitchFamily="18" charset="0"/>
              </a:rPr>
              <a:t>The National Council does not limit the number of badges for which a counselor may be approved, but councils are permitted to do this as a method of assuring a higher level of education and skills. But remember that any such local procedure should be flexible so that all merit badges are covered.</a:t>
            </a:r>
          </a:p>
          <a:p>
            <a:pPr marL="228600" indent="-228600" eaLnBrk="1" hangingPunct="1">
              <a:spcBef>
                <a:spcPct val="0"/>
              </a:spcBef>
              <a:buFont typeface="Calibri" pitchFamily="34" charset="0"/>
              <a:buAutoNum type="arabicPeriod" startAt="8"/>
            </a:pPr>
            <a:endParaRPr lang="en-US" altLang="en-US" smtClean="0">
              <a:cs typeface="Times New Roman" pitchFamily="18" charset="0"/>
            </a:endParaRPr>
          </a:p>
          <a:p>
            <a:pPr marL="228600" indent="-228600" eaLnBrk="1" hangingPunct="1">
              <a:spcBef>
                <a:spcPct val="0"/>
              </a:spcBef>
              <a:buFont typeface="Calibri" pitchFamily="34" charset="0"/>
              <a:buAutoNum type="arabicPeriod" startAt="8"/>
            </a:pPr>
            <a:r>
              <a:rPr lang="en-US" altLang="en-US" smtClean="0">
                <a:cs typeface="Times New Roman" pitchFamily="18" charset="0"/>
              </a:rPr>
              <a:t>Yes, but unless the Scout is in a remote location or there are other reasons why the parent is the best choice as a counselor, it is better for Scouts to learn from, and associate with, a variety of adults.</a:t>
            </a:r>
          </a:p>
          <a:p>
            <a:pPr marL="228600" indent="-228600" eaLnBrk="1" hangingPunct="1">
              <a:spcBef>
                <a:spcPct val="0"/>
              </a:spcBef>
              <a:buFont typeface="Calibri" pitchFamily="34" charset="0"/>
              <a:buAutoNum type="arabicPeriod" startAt="8"/>
            </a:pPr>
            <a:endParaRPr lang="en-US" altLang="en-US" smtClean="0">
              <a:cs typeface="Times New Roman" pitchFamily="18" charset="0"/>
            </a:endParaRPr>
          </a:p>
          <a:p>
            <a:pPr marL="228600" indent="-228600" eaLnBrk="1" hangingPunct="1">
              <a:spcBef>
                <a:spcPct val="0"/>
              </a:spcBef>
              <a:buFont typeface="Calibri" pitchFamily="34" charset="0"/>
              <a:buAutoNum type="arabicPeriod" startAt="8"/>
            </a:pPr>
            <a:r>
              <a:rPr lang="en-US" altLang="en-US" smtClean="0">
                <a:cs typeface="Times New Roman" pitchFamily="18" charset="0"/>
              </a:rPr>
              <a:t>Yes. It is permissible for counselors who are registered and approved in one council to work with Scouts from other councils, units, or districts.</a:t>
            </a:r>
          </a:p>
        </p:txBody>
      </p:sp>
      <p:sp>
        <p:nvSpPr>
          <p:cNvPr id="102404"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0CC0DA04-C731-4531-AE8C-37F1BB67CC0C}" type="slidenum">
              <a:rPr lang="en-US" altLang="en-US" sz="1300">
                <a:latin typeface="Arial" pitchFamily="34" charset="0"/>
              </a:rPr>
              <a:pPr algn="r" eaLnBrk="1" hangingPunct="1">
                <a:spcBef>
                  <a:spcPct val="0"/>
                </a:spcBef>
              </a:pPr>
              <a:t>47</a:t>
            </a:fld>
            <a:endParaRPr lang="en-US" altLang="en-US" sz="130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11"/>
            </a:pPr>
            <a:r>
              <a:rPr lang="en-US" altLang="en-US" smtClean="0">
                <a:cs typeface="Times New Roman" pitchFamily="18" charset="0"/>
              </a:rPr>
              <a:t>Just to be clear, the answer, of course, is NO!</a:t>
            </a:r>
          </a:p>
          <a:p>
            <a:pPr marL="228600" indent="-228600" eaLnBrk="1" hangingPunct="1">
              <a:spcBef>
                <a:spcPct val="0"/>
              </a:spcBef>
              <a:buFont typeface="Calibri" pitchFamily="34" charset="0"/>
              <a:buAutoNum type="arabicPeriod" startAt="11"/>
            </a:pPr>
            <a:endParaRPr lang="en-US" altLang="en-US" smtClean="0">
              <a:cs typeface="Times New Roman" pitchFamily="18" charset="0"/>
            </a:endParaRPr>
          </a:p>
          <a:p>
            <a:pPr marL="228600" indent="-228600" eaLnBrk="1" hangingPunct="1">
              <a:spcBef>
                <a:spcPct val="0"/>
              </a:spcBef>
              <a:buFont typeface="Calibri" pitchFamily="34" charset="0"/>
              <a:buAutoNum type="arabicPeriod" startAt="11"/>
            </a:pPr>
            <a:r>
              <a:rPr lang="en-US" altLang="en-US" smtClean="0">
                <a:cs typeface="Times New Roman" pitchFamily="18" charset="0"/>
              </a:rPr>
              <a:t>Yes. Every year.</a:t>
            </a:r>
          </a:p>
          <a:p>
            <a:pPr marL="228600" indent="-228600" eaLnBrk="1" hangingPunct="1">
              <a:spcBef>
                <a:spcPct val="0"/>
              </a:spcBef>
              <a:buFont typeface="Calibri" pitchFamily="34" charset="0"/>
              <a:buAutoNum type="arabicPeriod" startAt="11"/>
            </a:pPr>
            <a:endParaRPr lang="en-US" altLang="en-US" smtClean="0">
              <a:cs typeface="Times New Roman" pitchFamily="18" charset="0"/>
            </a:endParaRPr>
          </a:p>
          <a:p>
            <a:pPr marL="228600" indent="-228600" eaLnBrk="1" hangingPunct="1">
              <a:spcBef>
                <a:spcPct val="0"/>
              </a:spcBef>
              <a:buFont typeface="Calibri" pitchFamily="34" charset="0"/>
              <a:buAutoNum type="arabicPeriod" startAt="11"/>
            </a:pPr>
            <a:r>
              <a:rPr lang="en-US" altLang="en-US" smtClean="0">
                <a:cs typeface="Times New Roman" pitchFamily="18" charset="0"/>
              </a:rPr>
              <a:t>Partials expire on the 18</a:t>
            </a:r>
            <a:r>
              <a:rPr lang="en-US" altLang="en-US" baseline="30000" smtClean="0">
                <a:cs typeface="Times New Roman" pitchFamily="18" charset="0"/>
              </a:rPr>
              <a:t>th</a:t>
            </a:r>
            <a:r>
              <a:rPr lang="en-US" altLang="en-US" smtClean="0">
                <a:cs typeface="Times New Roman" pitchFamily="18" charset="0"/>
              </a:rPr>
              <a:t> birthday unless a man with a permanent and severe disability is approved by the council executive board to register as a youth member beyond the age of eligibility, according to section 10 of the </a:t>
            </a:r>
            <a:r>
              <a:rPr lang="en-US" altLang="en-US" i="1" smtClean="0">
                <a:cs typeface="Times New Roman" pitchFamily="18" charset="0"/>
              </a:rPr>
              <a:t>Guide to Advancement</a:t>
            </a:r>
            <a:r>
              <a:rPr lang="en-US" altLang="en-US" smtClean="0">
                <a:cs typeface="Times New Roman" pitchFamily="18" charset="0"/>
              </a:rPr>
              <a:t>.</a:t>
            </a:r>
          </a:p>
        </p:txBody>
      </p:sp>
      <p:sp>
        <p:nvSpPr>
          <p:cNvPr id="10445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443058BD-1CB9-4C45-ABFC-DE725F774254}" type="slidenum">
              <a:rPr lang="en-US" altLang="en-US" sz="1300">
                <a:latin typeface="Arial" pitchFamily="34" charset="0"/>
              </a:rPr>
              <a:pPr algn="r" eaLnBrk="1" hangingPunct="1">
                <a:spcBef>
                  <a:spcPct val="0"/>
                </a:spcBef>
              </a:pPr>
              <a:t>48</a:t>
            </a:fld>
            <a:endParaRPr lang="en-US" altLang="en-US" sz="130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sym typeface="Webdings" pitchFamily="18" charset="2"/>
              </a:rPr>
              <a:t>As a merit badge counselor, you will have the opportunity to share your passion with Scouts. You will teach skills that may last a lifetime and you will positively touch—and in some cases, dramatically change—the lives of many men. You may not get to know this as you work directly in the program, but it </a:t>
            </a:r>
            <a:r>
              <a:rPr lang="en-US" altLang="en-US" i="1" smtClean="0">
                <a:cs typeface="Arial" pitchFamily="34" charset="0"/>
                <a:sym typeface="Webdings" pitchFamily="18" charset="2"/>
              </a:rPr>
              <a:t>will</a:t>
            </a:r>
            <a:r>
              <a:rPr lang="en-US" altLang="en-US" smtClean="0">
                <a:cs typeface="Arial" pitchFamily="34" charset="0"/>
                <a:sym typeface="Webdings" pitchFamily="18" charset="2"/>
              </a:rPr>
              <a:t> happen.</a:t>
            </a:r>
          </a:p>
          <a:p>
            <a:pPr eaLnBrk="1" hangingPunct="1"/>
            <a:endParaRPr lang="en-US" altLang="en-US" smtClean="0">
              <a:cs typeface="Arial" pitchFamily="34" charset="0"/>
              <a:sym typeface="Webdings" pitchFamily="18" charset="2"/>
            </a:endParaRPr>
          </a:p>
          <a:p>
            <a:pPr eaLnBrk="1" hangingPunct="1"/>
            <a:r>
              <a:rPr lang="en-US" altLang="en-US" smtClean="0">
                <a:cs typeface="Arial" pitchFamily="34" charset="0"/>
                <a:sym typeface="Webdings" pitchFamily="18" charset="2"/>
              </a:rPr>
              <a:t>Enjoy the opportunity you have in front of you! And thank you for your commitment.</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EC0E9F29-D7C8-4FA6-9469-9DACD49116B5}" type="slidenum">
              <a:rPr lang="en-US" altLang="en-US" sz="1300">
                <a:latin typeface="Arial" pitchFamily="34" charset="0"/>
              </a:rPr>
              <a:pPr>
                <a:spcBef>
                  <a:spcPct val="0"/>
                </a:spcBef>
              </a:pPr>
              <a:t>49</a:t>
            </a:fld>
            <a:endParaRPr lang="en-US" altLang="en-US" sz="13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Times New Roman" pitchFamily="18" charset="0"/>
              </a:rPr>
              <a:t>Scouting uses eight specific methods to achieve its aims. Since earning merit badges is included in rank requirements, the merit badge program primarily relates to the advancement method. But it has the potential to make use of the other seven as well. For example:</a:t>
            </a:r>
          </a:p>
          <a:p>
            <a:pPr eaLnBrk="1" hangingPunct="1"/>
            <a:endParaRPr lang="en-US" altLang="en-US" smtClean="0">
              <a:cs typeface="Times New Roman" pitchFamily="18" charset="0"/>
            </a:endParaRPr>
          </a:p>
          <a:p>
            <a:pPr eaLnBrk="1" hangingPunct="1"/>
            <a:r>
              <a:rPr lang="en-US" altLang="en-US" b="1" u="sng" smtClean="0">
                <a:cs typeface="Times New Roman" pitchFamily="18" charset="0"/>
              </a:rPr>
              <a:t>Association with adults</a:t>
            </a:r>
            <a:r>
              <a:rPr lang="en-US" altLang="en-US" b="1" smtClean="0">
                <a:cs typeface="Times New Roman" pitchFamily="18" charset="0"/>
              </a:rPr>
              <a:t> </a:t>
            </a:r>
            <a:r>
              <a:rPr lang="en-US" altLang="en-US" smtClean="0">
                <a:cs typeface="Times New Roman" pitchFamily="18" charset="0"/>
              </a:rPr>
              <a:t>takes place through unit leader discussions, and through work with merit badge counselors and any specialists or guest speakers who assist them.</a:t>
            </a:r>
          </a:p>
          <a:p>
            <a:pPr eaLnBrk="1" hangingPunct="1"/>
            <a:endParaRPr lang="en-US" altLang="en-US" smtClean="0">
              <a:cs typeface="Times New Roman" pitchFamily="18" charset="0"/>
            </a:endParaRPr>
          </a:p>
          <a:p>
            <a:pPr eaLnBrk="1" hangingPunct="1"/>
            <a:r>
              <a:rPr lang="en-US" altLang="en-US" smtClean="0">
                <a:cs typeface="Times New Roman" pitchFamily="18" charset="0"/>
              </a:rPr>
              <a:t>Many merit badges include requirements that take place in the </a:t>
            </a:r>
            <a:r>
              <a:rPr lang="en-US" altLang="en-US" b="1" u="sng" smtClean="0">
                <a:cs typeface="Times New Roman" pitchFamily="18" charset="0"/>
              </a:rPr>
              <a:t>outdoors</a:t>
            </a:r>
            <a:r>
              <a:rPr lang="en-US" altLang="en-US" smtClean="0">
                <a:cs typeface="Times New Roman" pitchFamily="18" charset="0"/>
              </a:rPr>
              <a:t>.</a:t>
            </a:r>
          </a:p>
          <a:p>
            <a:pPr eaLnBrk="1" hangingPunct="1"/>
            <a:endParaRPr lang="en-US" altLang="en-US" smtClean="0">
              <a:cs typeface="Times New Roman" pitchFamily="18" charset="0"/>
            </a:endParaRPr>
          </a:p>
          <a:p>
            <a:pPr eaLnBrk="1" hangingPunct="1"/>
            <a:r>
              <a:rPr lang="en-US" altLang="en-US" smtClean="0">
                <a:cs typeface="Times New Roman" pitchFamily="18" charset="0"/>
              </a:rPr>
              <a:t>And opportunities for </a:t>
            </a:r>
            <a:r>
              <a:rPr lang="en-US" altLang="en-US" b="1" u="sng" smtClean="0">
                <a:cs typeface="Times New Roman" pitchFamily="18" charset="0"/>
              </a:rPr>
              <a:t>leadership development</a:t>
            </a:r>
            <a:r>
              <a:rPr lang="en-US" altLang="en-US" smtClean="0">
                <a:cs typeface="Times New Roman" pitchFamily="18" charset="0"/>
              </a:rPr>
              <a:t> and </a:t>
            </a:r>
            <a:r>
              <a:rPr lang="en-US" altLang="en-US" b="1" u="sng" smtClean="0">
                <a:cs typeface="Times New Roman" pitchFamily="18" charset="0"/>
              </a:rPr>
              <a:t>personal growth</a:t>
            </a:r>
            <a:r>
              <a:rPr lang="en-US" altLang="en-US" smtClean="0">
                <a:cs typeface="Times New Roman" pitchFamily="18" charset="0"/>
              </a:rPr>
              <a:t> abound as Scouts grow in knowledge and self-confidence and work through requirements that require teaching and leading others.</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D2D6AA5E-E477-43B1-85F1-613EAC8E462B}" type="slidenum">
              <a:rPr lang="en-US" altLang="en-US" sz="1300">
                <a:latin typeface="Arial" pitchFamily="34" charset="0"/>
              </a:rPr>
              <a:pPr>
                <a:spcBef>
                  <a:spcPct val="0"/>
                </a:spcBef>
              </a:pPr>
              <a:t>5</a:t>
            </a:fld>
            <a:endParaRPr lang="en-US" altLang="en-US" sz="130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cs typeface="Arial" pitchFamily="34" charset="0"/>
              </a:rPr>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Please send any comments or suggestions to advancement.team@scouting.org.]</a:t>
            </a:r>
            <a:endParaRPr lang="en-US" altLang="en-US" smtClean="0">
              <a:cs typeface="Arial" pitchFamily="34" charset="0"/>
            </a:endParaRPr>
          </a:p>
          <a:p>
            <a:endParaRPr lang="en-US" altLang="en-US" smtClean="0">
              <a:cs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F7B4832-01FA-49E2-B162-849CA053FCA6}" type="slidenum">
              <a:rPr lang="en-US" altLang="en-US" sz="1300">
                <a:latin typeface="Arial" pitchFamily="34" charset="0"/>
              </a:rPr>
              <a:pPr>
                <a:spcBef>
                  <a:spcPct val="0"/>
                </a:spcBef>
              </a:pPr>
              <a:t>50</a:t>
            </a:fld>
            <a:endParaRPr lang="en-US" altLang="en-US" sz="13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The </a:t>
            </a:r>
            <a:r>
              <a:rPr lang="ja-JP" altLang="en-US" smtClean="0">
                <a:cs typeface="Arial" pitchFamily="34" charset="0"/>
              </a:rPr>
              <a:t>“</a:t>
            </a:r>
            <a:r>
              <a:rPr lang="en-US" altLang="ja-JP" smtClean="0">
                <a:cs typeface="Arial" pitchFamily="34" charset="0"/>
              </a:rPr>
              <a:t>mechanics</a:t>
            </a:r>
            <a:r>
              <a:rPr lang="ja-JP" altLang="en-US" smtClean="0">
                <a:cs typeface="Arial" pitchFamily="34" charset="0"/>
              </a:rPr>
              <a:t>”</a:t>
            </a:r>
            <a:r>
              <a:rPr lang="en-US" altLang="ja-JP" smtClean="0">
                <a:cs typeface="Arial" pitchFamily="34" charset="0"/>
              </a:rPr>
              <a:t> of advancement are covered in section 4 of the </a:t>
            </a:r>
            <a:r>
              <a:rPr lang="en-US" altLang="ja-JP" i="1" smtClean="0">
                <a:cs typeface="Arial" pitchFamily="34" charset="0"/>
              </a:rPr>
              <a:t>Guide to Advancement. </a:t>
            </a:r>
            <a:r>
              <a:rPr lang="en-US" altLang="ja-JP" smtClean="0">
                <a:cs typeface="Arial" pitchFamily="34" charset="0"/>
              </a:rPr>
              <a:t>An understanding of the four steps in Boy Scout advancement is critical to the process. It is in going through the steps that we meet the aims of Scouting, and each step is equally important as any other. Merit badge counselors are directly involved in the first two; the others come later.</a:t>
            </a:r>
          </a:p>
          <a:p>
            <a:pPr eaLnBrk="1" hangingPunct="1"/>
            <a:endParaRPr lang="en-US" altLang="en-US" smtClean="0">
              <a:cs typeface="Arial" pitchFamily="34" charset="0"/>
            </a:endParaRPr>
          </a:p>
          <a:p>
            <a:pPr eaLnBrk="1" hangingPunct="1"/>
            <a:r>
              <a:rPr lang="en-US" altLang="en-US" smtClean="0">
                <a:cs typeface="Arial" pitchFamily="34" charset="0"/>
              </a:rPr>
              <a:t>It is vital to remember that the advancement method, including the earning of merit badges, is just a method. Advancement and merit badges are not ends in and of themselves.</a:t>
            </a:r>
          </a:p>
          <a:p>
            <a:pPr eaLnBrk="1" hangingPunct="1"/>
            <a:endParaRPr lang="en-US" altLang="en-US" smtClean="0">
              <a:cs typeface="Arial" pitchFamily="34" charset="0"/>
              <a:sym typeface="Webdings" pitchFamily="18" charset="2"/>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B4FDC436-AF84-40A8-A46E-1527D6E26347}" type="slidenum">
              <a:rPr lang="en-US" altLang="en-US" sz="1300">
                <a:latin typeface="Arial" pitchFamily="34" charset="0"/>
              </a:rPr>
              <a:pPr>
                <a:spcBef>
                  <a:spcPct val="0"/>
                </a:spcBef>
              </a:pPr>
              <a:t>6</a:t>
            </a:fld>
            <a:endParaRPr lang="en-US" altLang="en-US" sz="13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The merit badge program is integral to the Boy Scout advancement program. We</a:t>
            </a:r>
            <a:r>
              <a:rPr lang="ja-JP" altLang="en-US" smtClean="0">
                <a:cs typeface="Arial" pitchFamily="34" charset="0"/>
              </a:rPr>
              <a:t>’</a:t>
            </a:r>
            <a:r>
              <a:rPr lang="en-US" altLang="ja-JP" smtClean="0">
                <a:cs typeface="Arial" pitchFamily="34" charset="0"/>
              </a:rPr>
              <a:t>re famous for merit badges. Even businesses and some educational institutions are copying the concept. The process and the lessons work together not only to build practical knowledge and skills, but also to develop the whole person.</a:t>
            </a:r>
          </a:p>
          <a:p>
            <a:pPr eaLnBrk="1" hangingPunct="1"/>
            <a:endParaRPr lang="en-US" altLang="en-US" smtClean="0">
              <a:cs typeface="Arial" pitchFamily="34" charset="0"/>
            </a:endParaRPr>
          </a:p>
          <a:p>
            <a:pPr eaLnBrk="1" hangingPunct="1"/>
            <a:r>
              <a:rPr lang="en-US" altLang="en-US" smtClean="0">
                <a:cs typeface="Arial" pitchFamily="34" charset="0"/>
              </a:rPr>
              <a:t>Merit badges may be earned by any registered Boy Scout or Varsity Scout at any time and at any rank, but they are not part of the requirements for the first three ranks—Tenderfoot, Second Class, and First Class.</a:t>
            </a:r>
          </a:p>
          <a:p>
            <a:pPr eaLnBrk="1" hangingPunct="1"/>
            <a:endParaRPr lang="en-US" altLang="en-US" smtClean="0">
              <a:cs typeface="Arial" pitchFamily="34" charset="0"/>
            </a:endParaRPr>
          </a:p>
          <a:p>
            <a:r>
              <a:rPr lang="en-US" altLang="en-US" smtClean="0">
                <a:cs typeface="Arial" pitchFamily="34" charset="0"/>
              </a:rPr>
              <a:t>Venturers and Sea Scouts who are not yet 18 years old may also earn them if they attained the First Class rank while members of a troop or Varsity team.</a:t>
            </a:r>
          </a:p>
          <a:p>
            <a:pPr eaLnBrk="1" hangingPunct="1"/>
            <a:endParaRPr lang="en-US" altLang="en-US" smtClean="0">
              <a:cs typeface="Arial" pitchFamily="34" charset="0"/>
            </a:endParaRPr>
          </a:p>
          <a:p>
            <a:pPr eaLnBrk="1" hangingPunct="1"/>
            <a:r>
              <a:rPr lang="en-US" altLang="en-US" smtClean="0">
                <a:cs typeface="Arial" pitchFamily="34" charset="0"/>
              </a:rPr>
              <a:t>Merit badges are required for the ranks of Star, Life, and Eagle Scout in a combination of </a:t>
            </a:r>
            <a:r>
              <a:rPr lang="ja-JP" altLang="en-US" smtClean="0">
                <a:cs typeface="Arial" pitchFamily="34" charset="0"/>
              </a:rPr>
              <a:t>“</a:t>
            </a:r>
            <a:r>
              <a:rPr lang="en-US" altLang="ja-JP" smtClean="0">
                <a:cs typeface="Arial" pitchFamily="34" charset="0"/>
              </a:rPr>
              <a:t>required</a:t>
            </a:r>
            <a:r>
              <a:rPr lang="ja-JP" altLang="en-US" smtClean="0">
                <a:cs typeface="Arial" pitchFamily="34" charset="0"/>
              </a:rPr>
              <a:t>”</a:t>
            </a:r>
            <a:r>
              <a:rPr lang="en-US" altLang="ja-JP" smtClean="0">
                <a:cs typeface="Arial" pitchFamily="34" charset="0"/>
              </a:rPr>
              <a:t> and </a:t>
            </a:r>
            <a:r>
              <a:rPr lang="ja-JP" altLang="en-US" smtClean="0">
                <a:cs typeface="Arial" pitchFamily="34" charset="0"/>
              </a:rPr>
              <a:t>“</a:t>
            </a:r>
            <a:r>
              <a:rPr lang="en-US" altLang="ja-JP" smtClean="0">
                <a:cs typeface="Arial" pitchFamily="34" charset="0"/>
              </a:rPr>
              <a:t>elective</a:t>
            </a:r>
            <a:r>
              <a:rPr lang="ja-JP" altLang="en-US" smtClean="0">
                <a:cs typeface="Arial" pitchFamily="34" charset="0"/>
              </a:rPr>
              <a:t>”</a:t>
            </a:r>
            <a:r>
              <a:rPr lang="en-US" altLang="ja-JP" smtClean="0">
                <a:cs typeface="Arial" pitchFamily="34" charset="0"/>
              </a:rPr>
              <a:t> badges. With the addition of Cooking on January 1, 2014, thirteen specific merit badges, plus any other eight—for a total of 21—must be earned for Eagle.</a:t>
            </a:r>
          </a:p>
          <a:p>
            <a:pPr eaLnBrk="1" hangingPunct="1"/>
            <a:endParaRPr lang="en-US" altLang="en-US" smtClean="0">
              <a:cs typeface="Arial" pitchFamily="34" charset="0"/>
            </a:endParaRPr>
          </a:p>
          <a:p>
            <a:pPr eaLnBrk="1" hangingPunct="1"/>
            <a:r>
              <a:rPr lang="en-US" altLang="en-US" i="1" smtClean="0">
                <a:cs typeface="Arial" pitchFamily="34" charset="0"/>
              </a:rPr>
              <a:t>[Note to presenter: If asked, the Eagle-required merit badges are as follows: First Aid, Citizenship in the Community, Citizenship in the Nation, Citizenship in the World, Communications, Cooking, Personal Fitness, Emergency Preparedness OR Lifesaving, Environmental Science OR Sustainability, Personal Management, Swimming OR Hiking OR Cycling, Camping, and Family Life.]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C2C30CD-696D-4C7C-AD85-D1CAD7C5207C}" type="slidenum">
              <a:rPr lang="en-US" altLang="en-US" sz="1300">
                <a:latin typeface="Arial" pitchFamily="34" charset="0"/>
              </a:rPr>
              <a:pPr>
                <a:spcBef>
                  <a:spcPct val="0"/>
                </a:spcBef>
              </a:pPr>
              <a:t>7</a:t>
            </a:fld>
            <a:endParaRPr lang="en-US" altLang="en-US" sz="13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Merit badges may be grouped into 14 subject areas. Council advancement committees may approve counselors for the badges they wish to counsel according to their skills and education.</a:t>
            </a:r>
          </a:p>
          <a:p>
            <a:pPr eaLnBrk="1" hangingPunct="1"/>
            <a:endParaRPr lang="en-US" altLang="en-US" smtClean="0">
              <a:cs typeface="Arial" pitchFamily="34" charset="0"/>
            </a:endParaRPr>
          </a:p>
          <a:p>
            <a:pPr eaLnBrk="1" hangingPunct="1"/>
            <a:r>
              <a:rPr lang="en-US" altLang="en-US" smtClean="0">
                <a:cs typeface="Arial" pitchFamily="34" charset="0"/>
              </a:rPr>
              <a:t>If you give leadership to the merit badge program in your district or council, this list of subject areas may be helpful in organizing your counselors into groups—each one with a lead counselor who helps in the recruitment of sufficient counselors to meet demand.</a:t>
            </a:r>
            <a:endParaRPr lang="en-US" altLang="en-US" b="1" i="1" smtClean="0">
              <a:cs typeface="Arial" pitchFamily="34" charset="0"/>
            </a:endParaRPr>
          </a:p>
        </p:txBody>
      </p:sp>
      <p:sp>
        <p:nvSpPr>
          <p:cNvPr id="2253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1202AAAA-7CD1-4594-A90E-B4E53C73969C}" type="slidenum">
              <a:rPr lang="en-US" altLang="en-US" sz="1300">
                <a:latin typeface="Arial" pitchFamily="34" charset="0"/>
              </a:rPr>
              <a:pPr algn="r" eaLnBrk="1" hangingPunct="1">
                <a:spcBef>
                  <a:spcPct val="0"/>
                </a:spcBef>
              </a:pPr>
              <a:t>8</a:t>
            </a:fld>
            <a:endParaRPr lang="en-US" altLang="en-US" sz="13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smtClean="0">
                <a:cs typeface="Arial" pitchFamily="34" charset="0"/>
              </a:rPr>
              <a:t>Now with an understanding of how merit badges fit into the advancement method, let</a:t>
            </a:r>
            <a:r>
              <a:rPr lang="ja-JP" altLang="en-US" smtClean="0">
                <a:cs typeface="Arial" pitchFamily="34" charset="0"/>
              </a:rPr>
              <a:t>’</a:t>
            </a:r>
            <a:r>
              <a:rPr lang="en-US" altLang="ja-JP" smtClean="0">
                <a:cs typeface="Arial" pitchFamily="34" charset="0"/>
              </a:rPr>
              <a:t>s take a look at their benefits to the Scouts and how they contribute to meeting our aims.</a:t>
            </a:r>
          </a:p>
          <a:p>
            <a:pPr eaLnBrk="1" hangingPunct="1">
              <a:spcBef>
                <a:spcPts val="438"/>
              </a:spcBef>
            </a:pPr>
            <a:endParaRPr lang="en-US" altLang="en-US" smtClean="0">
              <a:cs typeface="Arial" pitchFamily="34" charset="0"/>
            </a:endParaRPr>
          </a:p>
          <a:p>
            <a:pPr>
              <a:spcBef>
                <a:spcPts val="438"/>
              </a:spcBef>
            </a:pPr>
            <a:r>
              <a:rPr lang="en-US" altLang="en-US" smtClean="0">
                <a:cs typeface="Arial" pitchFamily="34" charset="0"/>
              </a:rPr>
              <a:t>The three citizenship badges—Citizenship in the Community, Nation, and World—are pretty obvious contributors, while Family Life speaks to citizenship at home. </a:t>
            </a:r>
          </a:p>
          <a:p>
            <a:pPr>
              <a:spcBef>
                <a:spcPts val="438"/>
              </a:spcBef>
            </a:pPr>
            <a:endParaRPr lang="en-US" altLang="en-US" smtClean="0">
              <a:cs typeface="Arial" pitchFamily="34" charset="0"/>
            </a:endParaRPr>
          </a:p>
          <a:p>
            <a:pPr>
              <a:spcBef>
                <a:spcPts val="438"/>
              </a:spcBef>
            </a:pPr>
            <a:r>
              <a:rPr lang="en-US" altLang="en-US" smtClean="0">
                <a:cs typeface="Arial" pitchFamily="34" charset="0"/>
              </a:rPr>
              <a:t>Communication and Public Speaking have the potential to build confidence, and thus contribute to character development, but any merit badge that</a:t>
            </a:r>
            <a:r>
              <a:rPr lang="ja-JP" altLang="en-US" smtClean="0">
                <a:cs typeface="Arial" pitchFamily="34" charset="0"/>
              </a:rPr>
              <a:t>’</a:t>
            </a:r>
            <a:r>
              <a:rPr lang="en-US" altLang="ja-JP" smtClean="0">
                <a:cs typeface="Arial" pitchFamily="34" charset="0"/>
              </a:rPr>
              <a:t>s properly presented can help develop the kind of confidence and self-reliance that comes from overcoming difficult obstacles in the achievement of a goal.</a:t>
            </a:r>
          </a:p>
          <a:p>
            <a:pPr>
              <a:spcBef>
                <a:spcPts val="438"/>
              </a:spcBef>
            </a:pPr>
            <a:endParaRPr lang="en-US" altLang="en-US" smtClean="0">
              <a:cs typeface="Arial" pitchFamily="34" charset="0"/>
            </a:endParaRPr>
          </a:p>
          <a:p>
            <a:pPr>
              <a:spcBef>
                <a:spcPts val="438"/>
              </a:spcBef>
            </a:pPr>
            <a:r>
              <a:rPr lang="en-US" altLang="en-US" smtClean="0">
                <a:cs typeface="Arial" pitchFamily="34" charset="0"/>
              </a:rPr>
              <a:t>Social skills will develop as well, especially as Scouts work with you and take advantage of other opportunities for interaction with adults. This is a valuable experience. Scouts might be shy and fearful in a new situation, but a good counselor can draw them out with a relaxed, informal, and friendly atmosphere.</a:t>
            </a:r>
          </a:p>
          <a:p>
            <a:pPr>
              <a:spcBef>
                <a:spcPts val="438"/>
              </a:spcBef>
            </a:pPr>
            <a:endParaRPr lang="en-US" altLang="en-US" smtClean="0">
              <a:cs typeface="Arial" pitchFamily="34" charset="0"/>
            </a:endParaRPr>
          </a:p>
          <a:p>
            <a:pPr>
              <a:spcBef>
                <a:spcPts val="438"/>
              </a:spcBef>
            </a:pPr>
            <a:r>
              <a:rPr lang="en-US" altLang="en-US" smtClean="0">
                <a:cs typeface="Arial" pitchFamily="34" charset="0"/>
              </a:rPr>
              <a:t>Scouts will also learn through merit badges such as Swimming, Athletics, and Personal Fitness, that fun aerobic activities can lead not only to physical fitness, but also to healthy lifestyles and combatting childhood obesity—if the counselor interjects these ideas into the discussion.</a:t>
            </a:r>
          </a:p>
          <a:p>
            <a:pPr>
              <a:spcBef>
                <a:spcPts val="438"/>
              </a:spcBef>
            </a:pPr>
            <a:endParaRPr lang="en-US" altLang="en-US" smtClean="0">
              <a:cs typeface="Arial" pitchFamily="34" charset="0"/>
            </a:endParaRPr>
          </a:p>
          <a:p>
            <a:pPr>
              <a:spcBef>
                <a:spcPts val="438"/>
              </a:spcBef>
            </a:pPr>
            <a:r>
              <a:rPr lang="en-US" altLang="en-US" smtClean="0">
                <a:cs typeface="Arial" pitchFamily="34" charset="0"/>
              </a:rPr>
              <a:t>A world of career choices also begins to unfold as merit badges are accumulated. Scouts good in math and science may find badges like Chemistry, Astronomy, and Oceanography attractive and may learn more about potential careers in these fields. Scouts who enjoy working with animals may find that Veterinary Science, Insect Study, and Dog Care can have the same sort of result.</a:t>
            </a:r>
          </a:p>
          <a:p>
            <a:pPr>
              <a:spcBef>
                <a:spcPts val="438"/>
              </a:spcBef>
            </a:pPr>
            <a:endParaRPr lang="en-US" altLang="en-US" smtClean="0">
              <a:cs typeface="Arial" pitchFamily="34" charset="0"/>
            </a:endParaRPr>
          </a:p>
          <a:p>
            <a:pPr>
              <a:spcBef>
                <a:spcPts val="438"/>
              </a:spcBef>
            </a:pPr>
            <a:r>
              <a:rPr lang="en-US" altLang="en-US" smtClean="0">
                <a:cs typeface="Arial" pitchFamily="34" charset="0"/>
              </a:rPr>
              <a:t>Many of you here today who were Scouts may attribute the basis for your careers to one of the merit badges you earned, and others of you may have begun a hobby through a merit badge experience. Fishing and Stamp or Coin Collecting might be good examples.</a:t>
            </a:r>
          </a:p>
          <a:p>
            <a:pPr>
              <a:spcBef>
                <a:spcPts val="438"/>
              </a:spcBef>
            </a:pPr>
            <a:r>
              <a:rPr lang="en-US" altLang="en-US" smtClean="0">
                <a:cs typeface="Arial" pitchFamily="34" charset="0"/>
              </a:rPr>
              <a:t> </a:t>
            </a:r>
          </a:p>
          <a:p>
            <a:pPr>
              <a:spcBef>
                <a:spcPts val="438"/>
              </a:spcBef>
            </a:pPr>
            <a:r>
              <a:rPr lang="en-US" altLang="en-US" smtClean="0">
                <a:cs typeface="Arial" pitchFamily="34" charset="0"/>
              </a:rPr>
              <a:t>You, as the merit badge counselor, have the opportunity to work with Scouts of different backgrounds and unique talents. Some will be self-starters and require little guidance, while others will need your personal attention to help them understand the subject matter. Above all, you</a:t>
            </a:r>
            <a:r>
              <a:rPr lang="ja-JP" altLang="en-US" smtClean="0">
                <a:cs typeface="Arial" pitchFamily="34" charset="0"/>
              </a:rPr>
              <a:t>’</a:t>
            </a:r>
            <a:r>
              <a:rPr lang="en-US" altLang="ja-JP" smtClean="0">
                <a:cs typeface="Arial" pitchFamily="34" charset="0"/>
              </a:rPr>
              <a:t>re someone they will look up to for support and encouragement. You will be seen as the expert. </a:t>
            </a:r>
            <a:r>
              <a:rPr lang="en-US" altLang="en-US" smtClean="0">
                <a:cs typeface="Arial" pitchFamily="34" charset="0"/>
              </a:rPr>
              <a:t>Share your knowledge as well as your passion, and set that positive example so they will share it with others.</a:t>
            </a:r>
          </a:p>
        </p:txBody>
      </p:sp>
      <p:sp>
        <p:nvSpPr>
          <p:cNvPr id="2458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F926B9A9-997F-4C21-841D-FAC4C80460DF}" type="slidenum">
              <a:rPr lang="en-US" altLang="en-US" sz="1300">
                <a:latin typeface="Arial" pitchFamily="34" charset="0"/>
              </a:rPr>
              <a:pPr algn="r" eaLnBrk="1" hangingPunct="1">
                <a:spcBef>
                  <a:spcPct val="0"/>
                </a:spcBef>
              </a:pPr>
              <a:t>9</a:t>
            </a:fld>
            <a:endParaRPr lang="en-US" altLang="en-US" sz="13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1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8555277" y="6411434"/>
            <a:ext cx="588723" cy="400110"/>
          </a:xfrm>
          <a:prstGeom prst="rect">
            <a:avLst/>
          </a:prstGeom>
          <a:noFill/>
        </p:spPr>
        <p:txBody>
          <a:bodyPr wrap="square" rtlCol="0">
            <a:spAutoFit/>
          </a:bodyPr>
          <a:lstStyle/>
          <a:p>
            <a:fld id="{57093B5F-77A9-4816-8421-36B551F38941}" type="slidenum">
              <a:rPr lang="en-US" sz="2000" b="1" smtClean="0">
                <a:solidFill>
                  <a:schemeClr val="bg1"/>
                </a:solidFill>
              </a:rPr>
              <a:t>‹#›</a:t>
            </a:fld>
            <a:endParaRPr lang="en-US" sz="2000" b="1" dirty="0">
              <a:solidFill>
                <a:schemeClr val="bg1"/>
              </a:solidFill>
            </a:endParaRPr>
          </a:p>
        </p:txBody>
      </p:sp>
    </p:spTree>
    <p:extLst>
      <p:ext uri="{BB962C8B-B14F-4D97-AF65-F5344CB8AC3E}">
        <p14:creationId xmlns:p14="http://schemas.microsoft.com/office/powerpoint/2010/main" val="1962143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12700" y="6375400"/>
            <a:ext cx="9169400" cy="501650"/>
            <a:chOff x="-12526" y="6374835"/>
            <a:chExt cx="9169052" cy="501650"/>
          </a:xfrm>
        </p:grpSpPr>
        <p:pic>
          <p:nvPicPr>
            <p:cNvPr id="7" name="Picture 6" descr="Background_bottom.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SA_white300x300.jpg"/>
            <p:cNvPicPr>
              <a:picLocks noChangeAspect="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32" r:id="rId1"/>
  </p:sldLayoutIdLst>
  <p:hf sldNum="0" hdr="0" dt="0"/>
  <p:txStyles>
    <p:titleStyle>
      <a:lvl1pPr algn="ctr" rtl="0" eaLnBrk="0" fontAlgn="base" hangingPunct="0">
        <a:spcBef>
          <a:spcPct val="0"/>
        </a:spcBef>
        <a:spcAft>
          <a:spcPct val="0"/>
        </a:spcAft>
        <a:defRPr sz="4400" b="1">
          <a:solidFill>
            <a:schemeClr val="tx1"/>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Font typeface="Courier New" pitchFamily="49" charset="0"/>
        <a:buChar char="o"/>
        <a:defRPr sz="28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ackground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Prepared_For_Life_Rev.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575" y="6505575"/>
            <a:ext cx="177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 name="Group 8"/>
          <p:cNvGrpSpPr>
            <a:grpSpLocks/>
          </p:cNvGrpSpPr>
          <p:nvPr userDrawn="1"/>
        </p:nvGrpSpPr>
        <p:grpSpPr bwMode="auto">
          <a:xfrm>
            <a:off x="-12700" y="6375400"/>
            <a:ext cx="9169400" cy="501650"/>
            <a:chOff x="-12526" y="6374835"/>
            <a:chExt cx="9169052" cy="501650"/>
          </a:xfrm>
        </p:grpSpPr>
        <p:pic>
          <p:nvPicPr>
            <p:cNvPr id="8" name="Picture 6" descr="Background_bottom.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SA_white300x300.jpg"/>
            <p:cNvPicPr>
              <a:picLocks noChangeAspect="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33" r:id="rId1"/>
  </p:sldLayoutIdLst>
  <p:hf sldNum="0" hdr="0" dt="0"/>
  <p:txStyles>
    <p:titleStyle>
      <a:lvl1pPr algn="ctr" rtl="0" eaLnBrk="0" fontAlgn="base" hangingPunct="0">
        <a:spcBef>
          <a:spcPct val="0"/>
        </a:spcBef>
        <a:spcAft>
          <a:spcPct val="0"/>
        </a:spcAft>
        <a:defRPr sz="4400" b="1">
          <a:solidFill>
            <a:schemeClr val="tx1"/>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Font typeface="Courier New" pitchFamily="49" charset="0"/>
        <a:buChar char="o"/>
        <a:defRPr sz="28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outing.org/advancementandAwards/resource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redcross.org/" TargetMode="External"/><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7.png"/><Relationship Id="rId4" Type="http://schemas.openxmlformats.org/officeDocument/2006/relationships/hyperlink" Target="http://www.scouting.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www.scouting.org/filestore/pdf/512-730.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63500" y="3243263"/>
            <a:ext cx="6324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ts val="3800"/>
              </a:lnSpc>
              <a:spcAft>
                <a:spcPts val="1200"/>
              </a:spcAft>
            </a:pPr>
            <a:r>
              <a:rPr lang="en-US" altLang="en-US" sz="3200" b="1"/>
              <a:t>The Essentials of</a:t>
            </a:r>
          </a:p>
          <a:p>
            <a:pPr algn="ctr" eaLnBrk="1" hangingPunct="1">
              <a:lnSpc>
                <a:spcPts val="3800"/>
              </a:lnSpc>
              <a:spcAft>
                <a:spcPts val="1200"/>
              </a:spcAft>
            </a:pPr>
            <a:r>
              <a:rPr lang="en-US" altLang="en-US" sz="3800" b="1"/>
              <a:t>Merit Badge Counseling</a:t>
            </a:r>
          </a:p>
        </p:txBody>
      </p:sp>
      <p:sp>
        <p:nvSpPr>
          <p:cNvPr id="7" name="TextBox 6"/>
          <p:cNvSpPr txBox="1"/>
          <p:nvPr/>
        </p:nvSpPr>
        <p:spPr>
          <a:xfrm>
            <a:off x="736600" y="4978400"/>
            <a:ext cx="5219700"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p>
            <a:pPr eaLnBrk="1" hangingPunct="1">
              <a:defRPr/>
            </a:pPr>
            <a:r>
              <a:rPr lang="en-US" sz="1400" b="1" dirty="0">
                <a:latin typeface="Arial" charset="0"/>
                <a:ea typeface="ＭＳ Ｐゴシック" charset="-128"/>
              </a:rPr>
              <a:t>Expiration Date</a:t>
            </a:r>
          </a:p>
          <a:p>
            <a:pPr eaLnBrk="1" hangingPunct="1">
              <a:defRPr/>
            </a:pPr>
            <a:r>
              <a:rPr lang="en-US" sz="1400" dirty="0">
                <a:solidFill>
                  <a:srgbClr val="336600"/>
                </a:solidFill>
                <a:latin typeface="Arial" charset="0"/>
                <a:ea typeface="ＭＳ Ｐゴシック" charset="-128"/>
              </a:rPr>
              <a:t>This presentation is not to be used after </a:t>
            </a:r>
            <a:r>
              <a:rPr lang="en-US" sz="1400" dirty="0" smtClean="0">
                <a:solidFill>
                  <a:srgbClr val="336600"/>
                </a:solidFill>
                <a:latin typeface="Arial" charset="0"/>
                <a:ea typeface="ＭＳ Ｐゴシック" charset="-128"/>
              </a:rPr>
              <a:t>December </a:t>
            </a:r>
            <a:r>
              <a:rPr lang="en-US" sz="1400" dirty="0">
                <a:solidFill>
                  <a:srgbClr val="336600"/>
                </a:solidFill>
                <a:latin typeface="Arial" charset="0"/>
                <a:ea typeface="ＭＳ Ｐゴシック" charset="-128"/>
              </a:rPr>
              <a:t>31, </a:t>
            </a:r>
            <a:r>
              <a:rPr lang="en-US" sz="1400" dirty="0">
                <a:solidFill>
                  <a:srgbClr val="336600"/>
                </a:solidFill>
                <a:latin typeface="Arial" charset="0"/>
                <a:ea typeface="ＭＳ Ｐゴシック" charset="-128"/>
              </a:rPr>
              <a:t>2016.</a:t>
            </a:r>
            <a:endParaRPr lang="en-US" sz="1400" dirty="0">
              <a:solidFill>
                <a:srgbClr val="336600"/>
              </a:solidFill>
              <a:latin typeface="Arial" charset="0"/>
              <a:ea typeface="ＭＳ Ｐゴシック" charset="-128"/>
            </a:endParaRPr>
          </a:p>
          <a:p>
            <a:pPr eaLnBrk="1" hangingPunct="1">
              <a:defRPr/>
            </a:pPr>
            <a:r>
              <a:rPr lang="en-US" sz="1400" dirty="0">
                <a:solidFill>
                  <a:srgbClr val="336600"/>
                </a:solidFill>
                <a:latin typeface="Arial" charset="0"/>
                <a:ea typeface="ＭＳ Ｐゴシック" charset="-128"/>
              </a:rPr>
              <a:t>Obtain an updated version at</a:t>
            </a:r>
            <a:r>
              <a:rPr lang="en-US" sz="1400" dirty="0">
                <a:latin typeface="Arial" charset="0"/>
                <a:ea typeface="ＭＳ Ｐゴシック" charset="-128"/>
              </a:rPr>
              <a:t> </a:t>
            </a:r>
            <a:r>
              <a:rPr lang="en-US" sz="1400" dirty="0">
                <a:solidFill>
                  <a:srgbClr val="0070C0"/>
                </a:solidFill>
                <a:latin typeface="Arial" charset="0"/>
                <a:ea typeface="ＭＳ Ｐゴシック" charset="-128"/>
                <a:hlinkClick r:id="rId3"/>
              </a:rPr>
              <a:t>www.scouting.org/advancement</a:t>
            </a:r>
            <a:endParaRPr lang="en-US" sz="1400" dirty="0">
              <a:solidFill>
                <a:srgbClr val="0070C0"/>
              </a:solidFill>
              <a:latin typeface="Arial" charset="0"/>
              <a:ea typeface="ＭＳ Ｐゴシック" charset="-128"/>
            </a:endParaRPr>
          </a:p>
        </p:txBody>
      </p:sp>
      <p:pic>
        <p:nvPicPr>
          <p:cNvPr id="71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98450" y="2416175"/>
            <a:ext cx="8610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1200"/>
              </a:spcBef>
              <a:buFontTx/>
              <a:buBlip>
                <a:blip r:embed="rId3"/>
              </a:buBlip>
            </a:pPr>
            <a:r>
              <a:rPr lang="en-US" altLang="en-US" sz="2800">
                <a:latin typeface="Arial" pitchFamily="34" charset="0"/>
              </a:rPr>
              <a:t>At least 18 years of age</a:t>
            </a:r>
          </a:p>
          <a:p>
            <a:pPr eaLnBrk="1" hangingPunct="1">
              <a:spcBef>
                <a:spcPts val="1200"/>
              </a:spcBef>
              <a:buFontTx/>
              <a:buBlip>
                <a:blip r:embed="rId3"/>
              </a:buBlip>
            </a:pPr>
            <a:r>
              <a:rPr lang="en-US" altLang="en-US" sz="2800">
                <a:latin typeface="Arial" pitchFamily="34" charset="0"/>
              </a:rPr>
              <a:t>Good character</a:t>
            </a:r>
          </a:p>
          <a:p>
            <a:pPr eaLnBrk="1" hangingPunct="1">
              <a:spcBef>
                <a:spcPts val="1200"/>
              </a:spcBef>
              <a:buFontTx/>
              <a:buBlip>
                <a:blip r:embed="rId3"/>
              </a:buBlip>
            </a:pPr>
            <a:r>
              <a:rPr lang="en-US" altLang="en-US" sz="2800">
                <a:latin typeface="Arial" pitchFamily="34" charset="0"/>
              </a:rPr>
              <a:t>Recognized as having</a:t>
            </a:r>
            <a:br>
              <a:rPr lang="en-US" altLang="en-US" sz="2800">
                <a:latin typeface="Arial" pitchFamily="34" charset="0"/>
              </a:rPr>
            </a:br>
            <a:r>
              <a:rPr lang="en-US" altLang="en-US" sz="2800">
                <a:latin typeface="Arial" pitchFamily="34" charset="0"/>
              </a:rPr>
              <a:t>skills and education</a:t>
            </a:r>
            <a:br>
              <a:rPr lang="en-US" altLang="en-US" sz="2800">
                <a:latin typeface="Arial" pitchFamily="34" charset="0"/>
              </a:rPr>
            </a:br>
            <a:r>
              <a:rPr lang="en-US" altLang="en-US" sz="2800">
                <a:latin typeface="Arial" pitchFamily="34" charset="0"/>
              </a:rPr>
              <a:t>in the subject area</a:t>
            </a:r>
          </a:p>
          <a:p>
            <a:pPr eaLnBrk="1" hangingPunct="1">
              <a:spcBef>
                <a:spcPts val="1200"/>
              </a:spcBef>
              <a:buFontTx/>
              <a:buBlip>
                <a:blip r:embed="rId3"/>
              </a:buBlip>
            </a:pPr>
            <a:r>
              <a:rPr lang="en-US" altLang="en-US" sz="2800">
                <a:latin typeface="Arial" pitchFamily="34" charset="0"/>
              </a:rPr>
              <a:t>Good rapport with leaders and Scout-age youth</a:t>
            </a:r>
          </a:p>
        </p:txBody>
      </p:sp>
      <p:sp>
        <p:nvSpPr>
          <p:cNvPr id="25603" name="Text Box 2"/>
          <p:cNvSpPr txBox="1">
            <a:spLocks noChangeArrowheads="1"/>
          </p:cNvSpPr>
          <p:nvPr/>
        </p:nvSpPr>
        <p:spPr bwMode="auto">
          <a:xfrm>
            <a:off x="0" y="542925"/>
            <a:ext cx="914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Qualifications to Become a </a:t>
            </a:r>
          </a:p>
          <a:p>
            <a:pPr algn="ctr" eaLnBrk="1" hangingPunct="1">
              <a:spcBef>
                <a:spcPct val="0"/>
              </a:spcBef>
              <a:buFontTx/>
              <a:buNone/>
            </a:pPr>
            <a:r>
              <a:rPr lang="en-US" altLang="en-US" sz="4000" b="1">
                <a:latin typeface="Arial" pitchFamily="34" charset="0"/>
              </a:rPr>
              <a:t>Merit Badge Counselor</a:t>
            </a:r>
          </a:p>
        </p:txBody>
      </p:sp>
      <p:sp>
        <p:nvSpPr>
          <p:cNvPr id="25604"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7.0.1.1</a:t>
            </a:r>
          </a:p>
        </p:txBody>
      </p:sp>
      <p:pic>
        <p:nvPicPr>
          <p:cNvPr id="25605" name="Picture 6"/>
          <p:cNvPicPr>
            <a:picLocks noChangeAspect="1" noChangeArrowheads="1"/>
          </p:cNvPicPr>
          <p:nvPr/>
        </p:nvPicPr>
        <p:blipFill>
          <a:blip r:embed="rId4">
            <a:extLst>
              <a:ext uri="{28A0092B-C50C-407E-A947-70E740481C1C}">
                <a14:useLocalDpi xmlns:a14="http://schemas.microsoft.com/office/drawing/2010/main" val="0"/>
              </a:ext>
            </a:extLst>
          </a:blip>
          <a:srcRect l="35826" t="28149" r="6783" b="15965"/>
          <a:stretch>
            <a:fillRect/>
          </a:stretch>
        </p:blipFill>
        <p:spPr bwMode="auto">
          <a:xfrm>
            <a:off x="4876800" y="2209800"/>
            <a:ext cx="35956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9050" y="5334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4000" b="1">
                <a:latin typeface="Arial" pitchFamily="34" charset="0"/>
              </a:rPr>
              <a:t>Special Certifications and Trainings</a:t>
            </a:r>
            <a:endParaRPr lang="en-US" altLang="en-US" sz="4000" b="1"/>
          </a:p>
        </p:txBody>
      </p:sp>
      <p:sp>
        <p:nvSpPr>
          <p:cNvPr id="27651" name="TextBox 7"/>
          <p:cNvSpPr txBox="1">
            <a:spLocks noChangeArrowheads="1"/>
          </p:cNvSpPr>
          <p:nvPr/>
        </p:nvSpPr>
        <p:spPr bwMode="auto">
          <a:xfrm>
            <a:off x="3587750" y="4191000"/>
            <a:ext cx="52514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a:latin typeface="Arial" pitchFamily="34" charset="0"/>
              </a:rPr>
              <a:t>A counselor </a:t>
            </a:r>
            <a:r>
              <a:rPr lang="en-US" altLang="en-US" i="1">
                <a:latin typeface="Arial" pitchFamily="34" charset="0"/>
              </a:rPr>
              <a:t>must</a:t>
            </a:r>
            <a:r>
              <a:rPr lang="en-US" altLang="en-US">
                <a:latin typeface="Arial" pitchFamily="34" charset="0"/>
              </a:rPr>
              <a:t> hold the specific certification or work with someone who does.</a:t>
            </a:r>
          </a:p>
        </p:txBody>
      </p:sp>
      <p:sp>
        <p:nvSpPr>
          <p:cNvPr id="27652" name="Text Box 3"/>
          <p:cNvSpPr txBox="1">
            <a:spLocks noChangeArrowheads="1"/>
          </p:cNvSpPr>
          <p:nvPr/>
        </p:nvSpPr>
        <p:spPr bwMode="auto">
          <a:xfrm>
            <a:off x="609600" y="1600200"/>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 typeface="Troop39" charset="0"/>
              <a:buNone/>
            </a:pPr>
            <a:r>
              <a:rPr lang="en-US" altLang="en-US">
                <a:latin typeface="Arial" pitchFamily="34" charset="0"/>
              </a:rPr>
              <a:t>Specific training is required for some BSA activities, including merit badges.</a:t>
            </a:r>
            <a:endParaRPr lang="en-US" altLang="en-US" sz="2800">
              <a:latin typeface="Arial" pitchFamily="34" charset="0"/>
            </a:endParaRPr>
          </a:p>
        </p:txBody>
      </p:sp>
      <p:grpSp>
        <p:nvGrpSpPr>
          <p:cNvPr id="27653" name="Group 4"/>
          <p:cNvGrpSpPr>
            <a:grpSpLocks/>
          </p:cNvGrpSpPr>
          <p:nvPr/>
        </p:nvGrpSpPr>
        <p:grpSpPr bwMode="auto">
          <a:xfrm>
            <a:off x="6096000" y="1524000"/>
            <a:ext cx="2438400" cy="2286000"/>
            <a:chOff x="6172200" y="1524000"/>
            <a:chExt cx="2438399" cy="2286000"/>
          </a:xfrm>
        </p:grpSpPr>
        <p:pic>
          <p:nvPicPr>
            <p:cNvPr id="27660" name="Picture 2" descr="American Red Cro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76400"/>
              <a:ext cx="207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descr="http://stridetech.com/images/NRA_logo.jpg"/>
            <p:cNvPicPr>
              <a:picLocks noChangeAspect="1" noChangeArrowheads="1"/>
            </p:cNvPicPr>
            <p:nvPr/>
          </p:nvPicPr>
          <p:blipFill>
            <a:blip r:embed="rId5">
              <a:clrChange>
                <a:clrFrom>
                  <a:srgbClr val="ECE3C2"/>
                </a:clrFrom>
                <a:clrTo>
                  <a:srgbClr val="ECE3C2">
                    <a:alpha val="0"/>
                  </a:srgbClr>
                </a:clrTo>
              </a:clrChange>
              <a:extLst>
                <a:ext uri="{28A0092B-C50C-407E-A947-70E740481C1C}">
                  <a14:useLocalDpi xmlns:a14="http://schemas.microsoft.com/office/drawing/2010/main" val="0"/>
                </a:ext>
              </a:extLst>
            </a:blip>
            <a:srcRect/>
            <a:stretch>
              <a:fillRect/>
            </a:stretch>
          </p:blipFill>
          <p:spPr bwMode="auto">
            <a:xfrm>
              <a:off x="7473950" y="2640013"/>
              <a:ext cx="8985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0" descr="http://www.brandsoftheworld.com/sites/default/files/styles/logo-thumbnail/public/072010/SCUBA_DIVING_INTERNATIONAL-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26035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1524000"/>
              <a:ext cx="2438399" cy="2286000"/>
            </a:xfrm>
            <a:prstGeom prst="rect">
              <a:avLst/>
            </a:prstGeom>
            <a:noFill/>
            <a:ln w="25400">
              <a:solidFill>
                <a:srgbClr val="385D8A"/>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grpSp>
        <p:nvGrpSpPr>
          <p:cNvPr id="27654" name="Group 3"/>
          <p:cNvGrpSpPr>
            <a:grpSpLocks/>
          </p:cNvGrpSpPr>
          <p:nvPr/>
        </p:nvGrpSpPr>
        <p:grpSpPr bwMode="auto">
          <a:xfrm>
            <a:off x="685800" y="3516313"/>
            <a:ext cx="2438400" cy="2286000"/>
            <a:chOff x="609600" y="3851564"/>
            <a:chExt cx="2438399" cy="2286000"/>
          </a:xfrm>
        </p:grpSpPr>
        <p:pic>
          <p:nvPicPr>
            <p:cNvPr id="27656" name="Picture 8" descr="http://kayakalki.com/wp-content/uploads/2010/08/ACA-Logo.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87" y="4191000"/>
              <a:ext cx="86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2" descr="http://www.scubadivingfanclub.com/image-files/PADI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862" y="5389562"/>
              <a:ext cx="1531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descr="http://www.wipalawiki.org/clipart/images/awards/aquatics-instructo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146550"/>
              <a:ext cx="963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09600" y="3851564"/>
              <a:ext cx="2438399" cy="2286000"/>
            </a:xfrm>
            <a:prstGeom prst="rect">
              <a:avLst/>
            </a:prstGeom>
            <a:noFill/>
            <a:ln w="25400">
              <a:solidFill>
                <a:srgbClr val="385D8A"/>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
        <p:nvSpPr>
          <p:cNvPr id="27655"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7.0.1.1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0" y="48101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4000" b="1">
                <a:latin typeface="Arial" pitchFamily="34" charset="0"/>
              </a:rPr>
              <a:t>Registering as a </a:t>
            </a:r>
          </a:p>
          <a:p>
            <a:pPr algn="ctr" eaLnBrk="1" hangingPunct="1">
              <a:spcBef>
                <a:spcPct val="0"/>
              </a:spcBef>
              <a:buFont typeface="Troop39" charset="0"/>
              <a:buNone/>
            </a:pPr>
            <a:r>
              <a:rPr lang="en-US" altLang="en-US" sz="4000" b="1">
                <a:latin typeface="Arial" pitchFamily="34" charset="0"/>
              </a:rPr>
              <a:t>Merit Badge Counselor </a:t>
            </a:r>
          </a:p>
        </p:txBody>
      </p:sp>
      <p:sp>
        <p:nvSpPr>
          <p:cNvPr id="29699" name="Text Box 5"/>
          <p:cNvSpPr txBox="1">
            <a:spLocks noChangeArrowheads="1"/>
          </p:cNvSpPr>
          <p:nvPr/>
        </p:nvSpPr>
        <p:spPr bwMode="auto">
          <a:xfrm>
            <a:off x="152400" y="2057400"/>
            <a:ext cx="8839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spcAft>
                <a:spcPts val="600"/>
              </a:spcAft>
              <a:buFontTx/>
              <a:buBlip>
                <a:blip r:embed="rId3"/>
              </a:buBlip>
            </a:pPr>
            <a:r>
              <a:rPr lang="en-US" altLang="en-US" sz="2600">
                <a:latin typeface="Arial" pitchFamily="34" charset="0"/>
              </a:rPr>
              <a:t>Even if already registered, every counselor must submit a BSA adult application for the position of merit badge counselor (code 42). There are no exceptions.</a:t>
            </a:r>
          </a:p>
          <a:p>
            <a:pPr eaLnBrk="1" hangingPunct="1">
              <a:spcBef>
                <a:spcPts val="600"/>
              </a:spcBef>
              <a:spcAft>
                <a:spcPts val="600"/>
              </a:spcAft>
              <a:buFontTx/>
              <a:buBlip>
                <a:blip r:embed="rId3"/>
              </a:buBlip>
            </a:pPr>
            <a:r>
              <a:rPr lang="en-US" altLang="en-US" sz="2600">
                <a:latin typeface="Arial" pitchFamily="34" charset="0"/>
              </a:rPr>
              <a:t>Merit badge counselors who are re-registering need not complete a new application. </a:t>
            </a:r>
          </a:p>
          <a:p>
            <a:pPr eaLnBrk="1" hangingPunct="1">
              <a:spcBef>
                <a:spcPts val="600"/>
              </a:spcBef>
              <a:spcAft>
                <a:spcPts val="600"/>
              </a:spcAft>
              <a:buFontTx/>
              <a:buBlip>
                <a:blip r:embed="rId3"/>
              </a:buBlip>
            </a:pPr>
            <a:r>
              <a:rPr lang="ja-JP" altLang="en-US" sz="2600">
                <a:latin typeface="Arial" pitchFamily="34" charset="0"/>
              </a:rPr>
              <a:t>“</a:t>
            </a:r>
            <a:r>
              <a:rPr lang="en-US" altLang="ja-JP" sz="2600">
                <a:latin typeface="Arial" pitchFamily="34" charset="0"/>
              </a:rPr>
              <a:t>Merit badge counselor</a:t>
            </a:r>
            <a:r>
              <a:rPr lang="ja-JP" altLang="en-US" sz="2600">
                <a:latin typeface="Arial" pitchFamily="34" charset="0"/>
              </a:rPr>
              <a:t>”</a:t>
            </a:r>
            <a:r>
              <a:rPr lang="en-US" altLang="ja-JP" sz="2600">
                <a:latin typeface="Arial" pitchFamily="34" charset="0"/>
              </a:rPr>
              <a:t> is a council or district position.</a:t>
            </a:r>
          </a:p>
          <a:p>
            <a:pPr eaLnBrk="1" hangingPunct="1">
              <a:spcBef>
                <a:spcPts val="600"/>
              </a:spcBef>
              <a:spcAft>
                <a:spcPts val="600"/>
              </a:spcAft>
              <a:buFontTx/>
              <a:buBlip>
                <a:blip r:embed="rId3"/>
              </a:buBlip>
            </a:pPr>
            <a:r>
              <a:rPr lang="en-US" altLang="en-US" sz="2600">
                <a:latin typeface="Arial" pitchFamily="34" charset="0"/>
              </a:rPr>
              <a:t>Approval of merit badge counselors is the responsibility of the council advancement committee, not the unit.</a:t>
            </a:r>
          </a:p>
        </p:txBody>
      </p:sp>
      <p:sp>
        <p:nvSpPr>
          <p:cNvPr id="29700" name="Rectangle 2"/>
          <p:cNvSpPr>
            <a:spLocks noChangeArrowheads="1"/>
          </p:cNvSpPr>
          <p:nvPr/>
        </p:nvSpPr>
        <p:spPr bwMode="auto">
          <a:xfrm>
            <a:off x="127000" y="5956300"/>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7.0.1.5</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33338" y="441325"/>
            <a:ext cx="914400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 typeface="Troop39" charset="0"/>
              <a:buNone/>
            </a:pPr>
            <a:r>
              <a:rPr lang="en-US" altLang="en-US" sz="4000" b="1">
                <a:latin typeface="Arial" pitchFamily="34" charset="0"/>
              </a:rPr>
              <a:t>Forms Needed to Register as a </a:t>
            </a:r>
          </a:p>
          <a:p>
            <a:pPr algn="ctr" eaLnBrk="1" hangingPunct="1">
              <a:lnSpc>
                <a:spcPct val="95000"/>
              </a:lnSpc>
              <a:spcBef>
                <a:spcPct val="0"/>
              </a:spcBef>
              <a:buFont typeface="Troop39" charset="0"/>
              <a:buNone/>
            </a:pPr>
            <a:r>
              <a:rPr lang="en-US" altLang="en-US" sz="4000" b="1">
                <a:latin typeface="Arial" pitchFamily="34" charset="0"/>
              </a:rPr>
              <a:t>Merit Badge Counselor</a:t>
            </a:r>
          </a:p>
        </p:txBody>
      </p:sp>
      <p:pic>
        <p:nvPicPr>
          <p:cNvPr id="31747" name="Picture 7" descr="Adult Regist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8" y="1993900"/>
            <a:ext cx="4133850" cy="3194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20" name="Text Box 8"/>
          <p:cNvSpPr txBox="1">
            <a:spLocks noChangeArrowheads="1"/>
          </p:cNvSpPr>
          <p:nvPr/>
        </p:nvSpPr>
        <p:spPr bwMode="auto">
          <a:xfrm>
            <a:off x="609600" y="5311775"/>
            <a:ext cx="4133850" cy="584200"/>
          </a:xfrm>
          <a:prstGeom prst="rect">
            <a:avLst/>
          </a:prstGeom>
          <a:noFill/>
          <a:ln w="9525">
            <a:noFill/>
            <a:miter lim="800000"/>
            <a:headEnd/>
            <a:tailEnd/>
          </a:ln>
        </p:spPr>
        <p:txBody>
          <a:bodyPr>
            <a:spAutoFit/>
          </a:bodyPr>
          <a:lstStyle/>
          <a:p>
            <a:pPr algn="ctr" eaLnBrk="1" hangingPunct="1">
              <a:spcBef>
                <a:spcPct val="50000"/>
              </a:spcBef>
              <a:defRPr/>
            </a:pPr>
            <a:r>
              <a:rPr lang="en-US" sz="3200" dirty="0">
                <a:latin typeface="+mn-lt"/>
                <a:ea typeface="+mn-ea"/>
              </a:rPr>
              <a:t>Use position code 42.</a:t>
            </a:r>
          </a:p>
        </p:txBody>
      </p:sp>
      <p:sp>
        <p:nvSpPr>
          <p:cNvPr id="31749"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7.0.1.5</a:t>
            </a:r>
          </a:p>
        </p:txBody>
      </p:sp>
      <p:pic>
        <p:nvPicPr>
          <p:cNvPr id="31750" name="Picture 8"/>
          <p:cNvPicPr>
            <a:picLocks noChangeAspect="1" noChangeArrowheads="1"/>
          </p:cNvPicPr>
          <p:nvPr/>
        </p:nvPicPr>
        <p:blipFill>
          <a:blip r:embed="rId4">
            <a:extLst>
              <a:ext uri="{28A0092B-C50C-407E-A947-70E740481C1C}">
                <a14:useLocalDpi xmlns:a14="http://schemas.microsoft.com/office/drawing/2010/main" val="0"/>
              </a:ext>
            </a:extLst>
          </a:blip>
          <a:srcRect b="40"/>
          <a:stretch>
            <a:fillRect/>
          </a:stretch>
        </p:blipFill>
        <p:spPr bwMode="auto">
          <a:xfrm>
            <a:off x="5446713" y="1981200"/>
            <a:ext cx="2971800" cy="3857625"/>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66675" y="420688"/>
            <a:ext cx="89916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Tx/>
              <a:buNone/>
            </a:pPr>
            <a:r>
              <a:rPr lang="en-US" altLang="en-US" sz="4000" b="1">
                <a:latin typeface="Arial" pitchFamily="34" charset="0"/>
              </a:rPr>
              <a:t>Complete</a:t>
            </a:r>
          </a:p>
          <a:p>
            <a:pPr algn="ctr" eaLnBrk="1" hangingPunct="1">
              <a:lnSpc>
                <a:spcPct val="95000"/>
              </a:lnSpc>
              <a:spcBef>
                <a:spcPct val="0"/>
              </a:spcBef>
              <a:buFontTx/>
              <a:buNone/>
            </a:pPr>
            <a:r>
              <a:rPr lang="en-US" altLang="en-US" sz="4000" b="1">
                <a:latin typeface="Arial" pitchFamily="34" charset="0"/>
              </a:rPr>
              <a:t>Youth Protection Training</a:t>
            </a:r>
            <a:endParaRPr lang="en-US" altLang="en-US" sz="4000" b="1">
              <a:latin typeface="Byington" pitchFamily="2" charset="0"/>
            </a:endParaRPr>
          </a:p>
        </p:txBody>
      </p:sp>
      <p:pic>
        <p:nvPicPr>
          <p:cNvPr id="33795" name="Picture 6" descr="YPT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990725"/>
            <a:ext cx="5029200" cy="3213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nvGrpSpPr>
          <p:cNvPr id="33796" name="Group 7"/>
          <p:cNvGrpSpPr>
            <a:grpSpLocks/>
          </p:cNvGrpSpPr>
          <p:nvPr/>
        </p:nvGrpSpPr>
        <p:grpSpPr bwMode="auto">
          <a:xfrm>
            <a:off x="6421438" y="4098925"/>
            <a:ext cx="2514600" cy="1692275"/>
            <a:chOff x="411163" y="3576638"/>
            <a:chExt cx="2514600" cy="1692275"/>
          </a:xfrm>
        </p:grpSpPr>
        <p:pic>
          <p:nvPicPr>
            <p:cNvPr id="33800" name="Picture 7" descr="2-year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60291">
              <a:off x="411163" y="3590925"/>
              <a:ext cx="2514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8"/>
            <p:cNvSpPr txBox="1">
              <a:spLocks noChangeArrowheads="1"/>
            </p:cNvSpPr>
            <p:nvPr/>
          </p:nvSpPr>
          <p:spPr bwMode="auto">
            <a:xfrm rot="-882103">
              <a:off x="617538" y="3576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2400" b="1">
                  <a:latin typeface="Arial" pitchFamily="34" charset="0"/>
                </a:rPr>
                <a:t>Good for</a:t>
              </a:r>
            </a:p>
          </p:txBody>
        </p:sp>
      </p:grpSp>
      <p:sp>
        <p:nvSpPr>
          <p:cNvPr id="33797" name="Rectangle 2"/>
          <p:cNvSpPr>
            <a:spLocks noChangeArrowheads="1"/>
          </p:cNvSpPr>
          <p:nvPr/>
        </p:nvSpPr>
        <p:spPr bwMode="auto">
          <a:xfrm>
            <a:off x="935038" y="5313363"/>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000" b="1">
                <a:latin typeface="Arial" pitchFamily="34" charset="0"/>
              </a:rPr>
              <a:t>www.myscouting.org</a:t>
            </a:r>
          </a:p>
        </p:txBody>
      </p:sp>
      <p:sp>
        <p:nvSpPr>
          <p:cNvPr id="33798"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 7.0.1.1</a:t>
            </a:r>
          </a:p>
        </p:txBody>
      </p:sp>
      <p:pic>
        <p:nvPicPr>
          <p:cNvPr id="33799" name="Picture 2" descr="M:\type_docs\Diane\Frank\YouthProtection_4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38" y="2057400"/>
            <a:ext cx="14700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 y="528638"/>
            <a:ext cx="9067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Approval by Local Council</a:t>
            </a:r>
          </a:p>
        </p:txBody>
      </p:sp>
      <p:sp>
        <p:nvSpPr>
          <p:cNvPr id="35843" name="Text Box 5"/>
          <p:cNvSpPr txBox="1">
            <a:spLocks noChangeArrowheads="1"/>
          </p:cNvSpPr>
          <p:nvPr/>
        </p:nvSpPr>
        <p:spPr bwMode="auto">
          <a:xfrm>
            <a:off x="533400" y="1522413"/>
            <a:ext cx="82296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971550"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Blip>
                <a:blip r:embed="rId3"/>
              </a:buBlip>
            </a:pPr>
            <a:r>
              <a:rPr lang="en-US" altLang="en-US" sz="2600">
                <a:latin typeface="Arial" pitchFamily="34" charset="0"/>
              </a:rPr>
              <a:t>Local councils establish procedures for registration, re-registration, and approval, and for reviewing:</a:t>
            </a:r>
          </a:p>
          <a:p>
            <a:pPr lvl="1" eaLnBrk="1" hangingPunct="1">
              <a:spcBef>
                <a:spcPts val="800"/>
              </a:spcBef>
              <a:buFont typeface="Arial" pitchFamily="34" charset="0"/>
              <a:buChar char="•"/>
            </a:pPr>
            <a:r>
              <a:rPr lang="en-US" altLang="en-US" sz="2600">
                <a:latin typeface="Arial" pitchFamily="34" charset="0"/>
              </a:rPr>
              <a:t>Background checks</a:t>
            </a:r>
          </a:p>
          <a:p>
            <a:pPr lvl="1" eaLnBrk="1" hangingPunct="1">
              <a:spcBef>
                <a:spcPts val="800"/>
              </a:spcBef>
              <a:buFont typeface="Arial" pitchFamily="34" charset="0"/>
              <a:buChar char="•"/>
            </a:pPr>
            <a:r>
              <a:rPr lang="en-US" altLang="en-US" sz="2600">
                <a:latin typeface="Arial" pitchFamily="34" charset="0"/>
              </a:rPr>
              <a:t>Youth Protection training</a:t>
            </a:r>
          </a:p>
          <a:p>
            <a:pPr lvl="1" eaLnBrk="1" hangingPunct="1">
              <a:spcBef>
                <a:spcPts val="800"/>
              </a:spcBef>
              <a:buFont typeface="Arial" pitchFamily="34" charset="0"/>
              <a:buChar char="•"/>
            </a:pPr>
            <a:r>
              <a:rPr lang="en-US" altLang="en-US" sz="2600">
                <a:latin typeface="Arial" pitchFamily="34" charset="0"/>
              </a:rPr>
              <a:t>Any council-required certifications</a:t>
            </a:r>
          </a:p>
          <a:p>
            <a:pPr eaLnBrk="1" hangingPunct="1">
              <a:spcBef>
                <a:spcPct val="0"/>
              </a:spcBef>
              <a:buFontTx/>
              <a:buNone/>
            </a:pPr>
            <a:endParaRPr lang="en-US" altLang="en-US" sz="1600">
              <a:latin typeface="Arial" pitchFamily="34" charset="0"/>
            </a:endParaRPr>
          </a:p>
          <a:p>
            <a:pPr eaLnBrk="1" hangingPunct="1">
              <a:spcBef>
                <a:spcPct val="0"/>
              </a:spcBef>
              <a:spcAft>
                <a:spcPts val="800"/>
              </a:spcAft>
              <a:buFontTx/>
              <a:buBlip>
                <a:blip r:embed="rId3"/>
              </a:buBlip>
            </a:pPr>
            <a:r>
              <a:rPr lang="en-US" altLang="en-US" sz="2600">
                <a:latin typeface="Arial" pitchFamily="34" charset="0"/>
              </a:rPr>
              <a:t>Approval is for specific merit badges.</a:t>
            </a:r>
          </a:p>
          <a:p>
            <a:pPr eaLnBrk="1" hangingPunct="1">
              <a:spcBef>
                <a:spcPct val="0"/>
              </a:spcBef>
              <a:spcAft>
                <a:spcPts val="1200"/>
              </a:spcAft>
              <a:buFontTx/>
              <a:buBlip>
                <a:blip r:embed="rId3"/>
              </a:buBlip>
            </a:pPr>
            <a:r>
              <a:rPr lang="en-US" altLang="en-US" sz="2600">
                <a:latin typeface="Arial" pitchFamily="34" charset="0"/>
              </a:rPr>
              <a:t>Counselors may work with just one unit, but registration and council advancement committee approval are still required.</a:t>
            </a:r>
          </a:p>
        </p:txBody>
      </p:sp>
      <p:sp>
        <p:nvSpPr>
          <p:cNvPr id="35844" name="Rectangle 1"/>
          <p:cNvSpPr>
            <a:spLocks noChangeArrowheads="1"/>
          </p:cNvSpPr>
          <p:nvPr/>
        </p:nvSpPr>
        <p:spPr bwMode="auto">
          <a:xfrm>
            <a:off x="127000" y="5956300"/>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7.0.1.4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588" y="571500"/>
            <a:ext cx="9144000" cy="800100"/>
          </a:xfrm>
        </p:spPr>
        <p:txBody>
          <a:bodyPr/>
          <a:lstStyle/>
          <a:p>
            <a:r>
              <a:rPr lang="en-US" altLang="en-US" sz="4000" smtClean="0">
                <a:latin typeface="Arial" pitchFamily="34" charset="0"/>
              </a:rPr>
              <a:t>The Process of Counseling</a:t>
            </a:r>
          </a:p>
        </p:txBody>
      </p:sp>
      <p:sp>
        <p:nvSpPr>
          <p:cNvPr id="37891" name="Rectangle 3"/>
          <p:cNvSpPr>
            <a:spLocks noGrp="1" noChangeArrowheads="1"/>
          </p:cNvSpPr>
          <p:nvPr>
            <p:ph type="body" idx="4294967295"/>
          </p:nvPr>
        </p:nvSpPr>
        <p:spPr>
          <a:xfrm>
            <a:off x="527050" y="1589088"/>
            <a:ext cx="7239000" cy="4038600"/>
          </a:xfrm>
        </p:spPr>
        <p:txBody>
          <a:bodyPr/>
          <a:lstStyle/>
          <a:p>
            <a:pPr marL="454025" indent="-454025">
              <a:spcBef>
                <a:spcPct val="0"/>
              </a:spcBef>
              <a:spcAft>
                <a:spcPts val="1200"/>
              </a:spcAft>
              <a:buFont typeface="Arial" pitchFamily="34" charset="0"/>
              <a:buBlip>
                <a:blip r:embed="rId3"/>
              </a:buBlip>
            </a:pPr>
            <a:r>
              <a:rPr lang="en-US" altLang="en-US" sz="2600" smtClean="0">
                <a:latin typeface="Arial" pitchFamily="34" charset="0"/>
              </a:rPr>
              <a:t>A Scout indicates his interest and discusses the badge with his unit leader.</a:t>
            </a:r>
          </a:p>
          <a:p>
            <a:pPr marL="454025" indent="-454025">
              <a:spcBef>
                <a:spcPct val="0"/>
              </a:spcBef>
              <a:spcAft>
                <a:spcPts val="1200"/>
              </a:spcAft>
              <a:buFont typeface="Arial" pitchFamily="34" charset="0"/>
              <a:buBlip>
                <a:blip r:embed="rId3"/>
              </a:buBlip>
            </a:pPr>
            <a:r>
              <a:rPr lang="en-US" altLang="en-US" sz="2600" smtClean="0">
                <a:latin typeface="Arial" pitchFamily="34" charset="0"/>
              </a:rPr>
              <a:t>The unit leader signs a blue card and provides at least one counselor.</a:t>
            </a:r>
          </a:p>
          <a:p>
            <a:pPr marL="454025" indent="-454025">
              <a:spcBef>
                <a:spcPct val="0"/>
              </a:spcBef>
              <a:spcAft>
                <a:spcPts val="1200"/>
              </a:spcAft>
              <a:buFont typeface="Arial" pitchFamily="34" charset="0"/>
              <a:buBlip>
                <a:blip r:embed="rId3"/>
              </a:buBlip>
            </a:pPr>
            <a:r>
              <a:rPr lang="en-US" altLang="en-US" sz="2600" smtClean="0">
                <a:latin typeface="Arial" pitchFamily="34" charset="0"/>
              </a:rPr>
              <a:t>The Scout contacts a counselor.</a:t>
            </a:r>
          </a:p>
          <a:p>
            <a:pPr marL="454025" indent="-454025">
              <a:spcBef>
                <a:spcPct val="0"/>
              </a:spcBef>
              <a:spcAft>
                <a:spcPts val="1200"/>
              </a:spcAft>
              <a:buFont typeface="Arial" pitchFamily="34" charset="0"/>
              <a:buBlip>
                <a:blip r:embed="rId3"/>
              </a:buBlip>
            </a:pPr>
            <a:r>
              <a:rPr lang="en-US" altLang="en-US" sz="2600" smtClean="0">
                <a:latin typeface="Arial" pitchFamily="34" charset="0"/>
              </a:rPr>
              <a:t>The Scout and counselor meet—often several times.</a:t>
            </a:r>
          </a:p>
          <a:p>
            <a:pPr marL="454025" indent="-454025">
              <a:spcBef>
                <a:spcPct val="0"/>
              </a:spcBef>
              <a:spcAft>
                <a:spcPts val="1200"/>
              </a:spcAft>
              <a:buFont typeface="Arial" pitchFamily="34" charset="0"/>
              <a:buBlip>
                <a:blip r:embed="rId3"/>
              </a:buBlip>
            </a:pPr>
            <a:r>
              <a:rPr lang="en-US" altLang="en-US" sz="2600" smtClean="0">
                <a:latin typeface="Arial" pitchFamily="34" charset="0"/>
              </a:rPr>
              <a:t>The requirements are fulfilled.</a:t>
            </a:r>
          </a:p>
        </p:txBody>
      </p:sp>
      <p:sp>
        <p:nvSpPr>
          <p:cNvPr id="37892"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533400" y="1522413"/>
            <a:ext cx="6858000" cy="4419600"/>
          </a:xfrm>
        </p:spPr>
        <p:txBody>
          <a:bodyPr/>
          <a:lstStyle/>
          <a:p>
            <a:pPr marL="457200" indent="-457200">
              <a:spcBef>
                <a:spcPct val="0"/>
              </a:spcBef>
              <a:spcAft>
                <a:spcPts val="1200"/>
              </a:spcAft>
              <a:buFont typeface="Arial" pitchFamily="34" charset="0"/>
              <a:buBlip>
                <a:blip r:embed="rId3"/>
              </a:buBlip>
            </a:pPr>
            <a:r>
              <a:rPr lang="en-US" altLang="en-US" sz="2600" smtClean="0">
                <a:latin typeface="Arial" pitchFamily="34" charset="0"/>
              </a:rPr>
              <a:t>The counselor approves completion and signs the blue card.</a:t>
            </a:r>
          </a:p>
          <a:p>
            <a:pPr marL="457200" indent="-457200">
              <a:spcBef>
                <a:spcPct val="0"/>
              </a:spcBef>
              <a:spcAft>
                <a:spcPts val="1200"/>
              </a:spcAft>
              <a:buFont typeface="Arial" pitchFamily="34" charset="0"/>
              <a:buBlip>
                <a:blip r:embed="rId3"/>
              </a:buBlip>
            </a:pPr>
            <a:r>
              <a:rPr lang="en-US" altLang="en-US" sz="2600" smtClean="0">
                <a:latin typeface="Arial" pitchFamily="34" charset="0"/>
              </a:rPr>
              <a:t>The Scout returns the signed blue card to his unit leader for signature.</a:t>
            </a:r>
          </a:p>
          <a:p>
            <a:pPr marL="457200" indent="-457200">
              <a:spcBef>
                <a:spcPct val="0"/>
              </a:spcBef>
              <a:spcAft>
                <a:spcPts val="1200"/>
              </a:spcAft>
              <a:buFont typeface="Arial" pitchFamily="34" charset="0"/>
              <a:buBlip>
                <a:blip r:embed="rId3"/>
              </a:buBlip>
            </a:pPr>
            <a:r>
              <a:rPr lang="en-US" altLang="en-US" sz="2600" smtClean="0">
                <a:latin typeface="Arial" pitchFamily="34" charset="0"/>
              </a:rPr>
              <a:t>The unit leader gives the Scout the applicant record section.</a:t>
            </a:r>
          </a:p>
          <a:p>
            <a:pPr marL="457200" indent="-457200">
              <a:spcBef>
                <a:spcPct val="0"/>
              </a:spcBef>
              <a:spcAft>
                <a:spcPts val="1200"/>
              </a:spcAft>
              <a:buFont typeface="Arial" pitchFamily="34" charset="0"/>
              <a:buBlip>
                <a:blip r:embed="rId3"/>
              </a:buBlip>
            </a:pPr>
            <a:r>
              <a:rPr lang="en-US" altLang="en-US" sz="2600" smtClean="0">
                <a:latin typeface="Arial" pitchFamily="34" charset="0"/>
              </a:rPr>
              <a:t>The unit reports the merit badge as advancement.</a:t>
            </a:r>
          </a:p>
          <a:p>
            <a:pPr marL="457200" indent="-457200">
              <a:spcBef>
                <a:spcPct val="0"/>
              </a:spcBef>
              <a:spcAft>
                <a:spcPts val="1200"/>
              </a:spcAft>
              <a:buFont typeface="Arial" pitchFamily="34" charset="0"/>
              <a:buBlip>
                <a:blip r:embed="rId3"/>
              </a:buBlip>
            </a:pPr>
            <a:r>
              <a:rPr lang="en-US" altLang="en-US" sz="2600" smtClean="0">
                <a:latin typeface="Arial" pitchFamily="34" charset="0"/>
              </a:rPr>
              <a:t>The merit badge is presented.</a:t>
            </a:r>
          </a:p>
        </p:txBody>
      </p:sp>
      <p:sp>
        <p:nvSpPr>
          <p:cNvPr id="39939"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7.0.3.0</a:t>
            </a:r>
          </a:p>
        </p:txBody>
      </p:sp>
      <p:sp>
        <p:nvSpPr>
          <p:cNvPr id="39940" name="Rectangle 2"/>
          <p:cNvSpPr txBox="1">
            <a:spLocks noChangeArrowheads="1"/>
          </p:cNvSpPr>
          <p:nvPr/>
        </p:nvSpPr>
        <p:spPr bwMode="auto">
          <a:xfrm>
            <a:off x="1588" y="5715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4000" b="1">
                <a:latin typeface="Arial" pitchFamily="34" charset="0"/>
              </a:rPr>
              <a:t>The Process of Counseling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ritbadge.org/wiki/images/thumb/a/a6/MeritBadgeBlueCard.jpg/390px-MeritBadgeBlueCard.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393695" y="1333500"/>
            <a:ext cx="7935173" cy="3886200"/>
          </a:xfrm>
          <a:prstGeom prst="rect">
            <a:avLst/>
          </a:prstGeom>
          <a:noFill/>
          <a:ln>
            <a:noFill/>
          </a:ln>
          <a:effectLst>
            <a:outerShdw blurRad="50800" dist="50800" dir="5400000" algn="ctr" rotWithShape="0">
              <a:srgbClr val="000000"/>
            </a:outerShdw>
          </a:effectLst>
        </p:spPr>
      </p:pic>
      <p:pic>
        <p:nvPicPr>
          <p:cNvPr id="4198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525" y="1011238"/>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61975" y="4670425"/>
            <a:ext cx="3719513" cy="1120775"/>
            <a:chOff x="562008" y="4670387"/>
            <a:chExt cx="3719080" cy="1121316"/>
          </a:xfrm>
          <a:solidFill>
            <a:srgbClr val="FFF19E"/>
          </a:solidFill>
        </p:grpSpPr>
        <p:sp>
          <p:nvSpPr>
            <p:cNvPr id="42" name="Rounded Rectangle 41"/>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52" name="Down Arrow 51"/>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1989" name="Text Box 2"/>
          <p:cNvSpPr txBox="1">
            <a:spLocks noChangeArrowheads="1"/>
          </p:cNvSpPr>
          <p:nvPr/>
        </p:nvSpPr>
        <p:spPr bwMode="auto">
          <a:xfrm>
            <a:off x="1720850" y="347663"/>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600" b="1">
                <a:latin typeface="Arial" pitchFamily="34" charset="0"/>
              </a:rPr>
              <a:t>The Merit Badge Process</a:t>
            </a:r>
          </a:p>
        </p:txBody>
      </p:sp>
      <p:sp>
        <p:nvSpPr>
          <p:cNvPr id="49" name="Rounded Rectangle 48"/>
          <p:cNvSpPr/>
          <p:nvPr/>
        </p:nvSpPr>
        <p:spPr>
          <a:xfrm>
            <a:off x="714375" y="5106988"/>
            <a:ext cx="3719513" cy="86836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61" name="Down Arrow 60"/>
          <p:cNvSpPr/>
          <p:nvPr/>
        </p:nvSpPr>
        <p:spPr>
          <a:xfrm flipV="1">
            <a:off x="6538913" y="1793875"/>
            <a:ext cx="371475" cy="292100"/>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8"/>
          <p:cNvGrpSpPr>
            <a:grpSpLocks/>
          </p:cNvGrpSpPr>
          <p:nvPr/>
        </p:nvGrpSpPr>
        <p:grpSpPr bwMode="auto">
          <a:xfrm>
            <a:off x="4865688" y="2074863"/>
            <a:ext cx="3717925" cy="1127125"/>
            <a:chOff x="4865022" y="2075179"/>
            <a:chExt cx="3719080" cy="1126443"/>
          </a:xfrm>
          <a:solidFill>
            <a:srgbClr val="FFF19E"/>
          </a:solidFill>
        </p:grpSpPr>
        <p:sp>
          <p:nvSpPr>
            <p:cNvPr id="43" name="Rounded Rectangle 42"/>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Unit reports advancement and obtains badge for presentation</a:t>
              </a:r>
            </a:p>
          </p:txBody>
        </p:sp>
        <p:sp>
          <p:nvSpPr>
            <p:cNvPr id="55" name="Down Arrow 54"/>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7"/>
          <p:cNvGrpSpPr>
            <a:grpSpLocks/>
          </p:cNvGrpSpPr>
          <p:nvPr/>
        </p:nvGrpSpPr>
        <p:grpSpPr bwMode="auto">
          <a:xfrm>
            <a:off x="4865688" y="3190875"/>
            <a:ext cx="3717925" cy="1125538"/>
            <a:chOff x="4865022" y="3190528"/>
            <a:chExt cx="3719080" cy="1126133"/>
          </a:xfrm>
          <a:solidFill>
            <a:srgbClr val="FFF19E"/>
          </a:solidFill>
        </p:grpSpPr>
        <p:sp>
          <p:nvSpPr>
            <p:cNvPr id="44" name="Rounded Rectangle 43"/>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returns completed</a:t>
              </a:r>
              <a:br>
                <a:rPr lang="en-US" sz="2000" dirty="0">
                  <a:solidFill>
                    <a:srgbClr val="000000"/>
                  </a:solidFill>
                </a:rPr>
              </a:br>
              <a:r>
                <a:rPr lang="en-US" sz="2000" dirty="0">
                  <a:solidFill>
                    <a:srgbClr val="000000"/>
                  </a:solidFill>
                </a:rPr>
                <a:t>merit badge card to unit leader</a:t>
              </a:r>
            </a:p>
          </p:txBody>
        </p:sp>
        <p:sp>
          <p:nvSpPr>
            <p:cNvPr id="54" name="Down Arrow 53"/>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6"/>
          <p:cNvGrpSpPr>
            <a:grpSpLocks/>
          </p:cNvGrpSpPr>
          <p:nvPr/>
        </p:nvGrpSpPr>
        <p:grpSpPr bwMode="auto">
          <a:xfrm>
            <a:off x="4865688" y="4313238"/>
            <a:ext cx="3717925" cy="1019175"/>
            <a:chOff x="4865022" y="4313777"/>
            <a:chExt cx="3719080" cy="1018431"/>
          </a:xfrm>
          <a:solidFill>
            <a:srgbClr val="FFF19E"/>
          </a:solidFill>
        </p:grpSpPr>
        <p:sp>
          <p:nvSpPr>
            <p:cNvPr id="45" name="Rounded Rectangle 44"/>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Counselor approves completion</a:t>
              </a:r>
            </a:p>
          </p:txBody>
        </p:sp>
        <p:sp>
          <p:nvSpPr>
            <p:cNvPr id="53" name="Down Arrow 52"/>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5"/>
          <p:cNvGrpSpPr>
            <a:grpSpLocks/>
          </p:cNvGrpSpPr>
          <p:nvPr/>
        </p:nvGrpSpPr>
        <p:grpSpPr bwMode="auto">
          <a:xfrm>
            <a:off x="4592637" y="5332413"/>
            <a:ext cx="3990976" cy="763587"/>
            <a:chOff x="4593400" y="5331646"/>
            <a:chExt cx="3990702" cy="764857"/>
          </a:xfrm>
          <a:solidFill>
            <a:srgbClr val="FFF19E"/>
          </a:solidFill>
        </p:grpSpPr>
        <p:sp>
          <p:nvSpPr>
            <p:cNvPr id="46" name="Rounded Rectangle 45"/>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completes requirements</a:t>
              </a:r>
            </a:p>
          </p:txBody>
        </p:sp>
        <p:sp>
          <p:nvSpPr>
            <p:cNvPr id="62" name="Down Arrow 61"/>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0" name="Rounded Rectangle 49"/>
          <p:cNvSpPr/>
          <p:nvPr/>
        </p:nvSpPr>
        <p:spPr>
          <a:xfrm>
            <a:off x="866775" y="5289550"/>
            <a:ext cx="3719513" cy="868363"/>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meetings</a:t>
            </a:r>
          </a:p>
        </p:txBody>
      </p:sp>
      <p:grpSp>
        <p:nvGrpSpPr>
          <p:cNvPr id="7" name="Group 3"/>
          <p:cNvGrpSpPr>
            <a:grpSpLocks/>
          </p:cNvGrpSpPr>
          <p:nvPr/>
        </p:nvGrpSpPr>
        <p:grpSpPr bwMode="auto">
          <a:xfrm>
            <a:off x="561975" y="3659188"/>
            <a:ext cx="3719513" cy="1019175"/>
            <a:chOff x="562008" y="3658588"/>
            <a:chExt cx="3719080" cy="1019872"/>
          </a:xfrm>
          <a:solidFill>
            <a:srgbClr val="FFF19E"/>
          </a:solidFill>
        </p:grpSpPr>
        <p:sp>
          <p:nvSpPr>
            <p:cNvPr id="41" name="Rounded Rectangle 40"/>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Scout/counselor first meeting</a:t>
              </a:r>
            </a:p>
          </p:txBody>
        </p:sp>
        <p:sp>
          <p:nvSpPr>
            <p:cNvPr id="51" name="Down Arrow 50"/>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2"/>
          <p:cNvGrpSpPr>
            <a:grpSpLocks/>
          </p:cNvGrpSpPr>
          <p:nvPr/>
        </p:nvGrpSpPr>
        <p:grpSpPr bwMode="auto">
          <a:xfrm>
            <a:off x="561975" y="2652713"/>
            <a:ext cx="3719513" cy="1016000"/>
            <a:chOff x="562008" y="2653365"/>
            <a:chExt cx="3719080" cy="1015411"/>
          </a:xfrm>
          <a:solidFill>
            <a:srgbClr val="FFF19E"/>
          </a:solidFill>
        </p:grpSpPr>
        <p:sp>
          <p:nvSpPr>
            <p:cNvPr id="40" name="Rounded Rectangle 39"/>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contacts counselor</a:t>
              </a:r>
            </a:p>
          </p:txBody>
        </p:sp>
        <p:sp>
          <p:nvSpPr>
            <p:cNvPr id="10" name="Down Arrow 9"/>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9" name="Rounded Rectangle 38"/>
          <p:cNvSpPr/>
          <p:nvPr/>
        </p:nvSpPr>
        <p:spPr>
          <a:xfrm>
            <a:off x="561975" y="1268413"/>
            <a:ext cx="3719513" cy="1390650"/>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chemeClr val="tx1"/>
                </a:solidFill>
              </a:rPr>
              <a:t>Scout indicates interest; discusses with unit leader; </a:t>
            </a:r>
            <a:br>
              <a:rPr lang="en-US" sz="2000" dirty="0">
                <a:solidFill>
                  <a:schemeClr val="tx1"/>
                </a:solidFill>
              </a:rPr>
            </a:br>
            <a:r>
              <a:rPr lang="en-US" sz="2000" dirty="0">
                <a:solidFill>
                  <a:schemeClr val="tx1"/>
                </a:solidFill>
              </a:rPr>
              <a:t>gets MBC name and blue card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
          <p:cNvSpPr txBox="1">
            <a:spLocks noChangeArrowheads="1"/>
          </p:cNvSpPr>
          <p:nvPr/>
        </p:nvSpPr>
        <p:spPr bwMode="auto">
          <a:xfrm>
            <a:off x="152400" y="1731963"/>
            <a:ext cx="89154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3175"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marL="177800" indent="0" eaLnBrk="1" hangingPunct="1">
              <a:lnSpc>
                <a:spcPct val="95000"/>
              </a:lnSpc>
              <a:spcAft>
                <a:spcPts val="1000"/>
              </a:spcAft>
              <a:defRPr/>
            </a:pPr>
            <a:r>
              <a:rPr lang="en-US" sz="2800" b="1" dirty="0" smtClean="0"/>
              <a:t>The unit leader </a:t>
            </a:r>
            <a:br>
              <a:rPr lang="en-US" sz="2800" b="1" dirty="0" smtClean="0"/>
            </a:br>
            <a:r>
              <a:rPr lang="en-US" sz="2800" b="1" dirty="0" smtClean="0"/>
              <a:t>signature:</a:t>
            </a:r>
          </a:p>
          <a:p>
            <a:pPr indent="-225425" eaLnBrk="1" hangingPunct="1">
              <a:lnSpc>
                <a:spcPct val="95000"/>
              </a:lnSpc>
              <a:spcAft>
                <a:spcPts val="1000"/>
              </a:spcAft>
              <a:buFontTx/>
              <a:buBlip>
                <a:blip r:embed="rId3"/>
              </a:buBlip>
              <a:defRPr/>
            </a:pPr>
            <a:r>
              <a:rPr lang="en-US" sz="2600" dirty="0" smtClean="0"/>
              <a:t> Required for Scouts to</a:t>
            </a:r>
            <a:br>
              <a:rPr lang="en-US" sz="2600" dirty="0" smtClean="0"/>
            </a:br>
            <a:r>
              <a:rPr lang="en-US" sz="2600" dirty="0" smtClean="0"/>
              <a:t> work with counselors</a:t>
            </a:r>
          </a:p>
          <a:p>
            <a:pPr indent="-225425" eaLnBrk="1" hangingPunct="1">
              <a:lnSpc>
                <a:spcPct val="95000"/>
              </a:lnSpc>
              <a:spcAft>
                <a:spcPts val="1000"/>
              </a:spcAft>
              <a:buFontTx/>
              <a:buBlip>
                <a:blip r:embed="rId3"/>
              </a:buBlip>
              <a:defRPr/>
            </a:pPr>
            <a:r>
              <a:rPr lang="en-US" sz="2600" dirty="0" smtClean="0"/>
              <a:t> Does not indicate unit</a:t>
            </a:r>
            <a:br>
              <a:rPr lang="en-US" sz="2600" dirty="0" smtClean="0"/>
            </a:br>
            <a:r>
              <a:rPr lang="en-US" sz="2600" dirty="0" smtClean="0"/>
              <a:t> leader </a:t>
            </a:r>
            <a:r>
              <a:rPr lang="ja-JP" altLang="en-US" sz="2600" dirty="0" smtClean="0"/>
              <a:t>“</a:t>
            </a:r>
            <a:r>
              <a:rPr lang="en-US" altLang="ja-JP" sz="2600" dirty="0" smtClean="0"/>
              <a:t>approval</a:t>
            </a:r>
            <a:r>
              <a:rPr lang="ja-JP" altLang="en-US" sz="2600" dirty="0" smtClean="0"/>
              <a:t>”</a:t>
            </a:r>
            <a:endParaRPr lang="en-US" altLang="ja-JP" sz="2600" dirty="0" smtClean="0"/>
          </a:p>
          <a:p>
            <a:pPr indent="-225425" eaLnBrk="1" hangingPunct="1">
              <a:lnSpc>
                <a:spcPct val="95000"/>
              </a:lnSpc>
              <a:spcAft>
                <a:spcPts val="1000"/>
              </a:spcAft>
              <a:buFontTx/>
              <a:buBlip>
                <a:blip r:embed="rId3"/>
              </a:buBlip>
              <a:defRPr/>
            </a:pPr>
            <a:r>
              <a:rPr lang="en-US" sz="2600" dirty="0" smtClean="0"/>
              <a:t> Evidence of discussion between unit leader and Scout</a:t>
            </a:r>
          </a:p>
          <a:p>
            <a:pPr indent="-225425" eaLnBrk="1" hangingPunct="1">
              <a:lnSpc>
                <a:spcPct val="95000"/>
              </a:lnSpc>
              <a:spcAft>
                <a:spcPts val="1000"/>
              </a:spcAft>
              <a:buFontTx/>
              <a:buBlip>
                <a:blip r:embed="rId3"/>
              </a:buBlip>
              <a:defRPr/>
            </a:pPr>
            <a:r>
              <a:rPr lang="en-US" sz="2600" dirty="0" smtClean="0"/>
              <a:t> Indicates registered counselor has been recommended</a:t>
            </a:r>
          </a:p>
          <a:p>
            <a:pPr indent="-225425" eaLnBrk="1" hangingPunct="1">
              <a:lnSpc>
                <a:spcPct val="95000"/>
              </a:lnSpc>
              <a:spcAft>
                <a:spcPts val="1000"/>
              </a:spcAft>
              <a:buFontTx/>
              <a:buBlip>
                <a:blip r:embed="rId3"/>
              </a:buBlip>
              <a:defRPr/>
            </a:pPr>
            <a:r>
              <a:rPr lang="en-US" sz="2600" dirty="0" smtClean="0"/>
              <a:t> Not required for Scout to get started on requirements</a:t>
            </a:r>
          </a:p>
        </p:txBody>
      </p:sp>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b="10680"/>
          <a:stretch>
            <a:fillRect/>
          </a:stretch>
        </p:blipFill>
        <p:spPr bwMode="auto">
          <a:xfrm>
            <a:off x="4343400" y="1816100"/>
            <a:ext cx="4457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7.0.0.2</a:t>
            </a:r>
          </a:p>
        </p:txBody>
      </p:sp>
      <p:sp>
        <p:nvSpPr>
          <p:cNvPr id="8" name="Rounded Rectangle 7"/>
          <p:cNvSpPr/>
          <p:nvPr/>
        </p:nvSpPr>
        <p:spPr>
          <a:xfrm>
            <a:off x="7243763" y="3230563"/>
            <a:ext cx="1501775" cy="612775"/>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038"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Application for Merit Badge</a:t>
            </a:r>
          </a:p>
          <a:p>
            <a:pPr algn="ctr" eaLnBrk="1" hangingPunct="1">
              <a:spcBef>
                <a:spcPct val="0"/>
              </a:spcBef>
              <a:buFontTx/>
              <a:buNone/>
            </a:pPr>
            <a:r>
              <a:rPr lang="en-US" altLang="en-US" b="1" i="1">
                <a:latin typeface="Arial" pitchFamily="34" charset="0"/>
              </a:rPr>
              <a:t>The Blue Card</a:t>
            </a:r>
          </a:p>
        </p:txBody>
      </p:sp>
      <p:cxnSp>
        <p:nvCxnSpPr>
          <p:cNvPr id="10" name="Straight Arrow Connector 9"/>
          <p:cNvCxnSpPr/>
          <p:nvPr/>
        </p:nvCxnSpPr>
        <p:spPr>
          <a:xfrm rot="5400000" flipH="1" flipV="1">
            <a:off x="7149307" y="3172618"/>
            <a:ext cx="0" cy="449263"/>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4191000" y="1778000"/>
            <a:ext cx="2833688" cy="2589213"/>
          </a:xfrm>
          <a:prstGeom prst="rect">
            <a:avLst/>
          </a:prstGeom>
          <a:solidFill>
            <a:srgbClr val="9EF1F0"/>
          </a:solidFill>
          <a:ln w="2857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2400">
                <a:ea typeface="MS PGothic" panose="020B0600070205080204" pitchFamily="34" charset="-128"/>
                <a:cs typeface="Arial" pitchFamily="34" charset="0"/>
              </a:rPr>
              <a:t>“I have discussed this merit badge with this Scout </a:t>
            </a:r>
            <a:br>
              <a:rPr lang="en-US" sz="2400">
                <a:ea typeface="MS PGothic" panose="020B0600070205080204" pitchFamily="34" charset="-128"/>
                <a:cs typeface="Arial" pitchFamily="34" charset="0"/>
              </a:rPr>
            </a:br>
            <a:r>
              <a:rPr lang="en-US" sz="2400">
                <a:ea typeface="MS PGothic" panose="020B0600070205080204" pitchFamily="34" charset="-128"/>
                <a:cs typeface="Arial" pitchFamily="34" charset="0"/>
              </a:rPr>
              <a:t>and recommended at least one merit badge counselor.”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altLang="en-US" sz="4000" smtClean="0">
                <a:latin typeface="Arial" pitchFamily="34" charset="0"/>
              </a:rPr>
              <a:t>This Training Will Cover</a:t>
            </a:r>
          </a:p>
        </p:txBody>
      </p:sp>
      <p:sp>
        <p:nvSpPr>
          <p:cNvPr id="9219" name="Rectangle 3"/>
          <p:cNvSpPr>
            <a:spLocks noGrp="1" noChangeArrowheads="1"/>
          </p:cNvSpPr>
          <p:nvPr>
            <p:ph type="body" idx="4294967295"/>
          </p:nvPr>
        </p:nvSpPr>
        <p:spPr>
          <a:xfrm>
            <a:off x="468313" y="1524000"/>
            <a:ext cx="8131175" cy="4495800"/>
          </a:xfrm>
        </p:spPr>
        <p:txBody>
          <a:bodyPr/>
          <a:lstStyle/>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Scouting overview: mission, aims, and methods</a:t>
            </a:r>
          </a:p>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Merit badge program role and benefits</a:t>
            </a:r>
          </a:p>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Merit badge counselor qualifications </a:t>
            </a:r>
          </a:p>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How to become a counselor</a:t>
            </a:r>
          </a:p>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The merit badge counseling process</a:t>
            </a:r>
          </a:p>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Merit badge requirements: fulfill as written</a:t>
            </a:r>
          </a:p>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Effective counseling</a:t>
            </a:r>
          </a:p>
          <a:p>
            <a:pPr marL="452438" indent="-452438">
              <a:spcBef>
                <a:spcPts val="1200"/>
              </a:spcBef>
              <a:buFont typeface="Arial" pitchFamily="34" charset="0"/>
              <a:buBlip>
                <a:blip r:embed="rId3"/>
              </a:buBlip>
            </a:pPr>
            <a:r>
              <a:rPr lang="en-US" altLang="en-US" sz="2700" dirty="0" smtClean="0">
                <a:latin typeface="Arial" pitchFamily="34" charset="0"/>
                <a:cs typeface="Arial" pitchFamily="34" charset="0"/>
              </a:rPr>
              <a:t>Group instruction and camp settings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a:extLst>
              <a:ext uri="{28A0092B-C50C-407E-A947-70E740481C1C}">
                <a14:useLocalDpi xmlns:a14="http://schemas.microsoft.com/office/drawing/2010/main" val="0"/>
              </a:ext>
            </a:extLst>
          </a:blip>
          <a:srcRect b="10680"/>
          <a:stretch>
            <a:fillRect/>
          </a:stretch>
        </p:blipFill>
        <p:spPr bwMode="auto">
          <a:xfrm>
            <a:off x="1346200" y="2089150"/>
            <a:ext cx="545306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Application for Merit Badge</a:t>
            </a:r>
          </a:p>
          <a:p>
            <a:pPr algn="ctr" eaLnBrk="1" hangingPunct="1">
              <a:spcBef>
                <a:spcPct val="0"/>
              </a:spcBef>
              <a:buFontTx/>
              <a:buNone/>
            </a:pPr>
            <a:r>
              <a:rPr lang="en-US" altLang="en-US" b="1" i="1">
                <a:latin typeface="Arial" pitchFamily="34" charset="0"/>
              </a:rPr>
              <a:t>The Blue Card</a:t>
            </a:r>
          </a:p>
        </p:txBody>
      </p:sp>
      <p:sp>
        <p:nvSpPr>
          <p:cNvPr id="46084" name="Text Box 7"/>
          <p:cNvSpPr txBox="1">
            <a:spLocks noChangeArrowheads="1"/>
          </p:cNvSpPr>
          <p:nvPr/>
        </p:nvSpPr>
        <p:spPr bwMode="auto">
          <a:xfrm>
            <a:off x="1543050" y="5238750"/>
            <a:ext cx="606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400">
                <a:latin typeface="Arial" pitchFamily="34" charset="0"/>
              </a:rPr>
              <a:t>Record of completed requirements</a:t>
            </a:r>
          </a:p>
        </p:txBody>
      </p:sp>
      <p:sp>
        <p:nvSpPr>
          <p:cNvPr id="46085" name="Rectangle 7"/>
          <p:cNvSpPr>
            <a:spLocks noChangeArrowheads="1"/>
          </p:cNvSpPr>
          <p:nvPr/>
        </p:nvSpPr>
        <p:spPr bwMode="auto">
          <a:xfrm>
            <a:off x="6770688" y="2867025"/>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400">
                <a:latin typeface="Arial" pitchFamily="34" charset="0"/>
              </a:rPr>
              <a:t>Scout’</a:t>
            </a:r>
            <a:r>
              <a:rPr lang="en-US" altLang="ja-JP" sz="2400">
                <a:latin typeface="Arial" pitchFamily="34" charset="0"/>
              </a:rPr>
              <a:t>s information</a:t>
            </a:r>
            <a:endParaRPr lang="en-US" altLang="en-US" sz="2400">
              <a:latin typeface="Arial" pitchFamily="34" charset="0"/>
            </a:endParaRPr>
          </a:p>
        </p:txBody>
      </p:sp>
      <p:cxnSp>
        <p:nvCxnSpPr>
          <p:cNvPr id="21" name="Straight Arrow Connector 20"/>
          <p:cNvCxnSpPr/>
          <p:nvPr/>
        </p:nvCxnSpPr>
        <p:spPr>
          <a:xfrm flipV="1">
            <a:off x="4056063" y="4884738"/>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87"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7.0.0.2</a:t>
            </a:r>
          </a:p>
        </p:txBody>
      </p:sp>
      <p:sp>
        <p:nvSpPr>
          <p:cNvPr id="9" name="Rounded Rectangle 8"/>
          <p:cNvSpPr/>
          <p:nvPr/>
        </p:nvSpPr>
        <p:spPr>
          <a:xfrm>
            <a:off x="4892675" y="2482850"/>
            <a:ext cx="1800225" cy="1257300"/>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ounded Rectangle 9"/>
          <p:cNvSpPr/>
          <p:nvPr/>
        </p:nvSpPr>
        <p:spPr>
          <a:xfrm>
            <a:off x="3117850" y="2143125"/>
            <a:ext cx="1695450" cy="266858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14" name="Straight Arrow Connector 13"/>
          <p:cNvCxnSpPr/>
          <p:nvPr/>
        </p:nvCxnSpPr>
        <p:spPr>
          <a:xfrm rot="16200000" flipV="1">
            <a:off x="6982619" y="2897982"/>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2484438" y="1746250"/>
            <a:ext cx="4840287" cy="2797175"/>
            <a:chOff x="2424113" y="1746250"/>
            <a:chExt cx="4840287" cy="2797175"/>
          </a:xfrm>
        </p:grpSpPr>
        <p:pic>
          <p:nvPicPr>
            <p:cNvPr id="48150" name="Picture 3"/>
            <p:cNvPicPr>
              <a:picLocks noChangeAspect="1" noChangeArrowheads="1"/>
            </p:cNvPicPr>
            <p:nvPr/>
          </p:nvPicPr>
          <p:blipFill>
            <a:blip r:embed="rId3">
              <a:extLst>
                <a:ext uri="{28A0092B-C50C-407E-A947-70E740481C1C}">
                  <a14:useLocalDpi xmlns:a14="http://schemas.microsoft.com/office/drawing/2010/main" val="0"/>
                </a:ext>
              </a:extLst>
            </a:blip>
            <a:srcRect r="67387"/>
            <a:stretch>
              <a:fillRect/>
            </a:stretch>
          </p:blipFill>
          <p:spPr bwMode="auto">
            <a:xfrm>
              <a:off x="2424113" y="1746250"/>
              <a:ext cx="159067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3"/>
            <p:cNvPicPr>
              <a:picLocks noChangeAspect="1" noChangeArrowheads="1"/>
            </p:cNvPicPr>
            <p:nvPr/>
          </p:nvPicPr>
          <p:blipFill>
            <a:blip r:embed="rId3">
              <a:extLst>
                <a:ext uri="{28A0092B-C50C-407E-A947-70E740481C1C}">
                  <a14:useLocalDpi xmlns:a14="http://schemas.microsoft.com/office/drawing/2010/main" val="0"/>
                </a:ext>
              </a:extLst>
            </a:blip>
            <a:srcRect l="32492" r="34254"/>
            <a:stretch>
              <a:fillRect/>
            </a:stretch>
          </p:blipFill>
          <p:spPr bwMode="auto">
            <a:xfrm>
              <a:off x="4005263" y="1749425"/>
              <a:ext cx="16224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
            <p:cNvPicPr>
              <a:picLocks noChangeAspect="1" noChangeArrowheads="1"/>
            </p:cNvPicPr>
            <p:nvPr/>
          </p:nvPicPr>
          <p:blipFill>
            <a:blip r:embed="rId3">
              <a:extLst>
                <a:ext uri="{28A0092B-C50C-407E-A947-70E740481C1C}">
                  <a14:useLocalDpi xmlns:a14="http://schemas.microsoft.com/office/drawing/2010/main" val="0"/>
                </a:ext>
              </a:extLst>
            </a:blip>
            <a:srcRect l="66212"/>
            <a:stretch>
              <a:fillRect/>
            </a:stretch>
          </p:blipFill>
          <p:spPr bwMode="auto">
            <a:xfrm>
              <a:off x="5616575" y="1747838"/>
              <a:ext cx="16478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Rectangle 5"/>
          <p:cNvSpPr>
            <a:spLocks noChangeArrowheads="1"/>
          </p:cNvSpPr>
          <p:nvPr/>
        </p:nvSpPr>
        <p:spPr bwMode="auto">
          <a:xfrm>
            <a:off x="430213" y="17764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000">
                <a:latin typeface="Arial" pitchFamily="34" charset="0"/>
              </a:rPr>
              <a:t>Counselor’</a:t>
            </a:r>
            <a:r>
              <a:rPr lang="en-US" altLang="ja-JP" sz="2000">
                <a:latin typeface="Arial" pitchFamily="34" charset="0"/>
              </a:rPr>
              <a:t>s information</a:t>
            </a:r>
            <a:endParaRPr lang="en-US" altLang="en-US" sz="2000">
              <a:latin typeface="Arial" pitchFamily="34" charset="0"/>
            </a:endParaRPr>
          </a:p>
        </p:txBody>
      </p:sp>
      <p:sp>
        <p:nvSpPr>
          <p:cNvPr id="48132" name="Text Box 6"/>
          <p:cNvSpPr txBox="1">
            <a:spLocks noChangeArrowheads="1"/>
          </p:cNvSpPr>
          <p:nvPr/>
        </p:nvSpPr>
        <p:spPr bwMode="auto">
          <a:xfrm>
            <a:off x="3733800" y="4810125"/>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000">
                <a:latin typeface="Arial" pitchFamily="34" charset="0"/>
              </a:rPr>
              <a:t>1/3 goes to Scout for his records</a:t>
            </a:r>
            <a:endParaRPr lang="en-US" altLang="en-US" sz="2200">
              <a:latin typeface="Arial" pitchFamily="34" charset="0"/>
            </a:endParaRPr>
          </a:p>
        </p:txBody>
      </p:sp>
      <p:sp>
        <p:nvSpPr>
          <p:cNvPr id="48133" name="Text Box 10"/>
          <p:cNvSpPr txBox="1">
            <a:spLocks noChangeArrowheads="1"/>
          </p:cNvSpPr>
          <p:nvPr/>
        </p:nvSpPr>
        <p:spPr bwMode="auto">
          <a:xfrm>
            <a:off x="7242175" y="2967038"/>
            <a:ext cx="1328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2000">
                <a:latin typeface="Arial" pitchFamily="34" charset="0"/>
              </a:rPr>
              <a:t>Unit </a:t>
            </a:r>
            <a:br>
              <a:rPr lang="en-US" altLang="en-US" sz="2000">
                <a:latin typeface="Arial" pitchFamily="34" charset="0"/>
              </a:rPr>
            </a:br>
            <a:r>
              <a:rPr lang="en-US" altLang="en-US" sz="2000">
                <a:latin typeface="Arial" pitchFamily="34" charset="0"/>
              </a:rPr>
              <a:t>leader’</a:t>
            </a:r>
            <a:r>
              <a:rPr lang="en-US" altLang="ja-JP" sz="2000">
                <a:latin typeface="Arial" pitchFamily="34" charset="0"/>
              </a:rPr>
              <a:t>s </a:t>
            </a:r>
            <a:br>
              <a:rPr lang="en-US" altLang="ja-JP" sz="2000">
                <a:latin typeface="Arial" pitchFamily="34" charset="0"/>
              </a:rPr>
            </a:br>
            <a:r>
              <a:rPr lang="en-US" altLang="ja-JP" sz="2000">
                <a:latin typeface="Arial" pitchFamily="34" charset="0"/>
              </a:rPr>
              <a:t>second</a:t>
            </a:r>
            <a:br>
              <a:rPr lang="en-US" altLang="ja-JP" sz="2000">
                <a:latin typeface="Arial" pitchFamily="34" charset="0"/>
              </a:rPr>
            </a:br>
            <a:r>
              <a:rPr lang="en-US" altLang="ja-JP" sz="2000">
                <a:latin typeface="Arial" pitchFamily="34" charset="0"/>
              </a:rPr>
              <a:t>signature</a:t>
            </a:r>
            <a:endParaRPr lang="en-US" altLang="en-US" sz="2000">
              <a:latin typeface="Arial" pitchFamily="34" charset="0"/>
            </a:endParaRPr>
          </a:p>
        </p:txBody>
      </p:sp>
      <p:sp>
        <p:nvSpPr>
          <p:cNvPr id="48134" name="Rectangle 13"/>
          <p:cNvSpPr>
            <a:spLocks noChangeArrowheads="1"/>
          </p:cNvSpPr>
          <p:nvPr/>
        </p:nvSpPr>
        <p:spPr bwMode="auto">
          <a:xfrm>
            <a:off x="427038" y="2624138"/>
            <a:ext cx="2057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000">
                <a:latin typeface="Arial" pitchFamily="34" charset="0"/>
              </a:rPr>
              <a:t>Counselor signs in </a:t>
            </a:r>
            <a:r>
              <a:rPr lang="en-US" altLang="en-US" sz="2000" i="1">
                <a:latin typeface="Arial" pitchFamily="34" charset="0"/>
              </a:rPr>
              <a:t>two</a:t>
            </a:r>
            <a:r>
              <a:rPr lang="en-US" altLang="en-US" sz="2000">
                <a:latin typeface="Arial" pitchFamily="34" charset="0"/>
              </a:rPr>
              <a:t> places once all requirements are complete</a:t>
            </a:r>
          </a:p>
        </p:txBody>
      </p:sp>
      <p:cxnSp>
        <p:nvCxnSpPr>
          <p:cNvPr id="26" name="Straight Arrow Connector 25"/>
          <p:cNvCxnSpPr/>
          <p:nvPr/>
        </p:nvCxnSpPr>
        <p:spPr>
          <a:xfrm flipV="1">
            <a:off x="3255963"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6"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7.0.0.2</a:t>
            </a:r>
          </a:p>
        </p:txBody>
      </p:sp>
      <p:sp>
        <p:nvSpPr>
          <p:cNvPr id="48137"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Application for Merit Badge</a:t>
            </a:r>
          </a:p>
          <a:p>
            <a:pPr algn="ctr" eaLnBrk="1" hangingPunct="1">
              <a:spcBef>
                <a:spcPct val="0"/>
              </a:spcBef>
              <a:buFontTx/>
              <a:buNone/>
            </a:pPr>
            <a:r>
              <a:rPr lang="en-US" altLang="en-US" b="1" i="1">
                <a:latin typeface="Arial" pitchFamily="34" charset="0"/>
              </a:rPr>
              <a:t>The Blue Card – Reverse Side</a:t>
            </a:r>
          </a:p>
        </p:txBody>
      </p:sp>
      <p:sp>
        <p:nvSpPr>
          <p:cNvPr id="20" name="Rounded Rectangle 19"/>
          <p:cNvSpPr/>
          <p:nvPr/>
        </p:nvSpPr>
        <p:spPr>
          <a:xfrm>
            <a:off x="2505075" y="1765300"/>
            <a:ext cx="1560513" cy="123983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ounded Rectangle 22"/>
          <p:cNvSpPr/>
          <p:nvPr/>
        </p:nvSpPr>
        <p:spPr>
          <a:xfrm>
            <a:off x="2536825" y="3005138"/>
            <a:ext cx="1497013" cy="23177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Rounded Rectangle 23"/>
          <p:cNvSpPr/>
          <p:nvPr/>
        </p:nvSpPr>
        <p:spPr>
          <a:xfrm>
            <a:off x="4117975" y="3005138"/>
            <a:ext cx="1500188" cy="2889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Rounded Rectangle 24"/>
          <p:cNvSpPr/>
          <p:nvPr/>
        </p:nvSpPr>
        <p:spPr>
          <a:xfrm>
            <a:off x="4117975" y="3341688"/>
            <a:ext cx="1500188" cy="2635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27" name="Straight Arrow Connector 26"/>
          <p:cNvCxnSpPr/>
          <p:nvPr/>
        </p:nvCxnSpPr>
        <p:spPr>
          <a:xfrm flipV="1">
            <a:off x="4897438"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40500"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47850" y="2301875"/>
            <a:ext cx="60166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659438" y="3487738"/>
            <a:ext cx="17780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52638" y="3151188"/>
            <a:ext cx="3968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8" name="Text Box 5"/>
          <p:cNvSpPr txBox="1">
            <a:spLocks noChangeArrowheads="1"/>
          </p:cNvSpPr>
          <p:nvPr/>
        </p:nvSpPr>
        <p:spPr bwMode="auto">
          <a:xfrm>
            <a:off x="6019800" y="4800600"/>
            <a:ext cx="2438400" cy="1098550"/>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000">
                <a:solidFill>
                  <a:schemeClr val="bg1"/>
                </a:solidFill>
                <a:latin typeface="Arial" pitchFamily="34" charset="0"/>
              </a:rPr>
              <a:t>1/3 goes to the counselor’</a:t>
            </a:r>
            <a:r>
              <a:rPr lang="en-US" altLang="ja-JP" sz="2000">
                <a:solidFill>
                  <a:schemeClr val="bg1"/>
                </a:solidFill>
                <a:latin typeface="Arial" pitchFamily="34" charset="0"/>
              </a:rPr>
              <a:t>s </a:t>
            </a:r>
            <a:br>
              <a:rPr lang="en-US" altLang="ja-JP" sz="2000">
                <a:solidFill>
                  <a:schemeClr val="bg1"/>
                </a:solidFill>
                <a:latin typeface="Arial" pitchFamily="34" charset="0"/>
              </a:rPr>
            </a:br>
            <a:r>
              <a:rPr lang="en-US" altLang="ja-JP" sz="2000">
                <a:solidFill>
                  <a:schemeClr val="bg1"/>
                </a:solidFill>
                <a:latin typeface="Arial" pitchFamily="34" charset="0"/>
              </a:rPr>
              <a:t>records</a:t>
            </a:r>
            <a:endParaRPr lang="en-US" altLang="en-US" sz="2000">
              <a:solidFill>
                <a:schemeClr val="bg1"/>
              </a:solidFill>
              <a:latin typeface="Arial" pitchFamily="34" charset="0"/>
            </a:endParaRPr>
          </a:p>
        </p:txBody>
      </p:sp>
      <p:sp>
        <p:nvSpPr>
          <p:cNvPr id="48149" name="Text Box 6"/>
          <p:cNvSpPr txBox="1">
            <a:spLocks noChangeArrowheads="1"/>
          </p:cNvSpPr>
          <p:nvPr/>
        </p:nvSpPr>
        <p:spPr bwMode="auto">
          <a:xfrm>
            <a:off x="1143000" y="4800600"/>
            <a:ext cx="2590800" cy="1098550"/>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000">
                <a:solidFill>
                  <a:schemeClr val="bg1"/>
                </a:solidFill>
                <a:latin typeface="Arial" pitchFamily="34" charset="0"/>
              </a:rPr>
              <a:t>1/3 goes to the unit as application for</a:t>
            </a:r>
            <a:br>
              <a:rPr lang="en-US" altLang="en-US" sz="2000">
                <a:solidFill>
                  <a:schemeClr val="bg1"/>
                </a:solidFill>
                <a:latin typeface="Arial" pitchFamily="34" charset="0"/>
              </a:rPr>
            </a:br>
            <a:r>
              <a:rPr lang="en-US" altLang="en-US" sz="2000">
                <a:solidFill>
                  <a:schemeClr val="bg1"/>
                </a:solidFill>
                <a:latin typeface="Arial" pitchFamily="34" charset="0"/>
              </a:rPr>
              <a:t>the badge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2286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150000"/>
              </a:lnSpc>
              <a:spcBef>
                <a:spcPct val="0"/>
              </a:spcBef>
              <a:buFontTx/>
              <a:buNone/>
            </a:pPr>
            <a:r>
              <a:rPr lang="en-US" altLang="en-US" sz="4000" b="1">
                <a:latin typeface="Arial" pitchFamily="34" charset="0"/>
              </a:rPr>
              <a:t>Role of a Merit Badge Counselor</a:t>
            </a:r>
          </a:p>
        </p:txBody>
      </p:sp>
      <p:sp>
        <p:nvSpPr>
          <p:cNvPr id="26627" name="Text Box 3"/>
          <p:cNvSpPr txBox="1">
            <a:spLocks noChangeArrowheads="1"/>
          </p:cNvSpPr>
          <p:nvPr/>
        </p:nvSpPr>
        <p:spPr bwMode="auto">
          <a:xfrm>
            <a:off x="381000" y="1543050"/>
            <a:ext cx="69342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914400" indent="-45720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buFont typeface="Troop39" charset="0"/>
              <a:buNone/>
              <a:defRPr/>
            </a:pPr>
            <a:r>
              <a:rPr lang="en-US" sz="2600" dirty="0" smtClean="0">
                <a:cs typeface="Arial" pitchFamily="34" charset="0"/>
              </a:rPr>
              <a:t>Interview the Scout (with a buddy present)</a:t>
            </a:r>
            <a:br>
              <a:rPr lang="en-US" sz="2600" dirty="0" smtClean="0">
                <a:cs typeface="Arial" pitchFamily="34" charset="0"/>
              </a:rPr>
            </a:br>
            <a:r>
              <a:rPr lang="en-US" sz="2600" dirty="0" smtClean="0">
                <a:cs typeface="Arial" pitchFamily="34" charset="0"/>
              </a:rPr>
              <a:t>to determine:</a:t>
            </a:r>
          </a:p>
          <a:p>
            <a:pPr eaLnBrk="1" hangingPunct="1">
              <a:buFont typeface="Troop39" charset="0"/>
              <a:buNone/>
              <a:defRPr/>
            </a:pPr>
            <a:endParaRPr lang="en-US" dirty="0" smtClean="0">
              <a:cs typeface="Arial" pitchFamily="34" charset="0"/>
            </a:endParaRPr>
          </a:p>
          <a:p>
            <a:pPr lvl="1" eaLnBrk="1" hangingPunct="1">
              <a:buFontTx/>
              <a:buBlip>
                <a:blip r:embed="rId3"/>
              </a:buBlip>
              <a:defRPr/>
            </a:pPr>
            <a:r>
              <a:rPr lang="en-US" sz="2600" dirty="0" smtClean="0">
                <a:cs typeface="Arial" pitchFamily="34" charset="0"/>
              </a:rPr>
              <a:t>His preparedness</a:t>
            </a:r>
          </a:p>
          <a:p>
            <a:pPr lvl="1" eaLnBrk="1" hangingPunct="1">
              <a:spcBef>
                <a:spcPts val="300"/>
              </a:spcBef>
              <a:buFontTx/>
              <a:buBlip>
                <a:blip r:embed="rId3"/>
              </a:buBlip>
              <a:defRPr/>
            </a:pPr>
            <a:r>
              <a:rPr lang="en-US" sz="2600" dirty="0" smtClean="0">
                <a:cs typeface="Arial" pitchFamily="34" charset="0"/>
              </a:rPr>
              <a:t>His current knowledge</a:t>
            </a:r>
          </a:p>
          <a:p>
            <a:pPr lvl="1" eaLnBrk="1" hangingPunct="1">
              <a:spcBef>
                <a:spcPts val="300"/>
              </a:spcBef>
              <a:buFontTx/>
              <a:buBlip>
                <a:blip r:embed="rId3"/>
              </a:buBlip>
              <a:defRPr/>
            </a:pPr>
            <a:r>
              <a:rPr lang="en-US" sz="2600" dirty="0" smtClean="0">
                <a:cs typeface="Arial" pitchFamily="34" charset="0"/>
              </a:rPr>
              <a:t>His interest</a:t>
            </a:r>
          </a:p>
          <a:p>
            <a:pPr lvl="1" eaLnBrk="1" hangingPunct="1">
              <a:spcBef>
                <a:spcPts val="300"/>
              </a:spcBef>
              <a:defRPr/>
            </a:pPr>
            <a:endParaRPr lang="en-US" sz="2800" dirty="0" smtClean="0">
              <a:cs typeface="Arial" pitchFamily="34" charset="0"/>
            </a:endParaRPr>
          </a:p>
          <a:p>
            <a:pPr marL="0" lvl="1" indent="0" eaLnBrk="1" hangingPunct="1">
              <a:defRPr/>
            </a:pPr>
            <a:r>
              <a:rPr lang="en-US" sz="2600" dirty="0" smtClean="0">
                <a:cs typeface="Arial" pitchFamily="34" charset="0"/>
              </a:rPr>
              <a:t>In subsequent meetings:</a:t>
            </a:r>
          </a:p>
          <a:p>
            <a:pPr lvl="1" eaLnBrk="1" hangingPunct="1">
              <a:defRPr/>
            </a:pPr>
            <a:endParaRPr lang="en-US" dirty="0" smtClean="0">
              <a:cs typeface="Arial" pitchFamily="34" charset="0"/>
            </a:endParaRPr>
          </a:p>
          <a:p>
            <a:pPr lvl="1" eaLnBrk="1" hangingPunct="1">
              <a:buFontTx/>
              <a:buBlip>
                <a:blip r:embed="rId3"/>
              </a:buBlip>
              <a:defRPr/>
            </a:pPr>
            <a:r>
              <a:rPr lang="en-US" sz="2600" dirty="0" smtClean="0">
                <a:cs typeface="Arial" pitchFamily="34" charset="0"/>
              </a:rPr>
              <a:t>Evaluate progress</a:t>
            </a:r>
          </a:p>
          <a:p>
            <a:pPr lvl="1" eaLnBrk="1" hangingPunct="1">
              <a:spcBef>
                <a:spcPts val="200"/>
              </a:spcBef>
              <a:buFontTx/>
              <a:buBlip>
                <a:blip r:embed="rId3"/>
              </a:buBlip>
              <a:defRPr/>
            </a:pPr>
            <a:r>
              <a:rPr lang="en-US" sz="2600" dirty="0" smtClean="0">
                <a:cs typeface="Arial" pitchFamily="34" charset="0"/>
              </a:rPr>
              <a:t>Review completed work</a:t>
            </a:r>
          </a:p>
        </p:txBody>
      </p:sp>
      <p:pic>
        <p:nvPicPr>
          <p:cNvPr id="501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2286000"/>
            <a:ext cx="3221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228600"/>
            <a:ext cx="9144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150000"/>
              </a:lnSpc>
              <a:spcBef>
                <a:spcPct val="0"/>
              </a:spcBef>
              <a:buFontTx/>
              <a:buNone/>
            </a:pPr>
            <a:r>
              <a:rPr lang="en-US" altLang="en-US" sz="4000" b="1">
                <a:latin typeface="Arial" pitchFamily="34" charset="0"/>
              </a:rPr>
              <a:t>Role of a Merit Badge Counselor</a:t>
            </a:r>
          </a:p>
          <a:p>
            <a:pPr eaLnBrk="1" hangingPunct="1">
              <a:lnSpc>
                <a:spcPct val="150000"/>
              </a:lnSpc>
              <a:spcBef>
                <a:spcPct val="0"/>
              </a:spcBef>
              <a:buFontTx/>
              <a:buNone/>
            </a:pPr>
            <a:r>
              <a:rPr lang="en-US" altLang="en-US" sz="3600" b="1" i="1">
                <a:latin typeface="Arial" pitchFamily="34" charset="0"/>
              </a:rPr>
              <a:t>	Coaching: </a:t>
            </a:r>
          </a:p>
        </p:txBody>
      </p:sp>
      <p:sp>
        <p:nvSpPr>
          <p:cNvPr id="52227" name="Text Box 3"/>
          <p:cNvSpPr txBox="1">
            <a:spLocks noChangeArrowheads="1"/>
          </p:cNvSpPr>
          <p:nvPr/>
        </p:nvSpPr>
        <p:spPr bwMode="auto">
          <a:xfrm>
            <a:off x="392113" y="2178050"/>
            <a:ext cx="80772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ts val="900"/>
              </a:spcBef>
              <a:buFontTx/>
              <a:buBlip>
                <a:blip r:embed="rId3"/>
              </a:buBlip>
            </a:pPr>
            <a:r>
              <a:rPr lang="en-US" altLang="en-US" sz="2600">
                <a:latin typeface="Arial" pitchFamily="34" charset="0"/>
              </a:rPr>
              <a:t>Teach required skills.</a:t>
            </a:r>
          </a:p>
          <a:p>
            <a:pPr eaLnBrk="1" hangingPunct="1">
              <a:lnSpc>
                <a:spcPct val="90000"/>
              </a:lnSpc>
              <a:spcBef>
                <a:spcPts val="900"/>
              </a:spcBef>
              <a:buFontTx/>
              <a:buBlip>
                <a:blip r:embed="rId3"/>
              </a:buBlip>
            </a:pPr>
            <a:r>
              <a:rPr lang="en-US" altLang="en-US" sz="2600">
                <a:latin typeface="Arial" pitchFamily="34" charset="0"/>
              </a:rPr>
              <a:t>Provide opportunities</a:t>
            </a:r>
            <a:br>
              <a:rPr lang="en-US" altLang="en-US" sz="2600">
                <a:latin typeface="Arial" pitchFamily="34" charset="0"/>
              </a:rPr>
            </a:br>
            <a:r>
              <a:rPr lang="en-US" altLang="en-US" sz="2600">
                <a:latin typeface="Arial" pitchFamily="34" charset="0"/>
              </a:rPr>
              <a:t>to practice.</a:t>
            </a:r>
          </a:p>
          <a:p>
            <a:pPr eaLnBrk="1" hangingPunct="1">
              <a:lnSpc>
                <a:spcPct val="90000"/>
              </a:lnSpc>
              <a:spcBef>
                <a:spcPts val="900"/>
              </a:spcBef>
              <a:buFontTx/>
              <a:buBlip>
                <a:blip r:embed="rId3"/>
              </a:buBlip>
            </a:pPr>
            <a:r>
              <a:rPr lang="en-US" altLang="en-US" sz="2600">
                <a:solidFill>
                  <a:srgbClr val="000000"/>
                </a:solidFill>
                <a:latin typeface="Arial" pitchFamily="34" charset="0"/>
              </a:rPr>
              <a:t>Provide encouragement,</a:t>
            </a:r>
            <a:br>
              <a:rPr lang="en-US" altLang="en-US" sz="2600">
                <a:solidFill>
                  <a:srgbClr val="000000"/>
                </a:solidFill>
                <a:latin typeface="Arial" pitchFamily="34" charset="0"/>
              </a:rPr>
            </a:br>
            <a:r>
              <a:rPr lang="en-US" altLang="en-US" sz="2600">
                <a:solidFill>
                  <a:srgbClr val="000000"/>
                </a:solidFill>
                <a:latin typeface="Arial" pitchFamily="34" charset="0"/>
              </a:rPr>
              <a:t>and also praise when </a:t>
            </a:r>
            <a:br>
              <a:rPr lang="en-US" altLang="en-US" sz="2600">
                <a:solidFill>
                  <a:srgbClr val="000000"/>
                </a:solidFill>
                <a:latin typeface="Arial" pitchFamily="34" charset="0"/>
              </a:rPr>
            </a:br>
            <a:r>
              <a:rPr lang="en-US" altLang="en-US" sz="2600">
                <a:solidFill>
                  <a:srgbClr val="000000"/>
                </a:solidFill>
                <a:latin typeface="Arial" pitchFamily="34" charset="0"/>
              </a:rPr>
              <a:t>appropriate.</a:t>
            </a:r>
          </a:p>
          <a:p>
            <a:pPr eaLnBrk="1" hangingPunct="1">
              <a:lnSpc>
                <a:spcPct val="90000"/>
              </a:lnSpc>
              <a:spcBef>
                <a:spcPts val="900"/>
              </a:spcBef>
              <a:buFontTx/>
              <a:buBlip>
                <a:blip r:embed="rId3"/>
              </a:buBlip>
            </a:pPr>
            <a:r>
              <a:rPr lang="en-US" altLang="en-US" sz="2600">
                <a:solidFill>
                  <a:srgbClr val="000000"/>
                </a:solidFill>
                <a:latin typeface="Arial" pitchFamily="34" charset="0"/>
              </a:rPr>
              <a:t>Encourage goal setting and provide help and support in reaching goals.</a:t>
            </a:r>
          </a:p>
          <a:p>
            <a:pPr eaLnBrk="1" hangingPunct="1">
              <a:lnSpc>
                <a:spcPct val="90000"/>
              </a:lnSpc>
              <a:spcBef>
                <a:spcPts val="900"/>
              </a:spcBef>
              <a:buFontTx/>
              <a:buBlip>
                <a:blip r:embed="rId3"/>
              </a:buBlip>
            </a:pPr>
            <a:r>
              <a:rPr lang="en-US" altLang="en-US" sz="2600">
                <a:solidFill>
                  <a:srgbClr val="000000"/>
                </a:solidFill>
                <a:latin typeface="Arial" pitchFamily="34" charset="0"/>
              </a:rPr>
              <a:t>Evaluate progress and respond accordingly.</a:t>
            </a:r>
          </a:p>
        </p:txBody>
      </p:sp>
      <p:pic>
        <p:nvPicPr>
          <p:cNvPr id="52228" name="Picture 5"/>
          <p:cNvPicPr>
            <a:picLocks noChangeAspect="1" noChangeArrowheads="1"/>
          </p:cNvPicPr>
          <p:nvPr/>
        </p:nvPicPr>
        <p:blipFill>
          <a:blip r:embed="rId4">
            <a:extLst>
              <a:ext uri="{28A0092B-C50C-407E-A947-70E740481C1C}">
                <a14:useLocalDpi xmlns:a14="http://schemas.microsoft.com/office/drawing/2010/main" val="0"/>
              </a:ext>
            </a:extLst>
          </a:blip>
          <a:srcRect l="10632" t="3793" r="9380" b="9512"/>
          <a:stretch>
            <a:fillRect/>
          </a:stretch>
        </p:blipFill>
        <p:spPr bwMode="auto">
          <a:xfrm>
            <a:off x="4740275" y="1295400"/>
            <a:ext cx="3811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228600"/>
            <a:ext cx="9144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150000"/>
              </a:lnSpc>
              <a:spcBef>
                <a:spcPct val="0"/>
              </a:spcBef>
              <a:buFontTx/>
              <a:buNone/>
            </a:pPr>
            <a:r>
              <a:rPr lang="en-US" altLang="en-US" sz="4000" b="1">
                <a:latin typeface="Arial" pitchFamily="34" charset="0"/>
              </a:rPr>
              <a:t>Role of a Merit Badge Counselor</a:t>
            </a:r>
          </a:p>
          <a:p>
            <a:pPr eaLnBrk="1" hangingPunct="1">
              <a:lnSpc>
                <a:spcPct val="150000"/>
              </a:lnSpc>
              <a:spcBef>
                <a:spcPct val="0"/>
              </a:spcBef>
              <a:buFontTx/>
              <a:buNone/>
            </a:pPr>
            <a:r>
              <a:rPr lang="en-US" altLang="en-US" sz="3600" b="1">
                <a:latin typeface="Arial" pitchFamily="34" charset="0"/>
              </a:rPr>
              <a:t>	</a:t>
            </a:r>
            <a:r>
              <a:rPr lang="en-US" altLang="en-US" sz="3600" b="1" i="1">
                <a:latin typeface="Arial" pitchFamily="34" charset="0"/>
              </a:rPr>
              <a:t>Mentoring:</a:t>
            </a:r>
          </a:p>
        </p:txBody>
      </p:sp>
      <p:sp>
        <p:nvSpPr>
          <p:cNvPr id="54275" name="Text Box 3"/>
          <p:cNvSpPr txBox="1">
            <a:spLocks noChangeArrowheads="1"/>
          </p:cNvSpPr>
          <p:nvPr/>
        </p:nvSpPr>
        <p:spPr bwMode="auto">
          <a:xfrm>
            <a:off x="392113" y="2176463"/>
            <a:ext cx="52578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41313" indent="-341313">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lnSpc>
                <a:spcPct val="95000"/>
              </a:lnSpc>
              <a:spcBef>
                <a:spcPts val="1200"/>
              </a:spcBef>
              <a:buFontTx/>
              <a:buBlip>
                <a:blip r:embed="rId3"/>
              </a:buBlip>
            </a:pPr>
            <a:r>
              <a:rPr lang="en-US" altLang="en-US" sz="2600">
                <a:latin typeface="Arial" pitchFamily="34" charset="0"/>
              </a:rPr>
              <a:t>Establish a relationship,</a:t>
            </a:r>
            <a:br>
              <a:rPr lang="en-US" altLang="en-US" sz="2600">
                <a:latin typeface="Arial" pitchFamily="34" charset="0"/>
              </a:rPr>
            </a:br>
            <a:r>
              <a:rPr lang="en-US" altLang="en-US" sz="2600">
                <a:latin typeface="Arial" pitchFamily="34" charset="0"/>
              </a:rPr>
              <a:t>taking a genuine interest</a:t>
            </a:r>
            <a:br>
              <a:rPr lang="en-US" altLang="en-US" sz="2600">
                <a:latin typeface="Arial" pitchFamily="34" charset="0"/>
              </a:rPr>
            </a:br>
            <a:r>
              <a:rPr lang="en-US" altLang="en-US" sz="2600">
                <a:latin typeface="Arial" pitchFamily="34" charset="0"/>
              </a:rPr>
              <a:t>in the Scout</a:t>
            </a:r>
            <a:r>
              <a:rPr lang="ja-JP" altLang="en-US" sz="2600">
                <a:latin typeface="Arial" pitchFamily="34" charset="0"/>
              </a:rPr>
              <a:t>’</a:t>
            </a:r>
            <a:r>
              <a:rPr lang="en-US" altLang="ja-JP" sz="2600">
                <a:latin typeface="Arial" pitchFamily="34" charset="0"/>
              </a:rPr>
              <a:t>s projects.</a:t>
            </a:r>
          </a:p>
          <a:p>
            <a:pPr lvl="1" eaLnBrk="1" hangingPunct="1">
              <a:lnSpc>
                <a:spcPct val="95000"/>
              </a:lnSpc>
              <a:spcBef>
                <a:spcPts val="1200"/>
              </a:spcBef>
              <a:buFontTx/>
              <a:buBlip>
                <a:blip r:embed="rId3"/>
              </a:buBlip>
            </a:pPr>
            <a:r>
              <a:rPr lang="en-US" altLang="en-US" sz="2600">
                <a:latin typeface="Arial" pitchFamily="34" charset="0"/>
              </a:rPr>
              <a:t>Spark curiosity.</a:t>
            </a:r>
          </a:p>
          <a:p>
            <a:pPr lvl="1" eaLnBrk="1" hangingPunct="1">
              <a:lnSpc>
                <a:spcPct val="95000"/>
              </a:lnSpc>
              <a:spcBef>
                <a:spcPts val="1200"/>
              </a:spcBef>
              <a:buFontTx/>
              <a:buBlip>
                <a:blip r:embed="rId3"/>
              </a:buBlip>
            </a:pPr>
            <a:r>
              <a:rPr lang="en-US" altLang="en-US" sz="2600">
                <a:latin typeface="Arial" pitchFamily="34" charset="0"/>
              </a:rPr>
              <a:t>Go for the deeper dive.</a:t>
            </a:r>
          </a:p>
          <a:p>
            <a:pPr lvl="1" eaLnBrk="1" hangingPunct="1">
              <a:lnSpc>
                <a:spcPct val="95000"/>
              </a:lnSpc>
              <a:spcBef>
                <a:spcPts val="1200"/>
              </a:spcBef>
              <a:buFontTx/>
              <a:buBlip>
                <a:blip r:embed="rId3"/>
              </a:buBlip>
            </a:pPr>
            <a:r>
              <a:rPr lang="en-US" altLang="en-US" sz="2600">
                <a:latin typeface="Arial" pitchFamily="34" charset="0"/>
              </a:rPr>
              <a:t>Encourage long term goal-setting.</a:t>
            </a:r>
          </a:p>
        </p:txBody>
      </p:sp>
      <p:pic>
        <p:nvPicPr>
          <p:cNvPr id="542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309721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1113" y="457200"/>
            <a:ext cx="91440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Requirements</a:t>
            </a:r>
          </a:p>
        </p:txBody>
      </p:sp>
      <p:sp>
        <p:nvSpPr>
          <p:cNvPr id="56323" name="Text Box 3"/>
          <p:cNvSpPr txBox="1">
            <a:spLocks noChangeArrowheads="1"/>
          </p:cNvSpPr>
          <p:nvPr/>
        </p:nvSpPr>
        <p:spPr bwMode="auto">
          <a:xfrm>
            <a:off x="381000" y="1536700"/>
            <a:ext cx="8915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633413"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Bef>
                <a:spcPts val="600"/>
              </a:spcBef>
              <a:buFont typeface="Troop39" charset="0"/>
              <a:buNone/>
              <a:defRPr/>
            </a:pPr>
            <a:r>
              <a:rPr lang="en-US" sz="2600" b="1" dirty="0" smtClean="0"/>
              <a:t>Finding current requirements for a merit badge</a:t>
            </a:r>
          </a:p>
          <a:p>
            <a:pPr marL="457200" indent="-457200" eaLnBrk="1" hangingPunct="1">
              <a:spcBef>
                <a:spcPts val="600"/>
              </a:spcBef>
              <a:buFontTx/>
              <a:buBlip>
                <a:blip r:embed="rId3"/>
              </a:buBlip>
              <a:defRPr/>
            </a:pPr>
            <a:r>
              <a:rPr lang="en-US" sz="2600" i="1" dirty="0" smtClean="0"/>
              <a:t>Boy Scout Requirements </a:t>
            </a:r>
            <a:r>
              <a:rPr lang="en-US" sz="2600" dirty="0" smtClean="0"/>
              <a:t>(current edition)</a:t>
            </a:r>
          </a:p>
          <a:p>
            <a:pPr marL="457200" indent="-457200" eaLnBrk="1" hangingPunct="1">
              <a:spcBef>
                <a:spcPts val="600"/>
              </a:spcBef>
              <a:buFontTx/>
              <a:buBlip>
                <a:blip r:embed="rId3"/>
              </a:buBlip>
              <a:defRPr/>
            </a:pPr>
            <a:r>
              <a:rPr lang="en-US" sz="2600" dirty="0" smtClean="0"/>
              <a:t>Merit badge pamphlet</a:t>
            </a:r>
            <a:r>
              <a:rPr lang="en-US" sz="2600" i="1" dirty="0" smtClean="0"/>
              <a:t> </a:t>
            </a:r>
            <a:r>
              <a:rPr lang="en-US" sz="2600" dirty="0" smtClean="0"/>
              <a:t>(latest printing)</a:t>
            </a:r>
          </a:p>
          <a:p>
            <a:pPr marL="457200" indent="-457200" eaLnBrk="1" hangingPunct="1">
              <a:spcBef>
                <a:spcPts val="600"/>
              </a:spcBef>
              <a:buFontTx/>
              <a:buBlip>
                <a:blip r:embed="rId3"/>
              </a:buBlip>
              <a:defRPr/>
            </a:pPr>
            <a:r>
              <a:rPr lang="en-US" sz="2600" dirty="0" smtClean="0">
                <a:hlinkClick r:id="rId4"/>
              </a:rPr>
              <a:t>www.scouting.org</a:t>
            </a:r>
            <a:r>
              <a:rPr lang="en-US" sz="2600" dirty="0" smtClean="0"/>
              <a:t> </a:t>
            </a:r>
          </a:p>
        </p:txBody>
      </p:sp>
      <p:sp>
        <p:nvSpPr>
          <p:cNvPr id="56324" name="Text Box 4"/>
          <p:cNvSpPr txBox="1">
            <a:spLocks noChangeArrowheads="1"/>
          </p:cNvSpPr>
          <p:nvPr/>
        </p:nvSpPr>
        <p:spPr bwMode="auto">
          <a:xfrm>
            <a:off x="381000" y="3662363"/>
            <a:ext cx="83740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Aft>
                <a:spcPts val="600"/>
              </a:spcAft>
              <a:buFont typeface="Troop39" charset="0"/>
              <a:buNone/>
              <a:defRPr/>
            </a:pPr>
            <a:r>
              <a:rPr lang="en-US" sz="2600" b="1" dirty="0" smtClean="0"/>
              <a:t>Are the requirements flexible?</a:t>
            </a:r>
          </a:p>
          <a:p>
            <a:pPr eaLnBrk="1" hangingPunct="1">
              <a:spcAft>
                <a:spcPts val="600"/>
              </a:spcAft>
              <a:buFontTx/>
              <a:buBlip>
                <a:blip r:embed="rId5"/>
              </a:buBlip>
              <a:defRPr/>
            </a:pPr>
            <a:r>
              <a:rPr lang="en-US" sz="2600" dirty="0" smtClean="0"/>
              <a:t> No; they must be fulfilled as written.</a:t>
            </a:r>
          </a:p>
          <a:p>
            <a:pPr eaLnBrk="1" hangingPunct="1">
              <a:spcAft>
                <a:spcPts val="600"/>
              </a:spcAft>
              <a:buFontTx/>
              <a:buBlip>
                <a:blip r:embed="rId5"/>
              </a:buBlip>
              <a:defRPr/>
            </a:pPr>
            <a:r>
              <a:rPr lang="en-US" sz="2600" dirty="0" smtClean="0"/>
              <a:t> Wording matters!</a:t>
            </a:r>
          </a:p>
          <a:p>
            <a:pPr marL="457200" indent="-457200" eaLnBrk="1" hangingPunct="1">
              <a:spcAft>
                <a:spcPts val="600"/>
              </a:spcAft>
              <a:buFontTx/>
              <a:buBlip>
                <a:blip r:embed="rId5"/>
              </a:buBlip>
              <a:defRPr/>
            </a:pPr>
            <a:r>
              <a:rPr lang="ja-JP" altLang="en-US" sz="2600" dirty="0" smtClean="0"/>
              <a:t>“</a:t>
            </a:r>
            <a:r>
              <a:rPr lang="en-US" altLang="ja-JP" sz="2600" dirty="0" smtClean="0"/>
              <a:t>Show,</a:t>
            </a:r>
            <a:r>
              <a:rPr lang="ja-JP" altLang="en-US" sz="2600" dirty="0" smtClean="0"/>
              <a:t>”</a:t>
            </a:r>
            <a:r>
              <a:rPr lang="en-US" altLang="ja-JP" sz="2600" dirty="0" smtClean="0"/>
              <a:t> </a:t>
            </a:r>
            <a:r>
              <a:rPr lang="ja-JP" altLang="en-US" sz="2600" dirty="0" smtClean="0"/>
              <a:t>“</a:t>
            </a:r>
            <a:r>
              <a:rPr lang="en-US" altLang="ja-JP" sz="2600" dirty="0" smtClean="0"/>
              <a:t>demonstrate,</a:t>
            </a:r>
            <a:r>
              <a:rPr lang="ja-JP" altLang="en-US" sz="2600" dirty="0" smtClean="0"/>
              <a:t>”</a:t>
            </a:r>
            <a:r>
              <a:rPr lang="en-US" altLang="ja-JP" sz="2600" dirty="0" smtClean="0"/>
              <a:t> </a:t>
            </a:r>
            <a:r>
              <a:rPr lang="ja-JP" altLang="en-US" sz="2600" dirty="0" smtClean="0"/>
              <a:t>“</a:t>
            </a:r>
            <a:r>
              <a:rPr lang="en-US" altLang="ja-JP" sz="2600" dirty="0" smtClean="0"/>
              <a:t>describe, </a:t>
            </a:r>
            <a:br>
              <a:rPr lang="en-US" altLang="ja-JP" sz="2600" dirty="0" smtClean="0"/>
            </a:br>
            <a:r>
              <a:rPr lang="ja-JP" altLang="en-US" sz="2600" dirty="0" smtClean="0"/>
              <a:t>“</a:t>
            </a:r>
            <a:r>
              <a:rPr lang="en-US" altLang="ja-JP" sz="2600" dirty="0" smtClean="0"/>
              <a:t>make,</a:t>
            </a:r>
            <a:r>
              <a:rPr lang="ja-JP" altLang="en-US" sz="2600" dirty="0" smtClean="0"/>
              <a:t>”</a:t>
            </a:r>
            <a:r>
              <a:rPr lang="en-US" altLang="ja-JP" sz="2600" dirty="0" smtClean="0"/>
              <a:t> </a:t>
            </a:r>
            <a:r>
              <a:rPr lang="ja-JP" altLang="en-US" sz="2600" dirty="0" smtClean="0"/>
              <a:t>“</a:t>
            </a:r>
            <a:r>
              <a:rPr lang="en-US" altLang="ja-JP" sz="2600" dirty="0" smtClean="0"/>
              <a:t>list,</a:t>
            </a:r>
            <a:r>
              <a:rPr lang="ja-JP" altLang="en-US" sz="2600" dirty="0" smtClean="0"/>
              <a:t>”</a:t>
            </a:r>
            <a:r>
              <a:rPr lang="en-US" altLang="ja-JP" sz="2600" dirty="0" smtClean="0"/>
              <a:t> etc., are to be taken literally.</a:t>
            </a:r>
            <a:endParaRPr lang="en-US" sz="2600" dirty="0" smtClean="0"/>
          </a:p>
        </p:txBody>
      </p:sp>
      <p:pic>
        <p:nvPicPr>
          <p:cNvPr id="563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70144">
            <a:off x="6821488" y="2593975"/>
            <a:ext cx="1717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3581400" y="2374900"/>
            <a:ext cx="18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000">
              <a:latin typeface="Arial" pitchFamily="34" charset="0"/>
            </a:endParaRPr>
          </a:p>
        </p:txBody>
      </p:sp>
      <p:sp>
        <p:nvSpPr>
          <p:cNvPr id="58371" name="Text Box 2"/>
          <p:cNvSpPr txBox="1">
            <a:spLocks noChangeArrowheads="1"/>
          </p:cNvSpPr>
          <p:nvPr/>
        </p:nvSpPr>
        <p:spPr bwMode="auto">
          <a:xfrm>
            <a:off x="33338" y="3397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Meeting More Than One Requirement At a Time</a:t>
            </a:r>
          </a:p>
        </p:txBody>
      </p:sp>
      <p:sp>
        <p:nvSpPr>
          <p:cNvPr id="58372" name="Text Box 3"/>
          <p:cNvSpPr txBox="1">
            <a:spLocks noChangeArrowheads="1"/>
          </p:cNvSpPr>
          <p:nvPr/>
        </p:nvSpPr>
        <p:spPr bwMode="auto">
          <a:xfrm>
            <a:off x="566738" y="2405063"/>
            <a:ext cx="81454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Blip>
                <a:blip r:embed="rId3"/>
              </a:buBlip>
            </a:pPr>
            <a:r>
              <a:rPr lang="en-US" altLang="en-US" sz="2600">
                <a:latin typeface="Arial" pitchFamily="34" charset="0"/>
              </a:rPr>
              <a:t>Requirements match and have the same intent.</a:t>
            </a:r>
          </a:p>
          <a:p>
            <a:pPr eaLnBrk="1" hangingPunct="1">
              <a:spcBef>
                <a:spcPct val="0"/>
              </a:spcBef>
              <a:spcAft>
                <a:spcPts val="1200"/>
              </a:spcAft>
              <a:buFontTx/>
              <a:buBlip>
                <a:blip r:embed="rId3"/>
              </a:buBlip>
            </a:pPr>
            <a:r>
              <a:rPr lang="en-US" altLang="en-US" sz="2600">
                <a:latin typeface="Arial" pitchFamily="34" charset="0"/>
              </a:rPr>
              <a:t>It is not specifically disallowed.</a:t>
            </a:r>
          </a:p>
          <a:p>
            <a:pPr eaLnBrk="1" hangingPunct="1">
              <a:spcBef>
                <a:spcPct val="0"/>
              </a:spcBef>
              <a:spcAft>
                <a:spcPts val="1200"/>
              </a:spcAft>
              <a:buFontTx/>
              <a:buBlip>
                <a:blip r:embed="rId3"/>
              </a:buBlip>
            </a:pPr>
            <a:r>
              <a:rPr lang="en-US" altLang="en-US" sz="2600">
                <a:latin typeface="Arial" pitchFamily="34" charset="0"/>
              </a:rPr>
              <a:t>The Scout remembers safety content.</a:t>
            </a:r>
          </a:p>
          <a:p>
            <a:pPr eaLnBrk="1" hangingPunct="1">
              <a:spcBef>
                <a:spcPct val="0"/>
              </a:spcBef>
              <a:spcAft>
                <a:spcPts val="1200"/>
              </a:spcAft>
              <a:buFontTx/>
              <a:buBlip>
                <a:blip r:embed="rId3"/>
              </a:buBlip>
            </a:pPr>
            <a:r>
              <a:rPr lang="en-US" altLang="en-US" sz="2600">
                <a:latin typeface="Arial" pitchFamily="34" charset="0"/>
              </a:rPr>
              <a:t>Common sense suggests that meeting the</a:t>
            </a:r>
            <a:br>
              <a:rPr lang="en-US" altLang="en-US" sz="2600">
                <a:latin typeface="Arial" pitchFamily="34" charset="0"/>
              </a:rPr>
            </a:br>
            <a:r>
              <a:rPr lang="en-US" altLang="en-US" sz="2600">
                <a:latin typeface="Arial" pitchFamily="34" charset="0"/>
              </a:rPr>
              <a:t>requirement more than once is unnecessary.</a:t>
            </a:r>
          </a:p>
        </p:txBody>
      </p:sp>
      <p:sp>
        <p:nvSpPr>
          <p:cNvPr id="58373" name="TextBox 1"/>
          <p:cNvSpPr txBox="1">
            <a:spLocks noChangeArrowheads="1"/>
          </p:cNvSpPr>
          <p:nvPr/>
        </p:nvSpPr>
        <p:spPr bwMode="auto">
          <a:xfrm>
            <a:off x="300038" y="1871663"/>
            <a:ext cx="88439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600" i="1">
                <a:solidFill>
                  <a:srgbClr val="000000"/>
                </a:solidFill>
                <a:latin typeface="Arial" pitchFamily="34" charset="0"/>
              </a:rPr>
              <a:t>A single activity may fulfill more than one requirement if…</a:t>
            </a:r>
          </a:p>
        </p:txBody>
      </p:sp>
      <p:sp>
        <p:nvSpPr>
          <p:cNvPr id="58374" name="TextBox 4"/>
          <p:cNvSpPr txBox="1">
            <a:spLocks noChangeArrowheads="1"/>
          </p:cNvSpPr>
          <p:nvPr/>
        </p:nvSpPr>
        <p:spPr bwMode="auto">
          <a:xfrm>
            <a:off x="300038" y="5249863"/>
            <a:ext cx="8843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None/>
            </a:pPr>
            <a:r>
              <a:rPr lang="en-US" altLang="en-US" sz="2400" b="1">
                <a:solidFill>
                  <a:srgbClr val="000000"/>
                </a:solidFill>
                <a:latin typeface="Arial" pitchFamily="34" charset="0"/>
                <a:cs typeface="Arial" pitchFamily="34" charset="0"/>
              </a:rPr>
              <a:t>More work will be needed if requirements are only </a:t>
            </a:r>
            <a:r>
              <a:rPr lang="en-US" altLang="en-US" sz="2400" b="1" i="1">
                <a:solidFill>
                  <a:srgbClr val="000000"/>
                </a:solidFill>
                <a:latin typeface="Arial" pitchFamily="34" charset="0"/>
                <a:cs typeface="Arial" pitchFamily="34" charset="0"/>
              </a:rPr>
              <a:t>similar</a:t>
            </a:r>
            <a:r>
              <a:rPr lang="en-US" altLang="en-US" sz="2400" b="1">
                <a:solidFill>
                  <a:srgbClr val="000000"/>
                </a:solidFill>
                <a:latin typeface="Arial" pitchFamily="34" charset="0"/>
                <a:cs typeface="Arial" pitchFamily="34" charset="0"/>
              </a:rPr>
              <a:t>.</a:t>
            </a:r>
          </a:p>
        </p:txBody>
      </p:sp>
      <p:sp>
        <p:nvSpPr>
          <p:cNvPr id="58375"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4.2.3.6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4032250" y="5768975"/>
            <a:ext cx="430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Arial" pitchFamily="34" charset="0"/>
              </a:rPr>
              <a:t>–The </a:t>
            </a:r>
            <a:r>
              <a:rPr lang="en-US" altLang="en-US" sz="1800" i="1">
                <a:latin typeface="Arial" pitchFamily="34" charset="0"/>
              </a:rPr>
              <a:t>Guide to Advancement</a:t>
            </a:r>
            <a:r>
              <a:rPr lang="en-US" altLang="en-US" sz="1800">
                <a:latin typeface="Arial" pitchFamily="34" charset="0"/>
              </a:rPr>
              <a:t>, No. 33088</a:t>
            </a:r>
          </a:p>
        </p:txBody>
      </p:sp>
      <p:sp>
        <p:nvSpPr>
          <p:cNvPr id="60419" name="TextBox 2"/>
          <p:cNvSpPr txBox="1">
            <a:spLocks noChangeArrowheads="1"/>
          </p:cNvSpPr>
          <p:nvPr/>
        </p:nvSpPr>
        <p:spPr bwMode="auto">
          <a:xfrm>
            <a:off x="914400" y="2081213"/>
            <a:ext cx="73152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eaLnBrk="1" hangingPunct="1">
              <a:spcBef>
                <a:spcPct val="0"/>
              </a:spcBef>
              <a:spcAft>
                <a:spcPts val="1200"/>
              </a:spcAft>
              <a:buFontTx/>
              <a:buNone/>
            </a:pPr>
            <a:r>
              <a:rPr lang="en-US" altLang="en-US" sz="2800">
                <a:latin typeface="Arial" pitchFamily="34" charset="0"/>
                <a:cs typeface="Arial" pitchFamily="34" charset="0"/>
              </a:rPr>
              <a:t>No council, committee, district, unit, or individual has the authority to add to, or subtract from, advancement requirements.</a:t>
            </a:r>
          </a:p>
          <a:p>
            <a:pPr algn="just" eaLnBrk="1" hangingPunct="1">
              <a:spcBef>
                <a:spcPct val="0"/>
              </a:spcBef>
              <a:spcAft>
                <a:spcPts val="1200"/>
              </a:spcAft>
              <a:buFontTx/>
              <a:buNone/>
            </a:pPr>
            <a:r>
              <a:rPr lang="en-US" altLang="en-US" sz="2800">
                <a:latin typeface="Arial" pitchFamily="34" charset="0"/>
                <a:cs typeface="Arial" pitchFamily="34" charset="0"/>
              </a:rPr>
              <a:t>There are limited exceptions relating only to youth members with disabilities. For details see section 10, “Advancement for Members With Special Needs.”</a:t>
            </a:r>
          </a:p>
        </p:txBody>
      </p:sp>
      <p:sp>
        <p:nvSpPr>
          <p:cNvPr id="60420" name="TextBox 4"/>
          <p:cNvSpPr txBox="1">
            <a:spLocks noChangeArrowheads="1"/>
          </p:cNvSpPr>
          <p:nvPr/>
        </p:nvSpPr>
        <p:spPr bwMode="auto">
          <a:xfrm>
            <a:off x="925513" y="954088"/>
            <a:ext cx="7272337"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Tx/>
              <a:buNone/>
            </a:pPr>
            <a:r>
              <a:rPr lang="en-US" altLang="en-US" sz="3400" b="1" i="1">
                <a:solidFill>
                  <a:srgbClr val="1B8618"/>
                </a:solidFill>
                <a:latin typeface="Arial" pitchFamily="34" charset="0"/>
                <a:cs typeface="Arial" pitchFamily="34" charset="0"/>
              </a:rPr>
              <a:t>Policy on Unauthorized Changes</a:t>
            </a:r>
            <a:br>
              <a:rPr lang="en-US" altLang="en-US" sz="3400" b="1" i="1">
                <a:solidFill>
                  <a:srgbClr val="1B8618"/>
                </a:solidFill>
                <a:latin typeface="Arial" pitchFamily="34" charset="0"/>
                <a:cs typeface="Arial" pitchFamily="34" charset="0"/>
              </a:rPr>
            </a:br>
            <a:r>
              <a:rPr lang="en-US" altLang="en-US" sz="3400" b="1" i="1">
                <a:solidFill>
                  <a:srgbClr val="1B8618"/>
                </a:solidFill>
                <a:latin typeface="Arial" pitchFamily="34" charset="0"/>
                <a:cs typeface="Arial" pitchFamily="34" charset="0"/>
              </a:rPr>
              <a:t>to Advancement Program</a:t>
            </a:r>
          </a:p>
        </p:txBody>
      </p:sp>
      <p:sp>
        <p:nvSpPr>
          <p:cNvPr id="6" name="Rounded Rectangle 5"/>
          <p:cNvSpPr/>
          <p:nvPr/>
        </p:nvSpPr>
        <p:spPr>
          <a:xfrm>
            <a:off x="576263" y="701675"/>
            <a:ext cx="7991475" cy="4903788"/>
          </a:xfrm>
          <a:prstGeom prst="roundRect">
            <a:avLst>
              <a:gd name="adj" fmla="val 9496"/>
            </a:avLst>
          </a:prstGeom>
          <a:noFill/>
          <a:ln w="76200" cmpd="sng">
            <a:solidFill>
              <a:srgbClr val="1B861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3338" y="5334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Scouts with Special Needs</a:t>
            </a:r>
          </a:p>
        </p:txBody>
      </p:sp>
      <p:sp>
        <p:nvSpPr>
          <p:cNvPr id="62467" name="Text Box 3"/>
          <p:cNvSpPr txBox="1">
            <a:spLocks noChangeArrowheads="1"/>
          </p:cNvSpPr>
          <p:nvPr/>
        </p:nvSpPr>
        <p:spPr bwMode="auto">
          <a:xfrm>
            <a:off x="384175" y="1441450"/>
            <a:ext cx="6069013"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Blip>
                <a:blip r:embed="rId3"/>
              </a:buBlip>
            </a:pPr>
            <a:r>
              <a:rPr lang="en-US" altLang="en-US" sz="2400">
                <a:latin typeface="Arial" pitchFamily="34" charset="0"/>
              </a:rPr>
              <a:t>Merit badge requirements must not be waived or changed for any Scout.</a:t>
            </a:r>
          </a:p>
          <a:p>
            <a:pPr eaLnBrk="1" hangingPunct="1">
              <a:spcBef>
                <a:spcPct val="0"/>
              </a:spcBef>
              <a:spcAft>
                <a:spcPts val="1200"/>
              </a:spcAft>
              <a:buFontTx/>
              <a:buBlip>
                <a:blip r:embed="rId3"/>
              </a:buBlip>
            </a:pPr>
            <a:r>
              <a:rPr lang="en-US" altLang="en-US" sz="2400">
                <a:latin typeface="Arial" pitchFamily="34" charset="0"/>
              </a:rPr>
              <a:t>Scouts with disabilities—either permanent, or expected to last at least two years or beyond age 18—still may advance.</a:t>
            </a:r>
          </a:p>
          <a:p>
            <a:pPr eaLnBrk="1" hangingPunct="1">
              <a:spcBef>
                <a:spcPct val="0"/>
              </a:spcBef>
              <a:spcAft>
                <a:spcPts val="1200"/>
              </a:spcAft>
              <a:buFontTx/>
              <a:buBlip>
                <a:blip r:embed="rId3"/>
              </a:buBlip>
            </a:pPr>
            <a:r>
              <a:rPr lang="en-US" altLang="en-US" sz="2400">
                <a:latin typeface="Arial" pitchFamily="34" charset="0"/>
              </a:rPr>
              <a:t>The </a:t>
            </a:r>
            <a:r>
              <a:rPr lang="ja-JP" altLang="en-US" sz="2400">
                <a:latin typeface="Arial" pitchFamily="34" charset="0"/>
              </a:rPr>
              <a:t>“</a:t>
            </a:r>
            <a:r>
              <a:rPr lang="en-US" altLang="ja-JP" sz="2400">
                <a:latin typeface="Arial" pitchFamily="34" charset="0"/>
              </a:rPr>
              <a:t>Application for Alternative Eagle Scout Rank Merit Badges</a:t>
            </a:r>
            <a:r>
              <a:rPr lang="ja-JP" altLang="en-US" sz="2400">
                <a:latin typeface="Arial" pitchFamily="34" charset="0"/>
              </a:rPr>
              <a:t>”</a:t>
            </a:r>
            <a:r>
              <a:rPr lang="en-US" altLang="ja-JP" sz="2400">
                <a:latin typeface="Arial" pitchFamily="34" charset="0"/>
              </a:rPr>
              <a:t> may be found at: </a:t>
            </a:r>
            <a:r>
              <a:rPr lang="en-US" altLang="ja-JP" sz="2400">
                <a:latin typeface="Arial" pitchFamily="34" charset="0"/>
                <a:hlinkClick r:id="rId4"/>
              </a:rPr>
              <a:t>www.scouting.org/filestore/pdf/512-730.pdf</a:t>
            </a:r>
            <a:r>
              <a:rPr lang="en-US" altLang="ja-JP" sz="2400">
                <a:latin typeface="Arial" pitchFamily="34" charset="0"/>
              </a:rPr>
              <a:t> </a:t>
            </a:r>
            <a:endParaRPr lang="en-US" altLang="en-US" sz="2400">
              <a:latin typeface="Arial" pitchFamily="34" charset="0"/>
            </a:endParaRPr>
          </a:p>
        </p:txBody>
      </p:sp>
      <p:sp>
        <p:nvSpPr>
          <p:cNvPr id="62468" name="Rectangle 4"/>
          <p:cNvSpPr>
            <a:spLocks noChangeArrowheads="1"/>
          </p:cNvSpPr>
          <p:nvPr/>
        </p:nvSpPr>
        <p:spPr bwMode="auto">
          <a:xfrm>
            <a:off x="127000" y="5956300"/>
            <a:ext cx="2863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section</a:t>
            </a:r>
            <a:r>
              <a:rPr lang="en-US" altLang="en-US" sz="1400" i="1">
                <a:solidFill>
                  <a:srgbClr val="000000"/>
                </a:solidFill>
                <a:latin typeface="Arial" pitchFamily="34" charset="0"/>
              </a:rPr>
              <a:t> </a:t>
            </a:r>
            <a:r>
              <a:rPr lang="en-US" altLang="en-US" sz="1400">
                <a:solidFill>
                  <a:srgbClr val="000000"/>
                </a:solidFill>
                <a:latin typeface="Arial" pitchFamily="34" charset="0"/>
              </a:rPr>
              <a:t>10</a:t>
            </a:r>
          </a:p>
        </p:txBody>
      </p:sp>
      <p:pic>
        <p:nvPicPr>
          <p:cNvPr id="62469" name="Picture 6"/>
          <p:cNvPicPr>
            <a:picLocks noChangeAspect="1" noChangeArrowheads="1"/>
          </p:cNvPicPr>
          <p:nvPr/>
        </p:nvPicPr>
        <p:blipFill>
          <a:blip r:embed="rId5">
            <a:extLst>
              <a:ext uri="{28A0092B-C50C-407E-A947-70E740481C1C}">
                <a14:useLocalDpi xmlns:a14="http://schemas.microsoft.com/office/drawing/2010/main" val="0"/>
              </a:ext>
            </a:extLst>
          </a:blip>
          <a:srcRect l="4988" t="5420" r="18365" b="4163"/>
          <a:stretch>
            <a:fillRect/>
          </a:stretch>
        </p:blipFill>
        <p:spPr bwMode="auto">
          <a:xfrm>
            <a:off x="6400800" y="1522413"/>
            <a:ext cx="24384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52546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Buddy System</a:t>
            </a:r>
          </a:p>
        </p:txBody>
      </p:sp>
      <p:sp>
        <p:nvSpPr>
          <p:cNvPr id="64515" name="Text Box 3"/>
          <p:cNvSpPr txBox="1">
            <a:spLocks noChangeArrowheads="1"/>
          </p:cNvSpPr>
          <p:nvPr/>
        </p:nvSpPr>
        <p:spPr bwMode="auto">
          <a:xfrm>
            <a:off x="685800" y="1509713"/>
            <a:ext cx="7302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600">
                <a:latin typeface="Arial" pitchFamily="34" charset="0"/>
              </a:rPr>
              <a:t>A Scout </a:t>
            </a:r>
            <a:r>
              <a:rPr lang="en-US" altLang="en-US" sz="2600" i="1">
                <a:latin typeface="Arial" pitchFamily="34" charset="0"/>
              </a:rPr>
              <a:t>must</a:t>
            </a:r>
            <a:r>
              <a:rPr lang="en-US" altLang="en-US" sz="2600" b="1">
                <a:latin typeface="Arial" pitchFamily="34" charset="0"/>
              </a:rPr>
              <a:t> </a:t>
            </a:r>
            <a:r>
              <a:rPr lang="en-US" altLang="en-US" sz="2600">
                <a:latin typeface="Arial" pitchFamily="34" charset="0"/>
              </a:rPr>
              <a:t>have a buddy with him at every meeting with a merit badge counselor.</a:t>
            </a:r>
          </a:p>
          <a:p>
            <a:pPr eaLnBrk="1" hangingPunct="1">
              <a:spcBef>
                <a:spcPct val="0"/>
              </a:spcBef>
              <a:buFontTx/>
              <a:buNone/>
            </a:pPr>
            <a:endParaRPr lang="en-US" altLang="en-US" sz="2600">
              <a:latin typeface="Arial" pitchFamily="34" charset="0"/>
            </a:endParaRPr>
          </a:p>
          <a:p>
            <a:pPr eaLnBrk="1" hangingPunct="1">
              <a:spcBef>
                <a:spcPct val="0"/>
              </a:spcBef>
              <a:buFontTx/>
              <a:buNone/>
            </a:pPr>
            <a:r>
              <a:rPr lang="en-US" altLang="en-US" sz="2600">
                <a:latin typeface="Arial" pitchFamily="34" charset="0"/>
              </a:rPr>
              <a:t>A buddy could include:</a:t>
            </a:r>
          </a:p>
        </p:txBody>
      </p:sp>
      <p:sp>
        <p:nvSpPr>
          <p:cNvPr id="64516" name="Text Box 4"/>
          <p:cNvSpPr txBox="1">
            <a:spLocks noChangeArrowheads="1"/>
          </p:cNvSpPr>
          <p:nvPr/>
        </p:nvSpPr>
        <p:spPr bwMode="auto">
          <a:xfrm>
            <a:off x="755650" y="3332163"/>
            <a:ext cx="404495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1000"/>
              </a:spcBef>
              <a:buFontTx/>
              <a:buBlip>
                <a:blip r:embed="rId3"/>
              </a:buBlip>
            </a:pPr>
            <a:r>
              <a:rPr lang="en-US" altLang="en-US" sz="2600">
                <a:latin typeface="Arial" pitchFamily="34" charset="0"/>
              </a:rPr>
              <a:t>Another Scout</a:t>
            </a:r>
          </a:p>
          <a:p>
            <a:pPr eaLnBrk="1" hangingPunct="1">
              <a:spcBef>
                <a:spcPts val="1000"/>
              </a:spcBef>
              <a:buFontTx/>
              <a:buBlip>
                <a:blip r:embed="rId3"/>
              </a:buBlip>
            </a:pPr>
            <a:r>
              <a:rPr lang="en-US" altLang="en-US" sz="2600">
                <a:latin typeface="Arial" pitchFamily="34" charset="0"/>
              </a:rPr>
              <a:t>A parent or guardian</a:t>
            </a:r>
          </a:p>
          <a:p>
            <a:pPr eaLnBrk="1" hangingPunct="1">
              <a:spcBef>
                <a:spcPts val="1000"/>
              </a:spcBef>
              <a:buFontTx/>
              <a:buBlip>
                <a:blip r:embed="rId3"/>
              </a:buBlip>
            </a:pPr>
            <a:r>
              <a:rPr lang="en-US" altLang="en-US" sz="2600">
                <a:latin typeface="Arial" pitchFamily="34" charset="0"/>
              </a:rPr>
              <a:t>A brother or sister</a:t>
            </a:r>
          </a:p>
          <a:p>
            <a:pPr eaLnBrk="1" hangingPunct="1">
              <a:spcBef>
                <a:spcPts val="1000"/>
              </a:spcBef>
              <a:buFontTx/>
              <a:buBlip>
                <a:blip r:embed="rId3"/>
              </a:buBlip>
            </a:pPr>
            <a:r>
              <a:rPr lang="en-US" altLang="en-US" sz="2600">
                <a:latin typeface="Arial" pitchFamily="34" charset="0"/>
              </a:rPr>
              <a:t>A relative or friend</a:t>
            </a:r>
          </a:p>
        </p:txBody>
      </p:sp>
      <p:pic>
        <p:nvPicPr>
          <p:cNvPr id="645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913" y="2643188"/>
            <a:ext cx="37226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7.0.3.1</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876300"/>
            <a:ext cx="9144000" cy="1181100"/>
          </a:xfrm>
        </p:spPr>
        <p:txBody>
          <a:bodyPr/>
          <a:lstStyle/>
          <a:p>
            <a:r>
              <a:rPr lang="en-US" altLang="en-US" sz="4000" smtClean="0">
                <a:latin typeface="Arial" pitchFamily="34" charset="0"/>
              </a:rPr>
              <a:t>Boy Scouts of America</a:t>
            </a:r>
            <a:br>
              <a:rPr lang="en-US" altLang="en-US" sz="4000" smtClean="0">
                <a:latin typeface="Arial" pitchFamily="34" charset="0"/>
              </a:rPr>
            </a:br>
            <a:r>
              <a:rPr lang="en-US" altLang="en-US" sz="4000" smtClean="0">
                <a:latin typeface="Arial" pitchFamily="34" charset="0"/>
              </a:rPr>
              <a:t>Mission Statement</a:t>
            </a:r>
          </a:p>
        </p:txBody>
      </p:sp>
      <p:sp>
        <p:nvSpPr>
          <p:cNvPr id="11267" name="Rectangle 3"/>
          <p:cNvSpPr>
            <a:spLocks noGrp="1" noChangeArrowheads="1"/>
          </p:cNvSpPr>
          <p:nvPr>
            <p:ph type="body" idx="4294967295"/>
          </p:nvPr>
        </p:nvSpPr>
        <p:spPr>
          <a:xfrm>
            <a:off x="723900" y="2667000"/>
            <a:ext cx="7696200" cy="2551113"/>
          </a:xfrm>
        </p:spPr>
        <p:txBody>
          <a:bodyPr/>
          <a:lstStyle/>
          <a:p>
            <a:pPr marL="0" indent="0" algn="just">
              <a:spcBef>
                <a:spcPct val="0"/>
              </a:spcBef>
              <a:buFont typeface="Arial" pitchFamily="34" charset="0"/>
              <a:buNone/>
            </a:pPr>
            <a:r>
              <a:rPr lang="en-US" altLang="en-US" sz="3100" smtClean="0">
                <a:latin typeface="Arial" pitchFamily="34" charset="0"/>
              </a:rPr>
              <a:t>The mission of the Boy Scouts of America is to prepare young people to make ethical and moral choices over their lifetimes by instilling in them the values of the Scout Oath and Scout Law.</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508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Tips for Counseling</a:t>
            </a:r>
          </a:p>
        </p:txBody>
      </p:sp>
      <p:sp>
        <p:nvSpPr>
          <p:cNvPr id="66563" name="Text Box 3"/>
          <p:cNvSpPr txBox="1">
            <a:spLocks noChangeArrowheads="1"/>
          </p:cNvSpPr>
          <p:nvPr/>
        </p:nvSpPr>
        <p:spPr bwMode="auto">
          <a:xfrm>
            <a:off x="228600" y="1825625"/>
            <a:ext cx="411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2800">
                <a:latin typeface="Arial" pitchFamily="34" charset="0"/>
              </a:rPr>
              <a:t>Make Scouts feel welcome</a:t>
            </a:r>
          </a:p>
          <a:p>
            <a:pPr algn="ctr" eaLnBrk="1" hangingPunct="1">
              <a:spcBef>
                <a:spcPct val="0"/>
              </a:spcBef>
              <a:buFont typeface="Troop39" charset="0"/>
              <a:buNone/>
            </a:pPr>
            <a:r>
              <a:rPr lang="en-US" altLang="en-US" sz="2800">
                <a:latin typeface="Arial" pitchFamily="34" charset="0"/>
              </a:rPr>
              <a:t>and relaxed.</a:t>
            </a:r>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038" y="1404938"/>
            <a:ext cx="46529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3"/>
          <p:cNvSpPr txBox="1">
            <a:spLocks noChangeArrowheads="1"/>
          </p:cNvSpPr>
          <p:nvPr/>
        </p:nvSpPr>
        <p:spPr bwMode="auto">
          <a:xfrm>
            <a:off x="609600" y="3852863"/>
            <a:ext cx="7772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400"/>
              </a:spcAft>
              <a:buFontTx/>
              <a:buBlip>
                <a:blip r:embed="rId4"/>
              </a:buBlip>
            </a:pPr>
            <a:r>
              <a:rPr lang="en-US" altLang="en-US" sz="2600">
                <a:latin typeface="Arial" pitchFamily="34" charset="0"/>
              </a:rPr>
              <a:t>First impressions matter.</a:t>
            </a:r>
          </a:p>
          <a:p>
            <a:pPr eaLnBrk="1" hangingPunct="1">
              <a:spcBef>
                <a:spcPct val="0"/>
              </a:spcBef>
              <a:spcAft>
                <a:spcPts val="400"/>
              </a:spcAft>
              <a:buFontTx/>
              <a:buBlip>
                <a:blip r:embed="rId4"/>
              </a:buBlip>
            </a:pPr>
            <a:r>
              <a:rPr lang="en-US" altLang="en-US" sz="2600">
                <a:latin typeface="Arial" pitchFamily="34" charset="0"/>
              </a:rPr>
              <a:t>Ask a few simple questions.</a:t>
            </a:r>
          </a:p>
          <a:p>
            <a:pPr eaLnBrk="1" hangingPunct="1">
              <a:spcBef>
                <a:spcPct val="0"/>
              </a:spcBef>
              <a:spcAft>
                <a:spcPts val="400"/>
              </a:spcAft>
              <a:buFontTx/>
              <a:buBlip>
                <a:blip r:embed="rId4"/>
              </a:buBlip>
            </a:pPr>
            <a:r>
              <a:rPr lang="en-US" altLang="en-US" sz="2600">
                <a:latin typeface="Arial" pitchFamily="34" charset="0"/>
              </a:rPr>
              <a:t>Show them something related to the subject.</a:t>
            </a:r>
          </a:p>
          <a:p>
            <a:pPr eaLnBrk="1" hangingPunct="1">
              <a:spcBef>
                <a:spcPct val="0"/>
              </a:spcBef>
              <a:spcAft>
                <a:spcPts val="400"/>
              </a:spcAft>
              <a:buFontTx/>
              <a:buBlip>
                <a:blip r:embed="rId4"/>
              </a:buBlip>
            </a:pPr>
            <a:r>
              <a:rPr lang="en-US" altLang="en-US" sz="2600">
                <a:latin typeface="Arial" pitchFamily="34" charset="0"/>
              </a:rPr>
              <a:t>Invite them to demonstrate a simple skill.</a:t>
            </a:r>
          </a:p>
          <a:p>
            <a:pPr eaLnBrk="1" hangingPunct="1">
              <a:spcBef>
                <a:spcPct val="0"/>
              </a:spcBef>
              <a:spcAft>
                <a:spcPts val="400"/>
              </a:spcAft>
              <a:buFontTx/>
              <a:buBlip>
                <a:blip r:embed="rId4"/>
              </a:buBlip>
            </a:pPr>
            <a:r>
              <a:rPr lang="en-US" altLang="en-US" sz="2600">
                <a:latin typeface="Arial" pitchFamily="34" charset="0"/>
              </a:rPr>
              <a:t>Remember: This is Scouting. Have fun.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381000" y="1585913"/>
            <a:ext cx="60150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9913" indent="-569913">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a:latin typeface="Arial" pitchFamily="34" charset="0"/>
                <a:cs typeface="Arial" pitchFamily="34" charset="0"/>
              </a:rPr>
              <a:t>Use the EDGE method.</a:t>
            </a:r>
          </a:p>
          <a:p>
            <a:pPr eaLnBrk="1" hangingPunct="1">
              <a:spcBef>
                <a:spcPct val="0"/>
              </a:spcBef>
              <a:buFontTx/>
              <a:buNone/>
            </a:pPr>
            <a:endParaRPr lang="en-US" altLang="en-US" sz="4000">
              <a:latin typeface="Arial" pitchFamily="34" charset="0"/>
              <a:cs typeface="Arial" pitchFamily="34" charset="0"/>
            </a:endParaRP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E</a:t>
            </a:r>
            <a:r>
              <a:rPr lang="en-US" altLang="en-US" sz="3400">
                <a:latin typeface="Arial" pitchFamily="34" charset="0"/>
                <a:cs typeface="Arial" pitchFamily="34" charset="0"/>
              </a:rPr>
              <a:t>xplain</a:t>
            </a: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D</a:t>
            </a:r>
            <a:r>
              <a:rPr lang="en-US" altLang="en-US" sz="3400">
                <a:latin typeface="Arial" pitchFamily="34" charset="0"/>
                <a:cs typeface="Arial" pitchFamily="34" charset="0"/>
              </a:rPr>
              <a:t>emonstrate</a:t>
            </a: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G</a:t>
            </a:r>
            <a:r>
              <a:rPr lang="en-US" altLang="en-US" sz="3400">
                <a:latin typeface="Arial" pitchFamily="34" charset="0"/>
                <a:cs typeface="Arial" pitchFamily="34" charset="0"/>
              </a:rPr>
              <a:t>uide</a:t>
            </a: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E</a:t>
            </a:r>
            <a:r>
              <a:rPr lang="en-US" altLang="en-US" sz="3400">
                <a:latin typeface="Arial" pitchFamily="34" charset="0"/>
                <a:cs typeface="Arial" pitchFamily="34" charset="0"/>
              </a:rPr>
              <a:t>nable</a:t>
            </a:r>
          </a:p>
        </p:txBody>
      </p:sp>
      <p:pic>
        <p:nvPicPr>
          <p:cNvPr id="68611" name="Picture 6" descr="F:\Merit Badges\Artwork for presentation\2012 Scuba Instructor Photo Replace Coaching Slide# 13.jpg"/>
          <p:cNvPicPr>
            <a:picLocks noChangeAspect="1" noChangeArrowheads="1"/>
          </p:cNvPicPr>
          <p:nvPr/>
        </p:nvPicPr>
        <p:blipFill>
          <a:blip r:embed="rId4">
            <a:extLst>
              <a:ext uri="{28A0092B-C50C-407E-A947-70E740481C1C}">
                <a14:useLocalDpi xmlns:a14="http://schemas.microsoft.com/office/drawing/2010/main" val="0"/>
              </a:ext>
            </a:extLst>
          </a:blip>
          <a:srcRect l="15985" t="6842" b="13684"/>
          <a:stretch>
            <a:fillRect/>
          </a:stretch>
        </p:blipFill>
        <p:spPr bwMode="auto">
          <a:xfrm>
            <a:off x="3892550" y="2459038"/>
            <a:ext cx="487680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2"/>
          <p:cNvSpPr txBox="1">
            <a:spLocks noChangeArrowheads="1"/>
          </p:cNvSpPr>
          <p:nvPr/>
        </p:nvSpPr>
        <p:spPr bwMode="auto">
          <a:xfrm>
            <a:off x="0" y="508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Tips for Counseling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Group Instruction</a:t>
            </a:r>
          </a:p>
        </p:txBody>
      </p:sp>
      <p:sp>
        <p:nvSpPr>
          <p:cNvPr id="70659" name="Text Box 3"/>
          <p:cNvSpPr txBox="1">
            <a:spLocks noChangeArrowheads="1"/>
          </p:cNvSpPr>
          <p:nvPr/>
        </p:nvSpPr>
        <p:spPr bwMode="auto">
          <a:xfrm>
            <a:off x="374650" y="1295400"/>
            <a:ext cx="464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eaLnBrk="0" hangingPunct="0">
              <a:defRPr sz="1000">
                <a:solidFill>
                  <a:schemeClr val="tx1"/>
                </a:solidFill>
                <a:latin typeface="Arial" pitchFamily="34" charset="0"/>
                <a:ea typeface="MS PGothic" pitchFamily="34" charset="-128"/>
              </a:defRPr>
            </a:lvl1pPr>
            <a:lvl2pPr marL="342900" indent="-342900"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Bef>
                <a:spcPts val="600"/>
              </a:spcBef>
              <a:defRPr/>
            </a:pPr>
            <a:r>
              <a:rPr lang="en-US" sz="2600" b="1" dirty="0" smtClean="0">
                <a:cs typeface="Arial" pitchFamily="34" charset="0"/>
              </a:rPr>
              <a:t>Benefits</a:t>
            </a:r>
          </a:p>
          <a:p>
            <a:pPr marL="457200" indent="-457200" eaLnBrk="1" hangingPunct="1">
              <a:spcBef>
                <a:spcPts val="600"/>
              </a:spcBef>
              <a:buFontTx/>
              <a:buBlip>
                <a:blip r:embed="rId3"/>
              </a:buBlip>
              <a:defRPr/>
            </a:pPr>
            <a:r>
              <a:rPr lang="en-US" sz="2600" dirty="0" smtClean="0">
                <a:cs typeface="Arial" pitchFamily="34" charset="0"/>
              </a:rPr>
              <a:t>Guest experts</a:t>
            </a:r>
          </a:p>
          <a:p>
            <a:pPr marL="457200" indent="-457200" eaLnBrk="1" hangingPunct="1">
              <a:spcBef>
                <a:spcPts val="600"/>
              </a:spcBef>
              <a:buFontTx/>
              <a:buBlip>
                <a:blip r:embed="rId3"/>
              </a:buBlip>
              <a:defRPr/>
            </a:pPr>
            <a:r>
              <a:rPr lang="en-US" sz="2600" dirty="0" smtClean="0">
                <a:cs typeface="Arial" pitchFamily="34" charset="0"/>
              </a:rPr>
              <a:t>Interactive learning</a:t>
            </a:r>
          </a:p>
          <a:p>
            <a:pPr marL="457200" indent="-457200" eaLnBrk="1" hangingPunct="1">
              <a:spcBef>
                <a:spcPts val="600"/>
              </a:spcBef>
              <a:buFontTx/>
              <a:buBlip>
                <a:blip r:embed="rId3"/>
              </a:buBlip>
              <a:defRPr/>
            </a:pPr>
            <a:r>
              <a:rPr lang="en-US" sz="2600" dirty="0" smtClean="0">
                <a:solidFill>
                  <a:srgbClr val="000000"/>
                </a:solidFill>
                <a:cs typeface="Arial" pitchFamily="34" charset="0"/>
              </a:rPr>
              <a:t>Slide shows, skits, demonstrations, </a:t>
            </a:r>
            <a:br>
              <a:rPr lang="en-US" sz="2600" dirty="0" smtClean="0">
                <a:solidFill>
                  <a:srgbClr val="000000"/>
                </a:solidFill>
                <a:cs typeface="Arial" pitchFamily="34" charset="0"/>
              </a:rPr>
            </a:br>
            <a:r>
              <a:rPr lang="en-US" sz="2600" dirty="0" smtClean="0">
                <a:solidFill>
                  <a:srgbClr val="000000"/>
                </a:solidFill>
                <a:cs typeface="Arial" pitchFamily="34" charset="0"/>
              </a:rPr>
              <a:t>and other dynamic approaches</a:t>
            </a:r>
          </a:p>
        </p:txBody>
      </p:sp>
      <p:sp>
        <p:nvSpPr>
          <p:cNvPr id="70660" name="Rectangle 1"/>
          <p:cNvSpPr>
            <a:spLocks noChangeArrowheads="1"/>
          </p:cNvSpPr>
          <p:nvPr/>
        </p:nvSpPr>
        <p:spPr bwMode="auto">
          <a:xfrm>
            <a:off x="2079625" y="762000"/>
            <a:ext cx="2984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a:latin typeface="Arial" pitchFamily="34" charset="0"/>
              </a:rPr>
              <a:t> </a:t>
            </a:r>
            <a:endParaRPr lang="en-US" altLang="en-US" sz="3000">
              <a:latin typeface="Arial" pitchFamily="34" charset="0"/>
            </a:endParaRPr>
          </a:p>
          <a:p>
            <a:pPr eaLnBrk="1" hangingPunct="1">
              <a:spcBef>
                <a:spcPct val="0"/>
              </a:spcBef>
              <a:buFontTx/>
              <a:buNone/>
            </a:pPr>
            <a:r>
              <a:rPr lang="en-US" altLang="en-US" sz="3000">
                <a:latin typeface="Arial" pitchFamily="34" charset="0"/>
              </a:rPr>
              <a:t> </a:t>
            </a:r>
          </a:p>
        </p:txBody>
      </p:sp>
      <p:sp>
        <p:nvSpPr>
          <p:cNvPr id="70661"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7.0.3.2</a:t>
            </a:r>
          </a:p>
        </p:txBody>
      </p:sp>
      <p:pic>
        <p:nvPicPr>
          <p:cNvPr id="706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1495425"/>
            <a:ext cx="46101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4"/>
          <p:cNvSpPr>
            <a:spLocks noChangeArrowheads="1"/>
          </p:cNvSpPr>
          <p:nvPr/>
        </p:nvSpPr>
        <p:spPr bwMode="auto">
          <a:xfrm>
            <a:off x="374650" y="4479925"/>
            <a:ext cx="7543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buFontTx/>
              <a:buNone/>
            </a:pPr>
            <a:r>
              <a:rPr lang="en-US" altLang="en-US" sz="2600" b="1">
                <a:solidFill>
                  <a:srgbClr val="000000"/>
                </a:solidFill>
                <a:latin typeface="Arial" pitchFamily="34" charset="0"/>
                <a:cs typeface="Arial" pitchFamily="34" charset="0"/>
              </a:rPr>
              <a:t>The Challenge</a:t>
            </a:r>
          </a:p>
          <a:p>
            <a:pPr eaLnBrk="1" hangingPunct="1">
              <a:spcBef>
                <a:spcPts val="600"/>
              </a:spcBef>
              <a:buFontTx/>
              <a:buNone/>
            </a:pPr>
            <a:r>
              <a:rPr lang="en-US" altLang="en-US" sz="2600" i="1">
                <a:solidFill>
                  <a:srgbClr val="000000"/>
                </a:solidFill>
                <a:latin typeface="Arial" pitchFamily="34" charset="0"/>
                <a:cs typeface="Arial" pitchFamily="34" charset="0"/>
              </a:rPr>
              <a:t>Every</a:t>
            </a:r>
            <a:r>
              <a:rPr lang="en-US" altLang="en-US" sz="2600">
                <a:solidFill>
                  <a:srgbClr val="000000"/>
                </a:solidFill>
                <a:latin typeface="Arial" pitchFamily="34" charset="0"/>
                <a:cs typeface="Arial" pitchFamily="34" charset="0"/>
              </a:rPr>
              <a:t> Scout must actually and personally fulfill every requirement as written.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5"/>
          <p:cNvSpPr txBox="1">
            <a:spLocks noChangeArrowheads="1"/>
          </p:cNvSpPr>
          <p:nvPr/>
        </p:nvSpPr>
        <p:spPr bwMode="auto">
          <a:xfrm>
            <a:off x="666750" y="1209675"/>
            <a:ext cx="78105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spcAft>
                <a:spcPts val="1200"/>
              </a:spcAft>
              <a:defRPr/>
            </a:pPr>
            <a:r>
              <a:rPr lang="en-US" sz="2800" b="1" dirty="0" smtClean="0"/>
              <a:t>Ensuring Quality</a:t>
            </a:r>
          </a:p>
          <a:p>
            <a:pPr marL="457200" indent="-457200" eaLnBrk="1" hangingPunct="1">
              <a:spcAft>
                <a:spcPts val="1200"/>
              </a:spcAft>
              <a:buFontTx/>
              <a:buBlip>
                <a:blip r:embed="rId3"/>
              </a:buBlip>
              <a:defRPr/>
            </a:pPr>
            <a:r>
              <a:rPr lang="en-US" sz="2800" dirty="0" smtClean="0"/>
              <a:t>Limit group instruction to cases where the benefits are compelling.</a:t>
            </a:r>
          </a:p>
          <a:p>
            <a:pPr marL="457200" indent="-457200" eaLnBrk="1" hangingPunct="1">
              <a:spcAft>
                <a:spcPts val="1200"/>
              </a:spcAft>
              <a:buFontTx/>
              <a:buBlip>
                <a:blip r:embed="rId3"/>
              </a:buBlip>
              <a:defRPr/>
            </a:pPr>
            <a:r>
              <a:rPr lang="en-US" sz="2800" dirty="0" smtClean="0"/>
              <a:t>See that all counselors are registered</a:t>
            </a:r>
            <a:br>
              <a:rPr lang="en-US" sz="2800" dirty="0" smtClean="0"/>
            </a:br>
            <a:r>
              <a:rPr lang="en-US" sz="2800" dirty="0" smtClean="0"/>
              <a:t>and approved.</a:t>
            </a:r>
          </a:p>
          <a:p>
            <a:pPr marL="457200" indent="-457200" eaLnBrk="1" hangingPunct="1">
              <a:spcAft>
                <a:spcPts val="1200"/>
              </a:spcAft>
              <a:buFontTx/>
              <a:buBlip>
                <a:blip r:embed="rId3"/>
              </a:buBlip>
              <a:defRPr/>
            </a:pPr>
            <a:r>
              <a:rPr lang="en-US" sz="2800" dirty="0" smtClean="0"/>
              <a:t>Establish processes where counselors confirm prerequisites have been completed.</a:t>
            </a:r>
          </a:p>
          <a:p>
            <a:pPr marL="457200" indent="-457200" eaLnBrk="1" hangingPunct="1">
              <a:spcAft>
                <a:spcPts val="1200"/>
              </a:spcAft>
              <a:buFontTx/>
              <a:buBlip>
                <a:blip r:embed="rId3"/>
              </a:buBlip>
              <a:defRPr/>
            </a:pPr>
            <a:r>
              <a:rPr lang="en-US" sz="2800" dirty="0" smtClean="0"/>
              <a:t>Report any issues to the council advancement committee.</a:t>
            </a:r>
          </a:p>
        </p:txBody>
      </p:sp>
      <p:sp>
        <p:nvSpPr>
          <p:cNvPr id="72707" name="Rectangle 1"/>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7.0.3.2</a:t>
            </a:r>
          </a:p>
        </p:txBody>
      </p:sp>
      <p:sp>
        <p:nvSpPr>
          <p:cNvPr id="72708"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Group Instruction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2"/>
          <p:cNvSpPr txBox="1">
            <a:spLocks noChangeArrowheads="1"/>
          </p:cNvSpPr>
          <p:nvPr/>
        </p:nvSpPr>
        <p:spPr bwMode="auto">
          <a:xfrm>
            <a:off x="781050" y="838200"/>
            <a:ext cx="4019550" cy="708025"/>
          </a:xfrm>
          <a:prstGeom prst="rect">
            <a:avLst/>
          </a:prstGeom>
          <a:noFill/>
          <a:ln w="9525">
            <a:noFill/>
            <a:miter lim="800000"/>
            <a:headEnd/>
            <a:tailEnd/>
          </a:ln>
        </p:spPr>
        <p:txBody>
          <a:bodyPr>
            <a:spAutoFit/>
          </a:bodyPr>
          <a:lstStyle/>
          <a:p>
            <a:pPr eaLnBrk="1" hangingPunct="1">
              <a:defRPr/>
            </a:pPr>
            <a:r>
              <a:rPr lang="en-US" sz="4000" b="1" dirty="0">
                <a:ea typeface="+mn-ea"/>
              </a:rPr>
              <a:t>Camp Settings</a:t>
            </a:r>
          </a:p>
        </p:txBody>
      </p:sp>
      <p:sp>
        <p:nvSpPr>
          <p:cNvPr id="74755" name="Text Box 3"/>
          <p:cNvSpPr txBox="1">
            <a:spLocks noChangeArrowheads="1"/>
          </p:cNvSpPr>
          <p:nvPr/>
        </p:nvSpPr>
        <p:spPr bwMode="auto">
          <a:xfrm>
            <a:off x="381000" y="1962150"/>
            <a:ext cx="7848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800"/>
              </a:spcAft>
              <a:buFontTx/>
              <a:buBlip>
                <a:blip r:embed="rId3"/>
              </a:buBlip>
            </a:pPr>
            <a:r>
              <a:rPr lang="en-US" altLang="en-US" sz="2600">
                <a:latin typeface="Arial" pitchFamily="34" charset="0"/>
              </a:rPr>
              <a:t>No exemption from merit</a:t>
            </a:r>
            <a:br>
              <a:rPr lang="en-US" altLang="en-US" sz="2600">
                <a:latin typeface="Arial" pitchFamily="34" charset="0"/>
              </a:rPr>
            </a:br>
            <a:r>
              <a:rPr lang="en-US" altLang="en-US" sz="2600">
                <a:latin typeface="Arial" pitchFamily="34" charset="0"/>
              </a:rPr>
              <a:t>badge counselor qualifications.</a:t>
            </a:r>
          </a:p>
          <a:p>
            <a:pPr eaLnBrk="1" hangingPunct="1">
              <a:spcBef>
                <a:spcPct val="0"/>
              </a:spcBef>
              <a:spcAft>
                <a:spcPts val="1800"/>
              </a:spcAft>
              <a:buFontTx/>
              <a:buBlip>
                <a:blip r:embed="rId3"/>
              </a:buBlip>
            </a:pPr>
            <a:r>
              <a:rPr lang="en-US" altLang="en-US" sz="2600">
                <a:latin typeface="Arial" pitchFamily="34" charset="0"/>
              </a:rPr>
              <a:t>Staff members under 18 </a:t>
            </a:r>
            <a:br>
              <a:rPr lang="en-US" altLang="en-US" sz="2600">
                <a:latin typeface="Arial" pitchFamily="34" charset="0"/>
              </a:rPr>
            </a:br>
            <a:r>
              <a:rPr lang="en-US" altLang="en-US" sz="2600">
                <a:latin typeface="Arial" pitchFamily="34" charset="0"/>
              </a:rPr>
              <a:t>may assist, but must work</a:t>
            </a:r>
            <a:br>
              <a:rPr lang="en-US" altLang="en-US" sz="2600">
                <a:latin typeface="Arial" pitchFamily="34" charset="0"/>
              </a:rPr>
            </a:br>
            <a:r>
              <a:rPr lang="en-US" altLang="en-US" sz="2600">
                <a:latin typeface="Arial" pitchFamily="34" charset="0"/>
              </a:rPr>
              <a:t>with qualified counselors.</a:t>
            </a:r>
          </a:p>
          <a:p>
            <a:pPr eaLnBrk="1" hangingPunct="1">
              <a:spcBef>
                <a:spcPct val="0"/>
              </a:spcBef>
              <a:spcAft>
                <a:spcPts val="1800"/>
              </a:spcAft>
              <a:buFontTx/>
              <a:buBlip>
                <a:blip r:embed="rId3"/>
              </a:buBlip>
            </a:pPr>
            <a:r>
              <a:rPr lang="en-US" altLang="en-US" sz="2600">
                <a:latin typeface="Arial" pitchFamily="34" charset="0"/>
              </a:rPr>
              <a:t>Instruction must be done in accordance with the </a:t>
            </a:r>
            <a:r>
              <a:rPr lang="ja-JP" altLang="en-US" sz="2600">
                <a:latin typeface="Arial" pitchFamily="34" charset="0"/>
              </a:rPr>
              <a:t>“</a:t>
            </a:r>
            <a:r>
              <a:rPr lang="en-US" altLang="ja-JP" sz="2600">
                <a:latin typeface="Arial" pitchFamily="34" charset="0"/>
              </a:rPr>
              <a:t>group instruction</a:t>
            </a:r>
            <a:r>
              <a:rPr lang="ja-JP" altLang="en-US" sz="2600">
                <a:latin typeface="Arial" pitchFamily="34" charset="0"/>
              </a:rPr>
              <a:t>”</a:t>
            </a:r>
            <a:r>
              <a:rPr lang="en-US" altLang="ja-JP" sz="2600">
                <a:latin typeface="Arial" pitchFamily="34" charset="0"/>
              </a:rPr>
              <a:t> procedures found in the</a:t>
            </a:r>
            <a:br>
              <a:rPr lang="en-US" altLang="ja-JP" sz="2600">
                <a:latin typeface="Arial" pitchFamily="34" charset="0"/>
              </a:rPr>
            </a:br>
            <a:r>
              <a:rPr lang="en-US" altLang="ja-JP" sz="2600" i="1">
                <a:latin typeface="Arial" pitchFamily="34" charset="0"/>
              </a:rPr>
              <a:t>Guide to Advancement</a:t>
            </a:r>
            <a:r>
              <a:rPr lang="en-US" altLang="ja-JP" sz="2600">
                <a:latin typeface="Arial" pitchFamily="34" charset="0"/>
              </a:rPr>
              <a:t>.</a:t>
            </a:r>
            <a:endParaRPr lang="en-US" altLang="en-US" sz="2600">
              <a:latin typeface="Arial" pitchFamily="34" charset="0"/>
            </a:endParaRPr>
          </a:p>
        </p:txBody>
      </p:sp>
      <p:sp>
        <p:nvSpPr>
          <p:cNvPr id="74756" name="Rectangle 1"/>
          <p:cNvSpPr>
            <a:spLocks noChangeArrowheads="1"/>
          </p:cNvSpPr>
          <p:nvPr/>
        </p:nvSpPr>
        <p:spPr bwMode="auto">
          <a:xfrm>
            <a:off x="127000" y="5956300"/>
            <a:ext cx="405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topics</a:t>
            </a:r>
            <a:r>
              <a:rPr lang="en-US" altLang="en-US" sz="1400" i="1">
                <a:solidFill>
                  <a:srgbClr val="000000"/>
                </a:solidFill>
                <a:latin typeface="Arial" pitchFamily="34" charset="0"/>
              </a:rPr>
              <a:t> 5.0.1.3 and </a:t>
            </a:r>
            <a:r>
              <a:rPr lang="en-US" altLang="en-US" sz="1400">
                <a:solidFill>
                  <a:srgbClr val="000000"/>
                </a:solidFill>
                <a:latin typeface="Arial" pitchFamily="34" charset="0"/>
              </a:rPr>
              <a:t>7.0.3.2</a:t>
            </a:r>
          </a:p>
        </p:txBody>
      </p:sp>
      <p:pic>
        <p:nvPicPr>
          <p:cNvPr id="74757" name="Picture 6"/>
          <p:cNvPicPr>
            <a:picLocks noChangeAspect="1" noChangeArrowheads="1"/>
          </p:cNvPicPr>
          <p:nvPr/>
        </p:nvPicPr>
        <p:blipFill>
          <a:blip r:embed="rId4">
            <a:extLst>
              <a:ext uri="{28A0092B-C50C-407E-A947-70E740481C1C}">
                <a14:useLocalDpi xmlns:a14="http://schemas.microsoft.com/office/drawing/2010/main" val="0"/>
              </a:ext>
            </a:extLst>
          </a:blip>
          <a:srcRect t="3081" b="11101"/>
          <a:stretch>
            <a:fillRect/>
          </a:stretch>
        </p:blipFill>
        <p:spPr bwMode="auto">
          <a:xfrm>
            <a:off x="5638800" y="533400"/>
            <a:ext cx="2895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385763" y="1474788"/>
            <a:ext cx="8382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800"/>
              </a:spcAft>
              <a:buFontTx/>
              <a:buBlip>
                <a:blip r:embed="rId3"/>
              </a:buBlip>
            </a:pPr>
            <a:r>
              <a:rPr lang="en-US" altLang="en-US" sz="2400">
                <a:latin typeface="Arial" pitchFamily="34" charset="0"/>
              </a:rPr>
              <a:t>Merit badge fairs may provide an overview or introduction to multiple badges.</a:t>
            </a:r>
          </a:p>
          <a:p>
            <a:pPr eaLnBrk="1" hangingPunct="1">
              <a:spcBef>
                <a:spcPct val="0"/>
              </a:spcBef>
              <a:spcAft>
                <a:spcPts val="1800"/>
              </a:spcAft>
              <a:buFontTx/>
              <a:buBlip>
                <a:blip r:embed="rId3"/>
              </a:buBlip>
            </a:pPr>
            <a:r>
              <a:rPr lang="en-US" altLang="en-US" sz="2400">
                <a:latin typeface="Arial" pitchFamily="34" charset="0"/>
              </a:rPr>
              <a:t>It should be rare that Scouts begin and finish badges at one- or two-day events.</a:t>
            </a:r>
          </a:p>
          <a:p>
            <a:pPr eaLnBrk="1" hangingPunct="1">
              <a:spcBef>
                <a:spcPct val="0"/>
              </a:spcBef>
              <a:spcAft>
                <a:spcPts val="1800"/>
              </a:spcAft>
              <a:buFontTx/>
              <a:buBlip>
                <a:blip r:embed="rId3"/>
              </a:buBlip>
            </a:pPr>
            <a:r>
              <a:rPr lang="en-US" altLang="en-US" sz="2400">
                <a:latin typeface="Arial" pitchFamily="34" charset="0"/>
              </a:rPr>
              <a:t>Prerequisites should</a:t>
            </a:r>
            <a:br>
              <a:rPr lang="en-US" altLang="en-US" sz="2400">
                <a:latin typeface="Arial" pitchFamily="34" charset="0"/>
              </a:rPr>
            </a:br>
            <a:r>
              <a:rPr lang="en-US" altLang="en-US" sz="2400">
                <a:latin typeface="Arial" pitchFamily="34" charset="0"/>
              </a:rPr>
              <a:t>be made known early.</a:t>
            </a:r>
          </a:p>
          <a:p>
            <a:pPr eaLnBrk="1" hangingPunct="1">
              <a:spcBef>
                <a:spcPct val="0"/>
              </a:spcBef>
              <a:spcAft>
                <a:spcPts val="1800"/>
              </a:spcAft>
              <a:buFontTx/>
              <a:buBlip>
                <a:blip r:embed="rId3"/>
              </a:buBlip>
            </a:pPr>
            <a:r>
              <a:rPr lang="en-US" altLang="en-US" sz="2400">
                <a:latin typeface="Arial" pitchFamily="34" charset="0"/>
              </a:rPr>
              <a:t>Scouts must actually</a:t>
            </a:r>
            <a:br>
              <a:rPr lang="en-US" altLang="en-US" sz="2400">
                <a:latin typeface="Arial" pitchFamily="34" charset="0"/>
              </a:rPr>
            </a:br>
            <a:r>
              <a:rPr lang="en-US" altLang="en-US" sz="2400">
                <a:latin typeface="Arial" pitchFamily="34" charset="0"/>
              </a:rPr>
              <a:t>and personally fulfill</a:t>
            </a:r>
            <a:br>
              <a:rPr lang="en-US" altLang="en-US" sz="2400">
                <a:latin typeface="Arial" pitchFamily="34" charset="0"/>
              </a:rPr>
            </a:br>
            <a:r>
              <a:rPr lang="en-US" altLang="en-US" sz="2400">
                <a:latin typeface="Arial" pitchFamily="34" charset="0"/>
              </a:rPr>
              <a:t>all requirements.</a:t>
            </a:r>
          </a:p>
        </p:txBody>
      </p:sp>
      <p:pic>
        <p:nvPicPr>
          <p:cNvPr id="76803" name="Picture 7"/>
          <p:cNvPicPr>
            <a:picLocks noChangeAspect="1" noChangeArrowheads="1"/>
          </p:cNvPicPr>
          <p:nvPr/>
        </p:nvPicPr>
        <p:blipFill>
          <a:blip r:embed="rId4">
            <a:extLst>
              <a:ext uri="{28A0092B-C50C-407E-A947-70E740481C1C}">
                <a14:useLocalDpi xmlns:a14="http://schemas.microsoft.com/office/drawing/2010/main" val="0"/>
              </a:ext>
            </a:extLst>
          </a:blip>
          <a:srcRect l="4578" t="3499" r="4292" b="4001"/>
          <a:stretch>
            <a:fillRect/>
          </a:stretch>
        </p:blipFill>
        <p:spPr bwMode="auto">
          <a:xfrm>
            <a:off x="4343400" y="3124200"/>
            <a:ext cx="42672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3"/>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7.0.3.2</a:t>
            </a:r>
          </a:p>
        </p:txBody>
      </p:sp>
      <p:sp>
        <p:nvSpPr>
          <p:cNvPr id="76805"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Events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Events</a:t>
            </a:r>
          </a:p>
        </p:txBody>
      </p:sp>
      <p:sp>
        <p:nvSpPr>
          <p:cNvPr id="78851" name="Text Box 3"/>
          <p:cNvSpPr txBox="1">
            <a:spLocks noChangeArrowheads="1"/>
          </p:cNvSpPr>
          <p:nvPr/>
        </p:nvSpPr>
        <p:spPr bwMode="auto">
          <a:xfrm>
            <a:off x="381000" y="1560513"/>
            <a:ext cx="838835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800"/>
              </a:spcAft>
              <a:buFontTx/>
              <a:buBlip>
                <a:blip r:embed="rId3"/>
              </a:buBlip>
            </a:pPr>
            <a:r>
              <a:rPr lang="en-US" altLang="en-US" sz="2600">
                <a:latin typeface="Arial" pitchFamily="34" charset="0"/>
              </a:rPr>
              <a:t>Only minimal fees should be charged for events.</a:t>
            </a:r>
          </a:p>
          <a:p>
            <a:pPr eaLnBrk="1" hangingPunct="1">
              <a:spcBef>
                <a:spcPct val="0"/>
              </a:spcBef>
              <a:spcAft>
                <a:spcPts val="1800"/>
              </a:spcAft>
              <a:buFontTx/>
              <a:buBlip>
                <a:blip r:embed="rId3"/>
              </a:buBlip>
            </a:pPr>
            <a:r>
              <a:rPr lang="en-US" altLang="en-US" sz="2600">
                <a:latin typeface="Arial" pitchFamily="34" charset="0"/>
              </a:rPr>
              <a:t>Events staged as fundraisers are discouraged.</a:t>
            </a:r>
          </a:p>
          <a:p>
            <a:pPr eaLnBrk="1" hangingPunct="1">
              <a:spcBef>
                <a:spcPct val="0"/>
              </a:spcBef>
              <a:spcAft>
                <a:spcPts val="1800"/>
              </a:spcAft>
              <a:buFontTx/>
              <a:buBlip>
                <a:blip r:embed="rId3"/>
              </a:buBlip>
            </a:pPr>
            <a:r>
              <a:rPr lang="en-US" altLang="en-US" sz="2600">
                <a:latin typeface="Arial" pitchFamily="34" charset="0"/>
              </a:rPr>
              <a:t>Non-Scouting organizations or businesses are not allowed to use protected BSA trade names, images, logos, or artwork without national BSA permission.</a:t>
            </a:r>
          </a:p>
          <a:p>
            <a:pPr eaLnBrk="1" hangingPunct="1">
              <a:spcBef>
                <a:spcPct val="0"/>
              </a:spcBef>
              <a:spcAft>
                <a:spcPts val="1800"/>
              </a:spcAft>
              <a:buFontTx/>
              <a:buBlip>
                <a:blip r:embed="rId3"/>
              </a:buBlip>
            </a:pPr>
            <a:r>
              <a:rPr lang="en-US" altLang="en-US" sz="2600">
                <a:latin typeface="Arial" pitchFamily="34" charset="0"/>
              </a:rPr>
              <a:t>Non-Scouting organizations must have local council approval to present classes that are for the sole purpose of earning merit badges.</a:t>
            </a:r>
          </a:p>
        </p:txBody>
      </p:sp>
      <p:sp>
        <p:nvSpPr>
          <p:cNvPr id="78852" name="Rectangle 1"/>
          <p:cNvSpPr>
            <a:spLocks noChangeArrowheads="1"/>
          </p:cNvSpPr>
          <p:nvPr/>
        </p:nvSpPr>
        <p:spPr bwMode="auto">
          <a:xfrm>
            <a:off x="127000" y="5956300"/>
            <a:ext cx="406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7.0.4.9 and 7.0.4.10</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51276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Worksheets and Learning Aids</a:t>
            </a:r>
          </a:p>
        </p:txBody>
      </p:sp>
      <p:sp>
        <p:nvSpPr>
          <p:cNvPr id="80899" name="Text Box 3"/>
          <p:cNvSpPr txBox="1">
            <a:spLocks noChangeArrowheads="1"/>
          </p:cNvSpPr>
          <p:nvPr/>
        </p:nvSpPr>
        <p:spPr bwMode="auto">
          <a:xfrm>
            <a:off x="385763" y="1535113"/>
            <a:ext cx="8610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Blip>
                <a:blip r:embed="rId3"/>
              </a:buBlip>
            </a:pPr>
            <a:r>
              <a:rPr lang="en-US" altLang="en-US" sz="2600">
                <a:latin typeface="Arial" pitchFamily="34" charset="0"/>
              </a:rPr>
              <a:t>Merit badge </a:t>
            </a:r>
            <a:r>
              <a:rPr lang="ja-JP" altLang="en-US" sz="2600">
                <a:latin typeface="Arial" pitchFamily="34" charset="0"/>
              </a:rPr>
              <a:t>“</a:t>
            </a:r>
            <a:r>
              <a:rPr lang="en-US" altLang="ja-JP" sz="2600">
                <a:latin typeface="Arial" pitchFamily="34" charset="0"/>
              </a:rPr>
              <a:t>worksheets</a:t>
            </a:r>
            <a:r>
              <a:rPr lang="ja-JP" altLang="en-US" sz="2600">
                <a:latin typeface="Arial" pitchFamily="34" charset="0"/>
              </a:rPr>
              <a:t>”</a:t>
            </a:r>
            <a:r>
              <a:rPr lang="en-US" altLang="ja-JP" sz="2600">
                <a:latin typeface="Arial" pitchFamily="34" charset="0"/>
              </a:rPr>
              <a:t> from the Web or other sources are unofficial, but may aid in learning.</a:t>
            </a:r>
          </a:p>
          <a:p>
            <a:pPr eaLnBrk="1" hangingPunct="1">
              <a:spcBef>
                <a:spcPct val="0"/>
              </a:spcBef>
              <a:spcAft>
                <a:spcPts val="1200"/>
              </a:spcAft>
              <a:buFontTx/>
              <a:buBlip>
                <a:blip r:embed="rId3"/>
              </a:buBlip>
            </a:pPr>
            <a:r>
              <a:rPr lang="en-US" altLang="en-US" sz="2600">
                <a:latin typeface="Arial" pitchFamily="34" charset="0"/>
              </a:rPr>
              <a:t>These tools must relate to current BSA requirements, which still must be fulfilled as written.</a:t>
            </a:r>
          </a:p>
          <a:p>
            <a:pPr eaLnBrk="1" hangingPunct="1">
              <a:spcBef>
                <a:spcPct val="0"/>
              </a:spcBef>
              <a:spcAft>
                <a:spcPts val="1200"/>
              </a:spcAft>
              <a:buFontTx/>
              <a:buBlip>
                <a:blip r:embed="rId3"/>
              </a:buBlip>
            </a:pPr>
            <a:r>
              <a:rPr lang="en-US" altLang="en-US" sz="2600">
                <a:latin typeface="Arial" pitchFamily="34" charset="0"/>
              </a:rPr>
              <a:t>Worksheets may be used to meet </a:t>
            </a:r>
            <a:r>
              <a:rPr lang="ja-JP" altLang="en-US" sz="2600">
                <a:latin typeface="Arial" pitchFamily="34" charset="0"/>
              </a:rPr>
              <a:t>“</a:t>
            </a:r>
            <a:r>
              <a:rPr lang="en-US" altLang="ja-JP" sz="2600">
                <a:latin typeface="Arial" pitchFamily="34" charset="0"/>
              </a:rPr>
              <a:t>in writing</a:t>
            </a:r>
            <a:r>
              <a:rPr lang="ja-JP" altLang="en-US" sz="2600">
                <a:latin typeface="Arial" pitchFamily="34" charset="0"/>
              </a:rPr>
              <a:t>”</a:t>
            </a:r>
            <a:r>
              <a:rPr lang="en-US" altLang="ja-JP" sz="2600">
                <a:latin typeface="Arial" pitchFamily="34" charset="0"/>
              </a:rPr>
              <a:t> requirements.</a:t>
            </a:r>
          </a:p>
          <a:p>
            <a:pPr eaLnBrk="1" hangingPunct="1">
              <a:spcBef>
                <a:spcPct val="0"/>
              </a:spcBef>
              <a:spcAft>
                <a:spcPts val="1200"/>
              </a:spcAft>
              <a:buFontTx/>
              <a:buBlip>
                <a:blip r:embed="rId3"/>
              </a:buBlip>
            </a:pPr>
            <a:r>
              <a:rPr lang="en-US" altLang="en-US" sz="2600">
                <a:latin typeface="Arial" pitchFamily="34" charset="0"/>
              </a:rPr>
              <a:t>Worksheets are not a substitute for </a:t>
            </a:r>
            <a:r>
              <a:rPr lang="ja-JP" altLang="en-US" sz="2600">
                <a:latin typeface="Arial" pitchFamily="34" charset="0"/>
              </a:rPr>
              <a:t>“</a:t>
            </a:r>
            <a:r>
              <a:rPr lang="en-US" altLang="ja-JP" sz="2600">
                <a:latin typeface="Arial" pitchFamily="34" charset="0"/>
              </a:rPr>
              <a:t>telling,</a:t>
            </a:r>
            <a:r>
              <a:rPr lang="ja-JP" altLang="en-US" sz="2600">
                <a:latin typeface="Arial" pitchFamily="34" charset="0"/>
              </a:rPr>
              <a:t>”</a:t>
            </a:r>
            <a:r>
              <a:rPr lang="en-US" altLang="ja-JP" sz="2600">
                <a:latin typeface="Arial" pitchFamily="34" charset="0"/>
              </a:rPr>
              <a:t> </a:t>
            </a:r>
            <a:r>
              <a:rPr lang="ja-JP" altLang="en-US" sz="2600">
                <a:latin typeface="Arial" pitchFamily="34" charset="0"/>
              </a:rPr>
              <a:t>“</a:t>
            </a:r>
            <a:r>
              <a:rPr lang="en-US" altLang="ja-JP" sz="2600">
                <a:latin typeface="Arial" pitchFamily="34" charset="0"/>
              </a:rPr>
              <a:t>showing,</a:t>
            </a:r>
            <a:r>
              <a:rPr lang="ja-JP" altLang="en-US" sz="2600">
                <a:latin typeface="Arial" pitchFamily="34" charset="0"/>
              </a:rPr>
              <a:t>”</a:t>
            </a:r>
            <a:r>
              <a:rPr lang="en-US" altLang="ja-JP" sz="2600">
                <a:latin typeface="Arial" pitchFamily="34" charset="0"/>
              </a:rPr>
              <a:t> or </a:t>
            </a:r>
            <a:r>
              <a:rPr lang="ja-JP" altLang="en-US" sz="2600">
                <a:latin typeface="Arial" pitchFamily="34" charset="0"/>
              </a:rPr>
              <a:t>“</a:t>
            </a:r>
            <a:r>
              <a:rPr lang="en-US" altLang="ja-JP" sz="2600">
                <a:latin typeface="Arial" pitchFamily="34" charset="0"/>
              </a:rPr>
              <a:t>demonstrating,</a:t>
            </a:r>
            <a:r>
              <a:rPr lang="ja-JP" altLang="en-US" sz="2600">
                <a:latin typeface="Arial" pitchFamily="34" charset="0"/>
              </a:rPr>
              <a:t>”</a:t>
            </a:r>
            <a:r>
              <a:rPr lang="en-US" altLang="ja-JP" sz="2600">
                <a:latin typeface="Arial" pitchFamily="34" charset="0"/>
              </a:rPr>
              <a:t> etc.</a:t>
            </a:r>
          </a:p>
          <a:p>
            <a:pPr eaLnBrk="1" hangingPunct="1">
              <a:spcBef>
                <a:spcPct val="0"/>
              </a:spcBef>
              <a:spcAft>
                <a:spcPts val="1200"/>
              </a:spcAft>
              <a:buFontTx/>
              <a:buBlip>
                <a:blip r:embed="rId3"/>
              </a:buBlip>
            </a:pPr>
            <a:r>
              <a:rPr lang="en-US" altLang="en-US" sz="2600">
                <a:latin typeface="Arial" pitchFamily="34" charset="0"/>
              </a:rPr>
              <a:t>Scouts must not be required to use them.</a:t>
            </a:r>
          </a:p>
        </p:txBody>
      </p:sp>
      <p:sp>
        <p:nvSpPr>
          <p:cNvPr id="80900" name="Rectangle 1"/>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7.0.4.8</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531813"/>
            <a:ext cx="9144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Completing the </a:t>
            </a:r>
            <a:r>
              <a:rPr lang="ja-JP" altLang="en-US" sz="3800" b="1">
                <a:latin typeface="Arial" pitchFamily="34" charset="0"/>
              </a:rPr>
              <a:t>“</a:t>
            </a:r>
            <a:r>
              <a:rPr lang="en-US" altLang="ja-JP" sz="3800" b="1">
                <a:latin typeface="Arial" pitchFamily="34" charset="0"/>
              </a:rPr>
              <a:t>Partial</a:t>
            </a:r>
            <a:r>
              <a:rPr lang="ja-JP" altLang="en-US" sz="3800" b="1">
                <a:latin typeface="Arial" pitchFamily="34" charset="0"/>
              </a:rPr>
              <a:t>”</a:t>
            </a:r>
            <a:r>
              <a:rPr lang="en-US" altLang="ja-JP" sz="3800" b="1">
                <a:latin typeface="Arial" pitchFamily="34" charset="0"/>
              </a:rPr>
              <a:t> Blue Card</a:t>
            </a:r>
            <a:endParaRPr lang="en-US" altLang="en-US" sz="3800" b="1">
              <a:latin typeface="Arial" pitchFamily="34" charset="0"/>
            </a:endParaRPr>
          </a:p>
        </p:txBody>
      </p:sp>
      <p:sp>
        <p:nvSpPr>
          <p:cNvPr id="82947" name="Text Box 3"/>
          <p:cNvSpPr txBox="1">
            <a:spLocks noChangeArrowheads="1"/>
          </p:cNvSpPr>
          <p:nvPr/>
        </p:nvSpPr>
        <p:spPr bwMode="auto">
          <a:xfrm>
            <a:off x="685800" y="1447800"/>
            <a:ext cx="77724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65125" indent="-365125">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ct val="0"/>
              </a:spcBef>
              <a:spcAft>
                <a:spcPts val="1800"/>
              </a:spcAft>
              <a:buFontTx/>
              <a:buBlip>
                <a:blip r:embed="rId3"/>
              </a:buBlip>
            </a:pPr>
            <a:r>
              <a:rPr lang="en-US" altLang="en-US" sz="2600">
                <a:latin typeface="Arial" pitchFamily="34" charset="0"/>
              </a:rPr>
              <a:t>The merit badge counselor records and initials the front of the card in the middle section as each requirement is completed.</a:t>
            </a:r>
          </a:p>
          <a:p>
            <a:pPr lvl="1" eaLnBrk="1" hangingPunct="1">
              <a:spcBef>
                <a:spcPct val="0"/>
              </a:spcBef>
              <a:spcAft>
                <a:spcPts val="1800"/>
              </a:spcAft>
              <a:buFontTx/>
              <a:buBlip>
                <a:blip r:embed="rId3"/>
              </a:buBlip>
            </a:pPr>
            <a:r>
              <a:rPr lang="en-US" altLang="en-US" sz="2600">
                <a:latin typeface="Arial" pitchFamily="34" charset="0"/>
              </a:rPr>
              <a:t>The back of the card is not signed in either place until </a:t>
            </a:r>
            <a:r>
              <a:rPr lang="en-US" altLang="en-US" sz="2600" b="1" i="1">
                <a:latin typeface="Arial" pitchFamily="34" charset="0"/>
              </a:rPr>
              <a:t>all</a:t>
            </a:r>
            <a:r>
              <a:rPr lang="en-US" altLang="en-US" sz="2600">
                <a:latin typeface="Arial" pitchFamily="34" charset="0"/>
              </a:rPr>
              <a:t> requirements are fulfilled.</a:t>
            </a:r>
          </a:p>
          <a:p>
            <a:pPr lvl="1" eaLnBrk="1" hangingPunct="1">
              <a:spcBef>
                <a:spcPct val="0"/>
              </a:spcBef>
              <a:spcAft>
                <a:spcPts val="1800"/>
              </a:spcAft>
              <a:buFontTx/>
              <a:buBlip>
                <a:blip r:embed="rId3"/>
              </a:buBlip>
            </a:pPr>
            <a:r>
              <a:rPr lang="en-US" altLang="en-US" sz="2600">
                <a:latin typeface="Arial" pitchFamily="34" charset="0"/>
              </a:rPr>
              <a:t>Partials do not expire as long as the Scout is a registered youth member.</a:t>
            </a:r>
          </a:p>
          <a:p>
            <a:pPr lvl="1" eaLnBrk="1" hangingPunct="1">
              <a:spcBef>
                <a:spcPct val="0"/>
              </a:spcBef>
              <a:spcAft>
                <a:spcPts val="1800"/>
              </a:spcAft>
              <a:buFontTx/>
              <a:buBlip>
                <a:blip r:embed="rId3"/>
              </a:buBlip>
            </a:pPr>
            <a:r>
              <a:rPr lang="en-US" altLang="en-US" sz="2600">
                <a:latin typeface="Arial" pitchFamily="34" charset="0"/>
              </a:rPr>
              <a:t>Accepting a </a:t>
            </a:r>
            <a:r>
              <a:rPr lang="ja-JP" altLang="en-US" sz="2600">
                <a:latin typeface="Arial" pitchFamily="34" charset="0"/>
              </a:rPr>
              <a:t>“</a:t>
            </a:r>
            <a:r>
              <a:rPr lang="en-US" altLang="ja-JP" sz="2600">
                <a:latin typeface="Arial" pitchFamily="34" charset="0"/>
              </a:rPr>
              <a:t>partial</a:t>
            </a:r>
            <a:r>
              <a:rPr lang="ja-JP" altLang="en-US" sz="2600">
                <a:latin typeface="Arial" pitchFamily="34" charset="0"/>
              </a:rPr>
              <a:t>”</a:t>
            </a:r>
            <a:r>
              <a:rPr lang="en-US" altLang="ja-JP" sz="2600">
                <a:latin typeface="Arial" pitchFamily="34" charset="0"/>
              </a:rPr>
              <a:t> is at the follow-up counselor’s discretion.</a:t>
            </a:r>
            <a:endParaRPr lang="en-US" altLang="en-US" sz="2600">
              <a:latin typeface="Arial" pitchFamily="34" charset="0"/>
            </a:endParaRPr>
          </a:p>
        </p:txBody>
      </p:sp>
      <p:sp>
        <p:nvSpPr>
          <p:cNvPr id="82948" name="Rectangle 1"/>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7.0.3.3</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2"/>
          <p:cNvSpPr txBox="1">
            <a:spLocks noChangeArrowheads="1"/>
          </p:cNvSpPr>
          <p:nvPr/>
        </p:nvSpPr>
        <p:spPr bwMode="auto">
          <a:xfrm>
            <a:off x="1020763" y="1387475"/>
            <a:ext cx="7102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eaLnBrk="1" hangingPunct="1">
              <a:spcBef>
                <a:spcPct val="0"/>
              </a:spcBef>
              <a:spcAft>
                <a:spcPts val="1200"/>
              </a:spcAft>
              <a:buFontTx/>
              <a:buNone/>
            </a:pPr>
            <a:r>
              <a:rPr lang="en-US" altLang="en-US" sz="2800">
                <a:latin typeface="Arial" pitchFamily="34" charset="0"/>
                <a:cs typeface="Arial" pitchFamily="34" charset="0"/>
              </a:rPr>
              <a:t>A Scout who has earned a merit badge from a registered and approved counselor by actually and personally fulfilling the requirements as written, will have met the purpose of the merit badge program and the contributions to the aims of Scouting. The badge is his to keep and count.</a:t>
            </a:r>
          </a:p>
        </p:txBody>
      </p:sp>
      <p:sp>
        <p:nvSpPr>
          <p:cNvPr id="84995" name="TextBox 4"/>
          <p:cNvSpPr txBox="1">
            <a:spLocks noChangeArrowheads="1"/>
          </p:cNvSpPr>
          <p:nvPr/>
        </p:nvSpPr>
        <p:spPr bwMode="auto">
          <a:xfrm>
            <a:off x="936625" y="723900"/>
            <a:ext cx="72723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Tx/>
              <a:buNone/>
            </a:pPr>
            <a:r>
              <a:rPr lang="en-US" altLang="en-US" sz="3400" b="1" i="1">
                <a:solidFill>
                  <a:srgbClr val="1B8618"/>
                </a:solidFill>
                <a:latin typeface="Arial" pitchFamily="34" charset="0"/>
                <a:cs typeface="Arial" pitchFamily="34" charset="0"/>
              </a:rPr>
              <a:t>Once It’s Earned, It’s Earned</a:t>
            </a:r>
          </a:p>
        </p:txBody>
      </p:sp>
      <p:sp>
        <p:nvSpPr>
          <p:cNvPr id="6" name="Rounded Rectangle 5"/>
          <p:cNvSpPr/>
          <p:nvPr/>
        </p:nvSpPr>
        <p:spPr>
          <a:xfrm>
            <a:off x="576263" y="600075"/>
            <a:ext cx="7991475" cy="4083050"/>
          </a:xfrm>
          <a:prstGeom prst="roundRect">
            <a:avLst>
              <a:gd name="adj" fmla="val 9496"/>
            </a:avLst>
          </a:prstGeom>
          <a:noFill/>
          <a:ln w="76200" cmpd="sng">
            <a:solidFill>
              <a:srgbClr val="1B861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solidFill>
                <a:schemeClr val="tx1"/>
              </a:solidFill>
            </a:endParaRPr>
          </a:p>
        </p:txBody>
      </p:sp>
      <p:sp>
        <p:nvSpPr>
          <p:cNvPr id="84997" name="Rectangle 2"/>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7.0.4.6</a:t>
            </a:r>
          </a:p>
        </p:txBody>
      </p:sp>
      <p:pic>
        <p:nvPicPr>
          <p:cNvPr id="849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4772025"/>
            <a:ext cx="5486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806450"/>
            <a:ext cx="8993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Aims of the Scouting Program</a:t>
            </a:r>
          </a:p>
        </p:txBody>
      </p:sp>
      <p:sp>
        <p:nvSpPr>
          <p:cNvPr id="13315" name="Text Box 3"/>
          <p:cNvSpPr txBox="1">
            <a:spLocks noChangeArrowheads="1"/>
          </p:cNvSpPr>
          <p:nvPr/>
        </p:nvSpPr>
        <p:spPr bwMode="auto">
          <a:xfrm>
            <a:off x="1922463" y="2057400"/>
            <a:ext cx="56800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Font typeface="Arial" pitchFamily="34" charset="0"/>
              <a:buChar char="•"/>
              <a:tabLst>
                <a:tab pos="457200" algn="l"/>
              </a:tabLst>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tabLst>
                <a:tab pos="457200" algn="l"/>
              </a:tabLst>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tabLst>
                <a:tab pos="457200" algn="l"/>
              </a:tabLst>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tabLst>
                <a:tab pos="457200" algn="l"/>
              </a:tabLst>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tabLst>
                <a:tab pos="4572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9pPr>
          </a:lstStyle>
          <a:p>
            <a:pPr eaLnBrk="1" hangingPunct="1">
              <a:spcBef>
                <a:spcPts val="600"/>
              </a:spcBef>
              <a:buFontTx/>
              <a:buBlip>
                <a:blip r:embed="rId3"/>
              </a:buBlip>
            </a:pPr>
            <a:r>
              <a:rPr lang="en-US" altLang="en-US">
                <a:latin typeface="Arial" pitchFamily="34" charset="0"/>
              </a:rPr>
              <a:t>Character development</a:t>
            </a:r>
          </a:p>
          <a:p>
            <a:pPr eaLnBrk="1" hangingPunct="1">
              <a:spcBef>
                <a:spcPts val="600"/>
              </a:spcBef>
              <a:buFontTx/>
              <a:buBlip>
                <a:blip r:embed="rId3"/>
              </a:buBlip>
            </a:pPr>
            <a:r>
              <a:rPr lang="en-US" altLang="en-US">
                <a:latin typeface="Arial" pitchFamily="34" charset="0"/>
              </a:rPr>
              <a:t>Citizenship training</a:t>
            </a:r>
          </a:p>
          <a:p>
            <a:pPr eaLnBrk="1" hangingPunct="1">
              <a:spcBef>
                <a:spcPts val="600"/>
              </a:spcBef>
              <a:buFontTx/>
              <a:buBlip>
                <a:blip r:embed="rId3"/>
              </a:buBlip>
            </a:pPr>
            <a:r>
              <a:rPr lang="en-US" altLang="en-US">
                <a:latin typeface="Arial" pitchFamily="34" charset="0"/>
              </a:rPr>
              <a:t>Mental and physical fitness</a:t>
            </a:r>
          </a:p>
        </p:txBody>
      </p:sp>
      <p:sp>
        <p:nvSpPr>
          <p:cNvPr id="13316" name="Text Box 10"/>
          <p:cNvSpPr txBox="1">
            <a:spLocks noChangeArrowheads="1"/>
          </p:cNvSpPr>
          <p:nvPr/>
        </p:nvSpPr>
        <p:spPr bwMode="auto">
          <a:xfrm>
            <a:off x="306388" y="4556125"/>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a:latin typeface="Arial" pitchFamily="34" charset="0"/>
              </a:rPr>
              <a:t>Every activity in Scouting should support</a:t>
            </a:r>
          </a:p>
          <a:p>
            <a:pPr algn="ctr" eaLnBrk="1" hangingPunct="1">
              <a:spcBef>
                <a:spcPct val="0"/>
              </a:spcBef>
              <a:buFontTx/>
              <a:buNone/>
            </a:pPr>
            <a:r>
              <a:rPr lang="en-US" altLang="en-US">
                <a:latin typeface="Arial" pitchFamily="34" charset="0"/>
              </a:rPr>
              <a:t>one or more of these aims.</a:t>
            </a:r>
          </a:p>
        </p:txBody>
      </p:sp>
      <p:sp>
        <p:nvSpPr>
          <p:cNvPr id="13317"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2.0.0.3</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27000" y="5956300"/>
            <a:ext cx="387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topics</a:t>
            </a:r>
            <a:r>
              <a:rPr lang="en-US" altLang="en-US" sz="1400" i="1">
                <a:solidFill>
                  <a:srgbClr val="000000"/>
                </a:solidFill>
                <a:latin typeface="Arial" pitchFamily="34" charset="0"/>
              </a:rPr>
              <a:t> </a:t>
            </a:r>
            <a:r>
              <a:rPr lang="en-US" altLang="en-US" sz="1400">
                <a:solidFill>
                  <a:srgbClr val="000000"/>
                </a:solidFill>
                <a:latin typeface="Arial" pitchFamily="34" charset="0"/>
              </a:rPr>
              <a:t>7.0.4.6 &amp; 7.0.4.7</a:t>
            </a:r>
          </a:p>
        </p:txBody>
      </p:sp>
      <p:sp>
        <p:nvSpPr>
          <p:cNvPr id="87043" name="Text Box 2"/>
          <p:cNvSpPr txBox="1">
            <a:spLocks noChangeArrowheads="1"/>
          </p:cNvSpPr>
          <p:nvPr/>
        </p:nvSpPr>
        <p:spPr bwMode="auto">
          <a:xfrm>
            <a:off x="0" y="45085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solidFill>
                  <a:srgbClr val="000000"/>
                </a:solidFill>
                <a:latin typeface="Arial" pitchFamily="34" charset="0"/>
              </a:rPr>
              <a:t>A Second Counselor Review</a:t>
            </a:r>
            <a:r>
              <a:rPr lang="en-US" altLang="en-US" sz="3800" b="1">
                <a:latin typeface="Arial" pitchFamily="34" charset="0"/>
              </a:rPr>
              <a:t/>
            </a:r>
            <a:br>
              <a:rPr lang="en-US" altLang="en-US" sz="3800" b="1">
                <a:latin typeface="Arial" pitchFamily="34" charset="0"/>
              </a:rPr>
            </a:br>
            <a:r>
              <a:rPr lang="en-US" altLang="en-US" sz="3800" b="1">
                <a:solidFill>
                  <a:srgbClr val="000000"/>
                </a:solidFill>
                <a:latin typeface="Arial" pitchFamily="34" charset="0"/>
              </a:rPr>
              <a:t>May Be Warranted If…</a:t>
            </a:r>
          </a:p>
        </p:txBody>
      </p:sp>
      <p:sp>
        <p:nvSpPr>
          <p:cNvPr id="87044" name="Text Box 3"/>
          <p:cNvSpPr txBox="1">
            <a:spLocks noChangeArrowheads="1"/>
          </p:cNvSpPr>
          <p:nvPr/>
        </p:nvSpPr>
        <p:spPr bwMode="auto">
          <a:xfrm>
            <a:off x="412750" y="1989138"/>
            <a:ext cx="832008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914400"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lnSpc>
                <a:spcPct val="95000"/>
              </a:lnSpc>
              <a:spcBef>
                <a:spcPct val="0"/>
              </a:spcBef>
              <a:spcAft>
                <a:spcPts val="1200"/>
              </a:spcAft>
              <a:buFontTx/>
              <a:buBlip>
                <a:blip r:embed="rId3"/>
              </a:buBlip>
            </a:pPr>
            <a:r>
              <a:rPr lang="en-US" altLang="en-US" sz="2600">
                <a:latin typeface="Arial" pitchFamily="34" charset="0"/>
                <a:cs typeface="Arial" pitchFamily="34" charset="0"/>
              </a:rPr>
              <a:t>A Scout, to whom it has been made clear that only registered and approved counselors are to be used, chooses to ignore this mandated procedure.</a:t>
            </a:r>
          </a:p>
          <a:p>
            <a:pPr lvl="1" eaLnBrk="1" hangingPunct="1">
              <a:lnSpc>
                <a:spcPct val="95000"/>
              </a:lnSpc>
              <a:spcBef>
                <a:spcPct val="0"/>
              </a:spcBef>
              <a:spcAft>
                <a:spcPts val="1200"/>
              </a:spcAft>
              <a:buFontTx/>
              <a:buBlip>
                <a:blip r:embed="rId3"/>
              </a:buBlip>
            </a:pPr>
            <a:r>
              <a:rPr lang="en-US" altLang="en-US" sz="2600">
                <a:latin typeface="Arial" pitchFamily="34" charset="0"/>
                <a:cs typeface="Arial" pitchFamily="34" charset="0"/>
              </a:rPr>
              <a:t>It becomes plainly evident that it could not have been possible for a Scout to actually and personally fulfill requirements as written. In this case a limited recourse is available, according to the details outlined in topic 7.0.4.7.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Addressing Merit Badge Myths</a:t>
            </a:r>
          </a:p>
        </p:txBody>
      </p:sp>
      <p:sp>
        <p:nvSpPr>
          <p:cNvPr id="89091"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89092" name="Rectangle 1"/>
          <p:cNvSpPr>
            <a:spLocks noChangeArrowheads="1"/>
          </p:cNvSpPr>
          <p:nvPr/>
        </p:nvSpPr>
        <p:spPr bwMode="auto">
          <a:xfrm>
            <a:off x="469900" y="1400175"/>
            <a:ext cx="8077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a:pPr>
            <a:r>
              <a:rPr lang="en-US" altLang="en-US">
                <a:latin typeface="Arial" pitchFamily="34" charset="0"/>
              </a:rPr>
              <a:t>At what age or rank may Boy Scouts work on merit badges?</a:t>
            </a:r>
          </a:p>
          <a:p>
            <a:pPr lvl="1" eaLnBrk="1" hangingPunct="1">
              <a:spcBef>
                <a:spcPts val="1200"/>
              </a:spcBef>
              <a:buFont typeface="Calibri" pitchFamily="34" charset="0"/>
              <a:buAutoNum type="arabicPeriod"/>
            </a:pPr>
            <a:r>
              <a:rPr lang="en-US" altLang="en-US">
                <a:latin typeface="Arial" pitchFamily="34" charset="0"/>
              </a:rPr>
              <a:t>What is the maximum number of merit badges a Scout may work on at the same time?</a:t>
            </a:r>
          </a:p>
          <a:p>
            <a:pPr lvl="1" eaLnBrk="1" hangingPunct="1">
              <a:spcBef>
                <a:spcPts val="1200"/>
              </a:spcBef>
              <a:buFont typeface="Calibri" pitchFamily="34" charset="0"/>
              <a:buAutoNum type="arabicPeriod"/>
            </a:pPr>
            <a:r>
              <a:rPr lang="en-US" altLang="en-US">
                <a:latin typeface="Arial" pitchFamily="34" charset="0"/>
              </a:rPr>
              <a:t>Is a Scout allowed to begin work on a merit badge without his unit leader’</a:t>
            </a:r>
            <a:r>
              <a:rPr lang="en-US" altLang="ja-JP">
                <a:latin typeface="Arial" pitchFamily="34" charset="0"/>
              </a:rPr>
              <a:t>s approval?</a:t>
            </a:r>
          </a:p>
          <a:p>
            <a:pPr lvl="1" eaLnBrk="1" hangingPunct="1">
              <a:spcBef>
                <a:spcPts val="1200"/>
              </a:spcBef>
              <a:buFont typeface="Calibri" pitchFamily="34" charset="0"/>
              <a:buAutoNum type="arabicPeriod"/>
            </a:pPr>
            <a:r>
              <a:rPr lang="en-US" altLang="en-US">
                <a:latin typeface="Arial" pitchFamily="34" charset="0"/>
              </a:rPr>
              <a:t>If a Scout has too many unfinished merit badges, may the Scoutmaster limit how many others he may begin?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ChangeArrowheads="1"/>
          </p:cNvSpPr>
          <p:nvPr/>
        </p:nvSpPr>
        <p:spPr bwMode="auto">
          <a:xfrm>
            <a:off x="458788" y="1271588"/>
            <a:ext cx="81534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startAt="5"/>
            </a:pPr>
            <a:r>
              <a:rPr lang="en-US" altLang="en-US">
                <a:solidFill>
                  <a:srgbClr val="000000"/>
                </a:solidFill>
                <a:latin typeface="Arial" pitchFamily="34" charset="0"/>
              </a:rPr>
              <a:t>Is it appropriate to tell a Scout he must earn all or most of his Eagle-required badges before he earns any others?</a:t>
            </a:r>
          </a:p>
          <a:p>
            <a:pPr lvl="1" eaLnBrk="1" hangingPunct="1">
              <a:spcBef>
                <a:spcPts val="1200"/>
              </a:spcBef>
              <a:buFont typeface="Calibri" pitchFamily="34" charset="0"/>
              <a:buAutoNum type="arabicPeriod" startAt="5"/>
            </a:pPr>
            <a:r>
              <a:rPr lang="en-US" altLang="en-US">
                <a:solidFill>
                  <a:srgbClr val="000000"/>
                </a:solidFill>
                <a:latin typeface="Arial" pitchFamily="34" charset="0"/>
              </a:rPr>
              <a:t>Is the Scoutmaster permitted to serve as a troop merit badge counselor for some merit badges like Camping or Hiking?</a:t>
            </a:r>
          </a:p>
          <a:p>
            <a:pPr eaLnBrk="1" hangingPunct="1">
              <a:spcBef>
                <a:spcPts val="1200"/>
              </a:spcBef>
              <a:buFont typeface="Calibri" pitchFamily="34" charset="0"/>
              <a:buAutoNum type="arabicPeriod" startAt="7"/>
            </a:pPr>
            <a:r>
              <a:rPr lang="en-US" altLang="en-US" sz="2800">
                <a:latin typeface="Arial" pitchFamily="34" charset="0"/>
              </a:rPr>
              <a:t>What is the maximum number of badges a youth may earn from one counselor?</a:t>
            </a:r>
          </a:p>
          <a:p>
            <a:pPr eaLnBrk="1" hangingPunct="1">
              <a:spcBef>
                <a:spcPts val="1200"/>
              </a:spcBef>
              <a:buFont typeface="Calibri" pitchFamily="34" charset="0"/>
              <a:buAutoNum type="arabicPeriod" startAt="7"/>
            </a:pPr>
            <a:r>
              <a:rPr lang="en-US" altLang="en-US" sz="2800">
                <a:latin typeface="Arial" pitchFamily="34" charset="0"/>
              </a:rPr>
              <a:t>How many badges may one counselor be approved to counsel?</a:t>
            </a:r>
          </a:p>
        </p:txBody>
      </p:sp>
      <p:sp>
        <p:nvSpPr>
          <p:cNvPr id="91139"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Addressing Merit Badge Myths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469900" y="1271588"/>
            <a:ext cx="815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1000">
                <a:solidFill>
                  <a:schemeClr val="tx1"/>
                </a:solidFill>
                <a:latin typeface="Arial" pitchFamily="34" charset="0"/>
                <a:ea typeface="MS PGothic" pitchFamily="34" charset="-128"/>
              </a:defRPr>
            </a:lvl1pPr>
            <a:lvl2pPr marL="547688" indent="-547688"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lvl="1" indent="-433388">
              <a:spcBef>
                <a:spcPts val="1000"/>
              </a:spcBef>
              <a:buFont typeface="Calibri" pitchFamily="34" charset="0"/>
              <a:buAutoNum type="arabicPeriod" startAt="9"/>
              <a:defRPr/>
            </a:pPr>
            <a:r>
              <a:rPr lang="en-US" sz="2800" dirty="0" smtClean="0"/>
              <a:t>May you counsel your own son?</a:t>
            </a:r>
          </a:p>
          <a:p>
            <a:pPr lvl="1">
              <a:spcBef>
                <a:spcPts val="1000"/>
              </a:spcBef>
              <a:buFont typeface="+mj-lt"/>
              <a:buAutoNum type="arabicPeriod" startAt="9"/>
              <a:defRPr/>
            </a:pPr>
            <a:r>
              <a:rPr lang="en-US" sz="2800" dirty="0" smtClean="0"/>
              <a:t>May you counsel in other units, districts, or councils?</a:t>
            </a:r>
          </a:p>
          <a:p>
            <a:pPr lvl="1">
              <a:spcBef>
                <a:spcPts val="1000"/>
              </a:spcBef>
              <a:buFont typeface="Calibri" pitchFamily="34" charset="0"/>
              <a:buAutoNum type="arabicPeriod" startAt="9"/>
              <a:defRPr/>
            </a:pPr>
            <a:r>
              <a:rPr lang="en-US" sz="2800" dirty="0" smtClean="0"/>
              <a:t>Due to tight schedules, is a camp staff member allowed to make minor adjustments so requirements can be finished at camp?</a:t>
            </a:r>
          </a:p>
          <a:p>
            <a:pPr lvl="1">
              <a:spcBef>
                <a:spcPts val="1000"/>
              </a:spcBef>
              <a:buFont typeface="Calibri" pitchFamily="34" charset="0"/>
              <a:buAutoNum type="arabicPeriod" startAt="9"/>
              <a:defRPr/>
            </a:pPr>
            <a:r>
              <a:rPr lang="en-US" sz="2800" dirty="0" smtClean="0"/>
              <a:t>Once you are registered and approved as a counselor, at what point must you re-register and become re-approved?</a:t>
            </a:r>
          </a:p>
          <a:p>
            <a:pPr lvl="1">
              <a:spcBef>
                <a:spcPts val="1000"/>
              </a:spcBef>
              <a:buFont typeface="Calibri" pitchFamily="34" charset="0"/>
              <a:buAutoNum type="arabicPeriod" startAt="9"/>
              <a:defRPr/>
            </a:pPr>
            <a:r>
              <a:rPr lang="en-US" sz="2800" dirty="0" smtClean="0"/>
              <a:t>When does a </a:t>
            </a:r>
            <a:r>
              <a:rPr lang="ja-JP" altLang="en-US" sz="2800" dirty="0" smtClean="0"/>
              <a:t>“</a:t>
            </a:r>
            <a:r>
              <a:rPr lang="en-US" altLang="ja-JP" sz="2800" dirty="0" smtClean="0"/>
              <a:t>partial</a:t>
            </a:r>
            <a:r>
              <a:rPr lang="ja-JP" altLang="en-US" sz="2800" dirty="0" smtClean="0"/>
              <a:t>”</a:t>
            </a:r>
            <a:r>
              <a:rPr lang="en-US" altLang="ja-JP" sz="2800" dirty="0" smtClean="0"/>
              <a:t> expire?</a:t>
            </a:r>
            <a:endParaRPr lang="en-US" sz="2800" dirty="0" smtClean="0"/>
          </a:p>
        </p:txBody>
      </p:sp>
      <p:sp>
        <p:nvSpPr>
          <p:cNvPr id="93187"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93188"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Addressing Merit Badge Myths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95235" name="Rectangle 1"/>
          <p:cNvSpPr>
            <a:spLocks noChangeArrowheads="1"/>
          </p:cNvSpPr>
          <p:nvPr/>
        </p:nvSpPr>
        <p:spPr bwMode="auto">
          <a:xfrm>
            <a:off x="458788" y="1271588"/>
            <a:ext cx="80772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lnSpc>
                <a:spcPct val="95000"/>
              </a:lnSpc>
              <a:spcBef>
                <a:spcPts val="1000"/>
              </a:spcBef>
              <a:buFont typeface="Calibri" pitchFamily="34" charset="0"/>
              <a:buAutoNum type="arabicPeriod"/>
            </a:pPr>
            <a:r>
              <a:rPr lang="en-US" altLang="en-US">
                <a:latin typeface="Arial" pitchFamily="34" charset="0"/>
              </a:rPr>
              <a:t>At what age or rank may Boy Scouts work on merit badges?</a:t>
            </a:r>
          </a:p>
          <a:p>
            <a:pPr lvl="1" eaLnBrk="1" hangingPunct="1">
              <a:lnSpc>
                <a:spcPct val="95000"/>
              </a:lnSpc>
              <a:spcBef>
                <a:spcPts val="1000"/>
              </a:spcBef>
              <a:buFontTx/>
              <a:buNone/>
            </a:pPr>
            <a:r>
              <a:rPr lang="en-US" altLang="en-US">
                <a:solidFill>
                  <a:srgbClr val="0065B0"/>
                </a:solidFill>
                <a:latin typeface="Arial" pitchFamily="34" charset="0"/>
              </a:rPr>
              <a:t>	There is no limit if registered as a Scout.</a:t>
            </a:r>
          </a:p>
          <a:p>
            <a:pPr lvl="1" eaLnBrk="1" hangingPunct="1">
              <a:lnSpc>
                <a:spcPct val="95000"/>
              </a:lnSpc>
              <a:spcBef>
                <a:spcPts val="1000"/>
              </a:spcBef>
              <a:buFont typeface="Calibri" pitchFamily="34" charset="0"/>
              <a:buAutoNum type="arabicPeriod" startAt="2"/>
            </a:pPr>
            <a:r>
              <a:rPr lang="en-US" altLang="en-US">
                <a:latin typeface="Arial" pitchFamily="34" charset="0"/>
              </a:rPr>
              <a:t>What is the maximum number of merit badges a Scout may work on at the same time?</a:t>
            </a:r>
          </a:p>
          <a:p>
            <a:pPr lvl="1" eaLnBrk="1" hangingPunct="1">
              <a:lnSpc>
                <a:spcPct val="95000"/>
              </a:lnSpc>
              <a:spcBef>
                <a:spcPts val="1000"/>
              </a:spcBef>
              <a:buFontTx/>
              <a:buNone/>
            </a:pPr>
            <a:r>
              <a:rPr lang="en-US" altLang="en-US">
                <a:solidFill>
                  <a:srgbClr val="0065B0"/>
                </a:solidFill>
                <a:latin typeface="Arial" pitchFamily="34" charset="0"/>
              </a:rPr>
              <a:t>	There is no limit.</a:t>
            </a:r>
          </a:p>
          <a:p>
            <a:pPr lvl="1" eaLnBrk="1" hangingPunct="1">
              <a:lnSpc>
                <a:spcPct val="95000"/>
              </a:lnSpc>
              <a:spcBef>
                <a:spcPts val="1000"/>
              </a:spcBef>
              <a:buFont typeface="Calibri" pitchFamily="34" charset="0"/>
              <a:buAutoNum type="arabicPeriod" startAt="3"/>
            </a:pPr>
            <a:r>
              <a:rPr lang="en-US" altLang="en-US">
                <a:latin typeface="Arial" pitchFamily="34" charset="0"/>
              </a:rPr>
              <a:t>Is a Scout allowed to begin work on a merit badge without his unit leader’</a:t>
            </a:r>
            <a:r>
              <a:rPr lang="en-US" altLang="ja-JP">
                <a:latin typeface="Arial" pitchFamily="34" charset="0"/>
              </a:rPr>
              <a:t>s approval?</a:t>
            </a:r>
          </a:p>
          <a:p>
            <a:pPr lvl="1" eaLnBrk="1" hangingPunct="1">
              <a:lnSpc>
                <a:spcPct val="95000"/>
              </a:lnSpc>
              <a:spcBef>
                <a:spcPts val="1000"/>
              </a:spcBef>
              <a:buFontTx/>
              <a:buNone/>
            </a:pPr>
            <a:r>
              <a:rPr lang="en-US" altLang="ja-JP">
                <a:solidFill>
                  <a:srgbClr val="0065B0"/>
                </a:solidFill>
                <a:latin typeface="Arial" pitchFamily="34" charset="0"/>
              </a:rPr>
              <a:t>	Approval is no longer required; a discussion </a:t>
            </a:r>
            <a:br>
              <a:rPr lang="en-US" altLang="ja-JP">
                <a:solidFill>
                  <a:srgbClr val="0065B0"/>
                </a:solidFill>
                <a:latin typeface="Arial" pitchFamily="34" charset="0"/>
              </a:rPr>
            </a:br>
            <a:r>
              <a:rPr lang="en-US" altLang="ja-JP">
                <a:solidFill>
                  <a:srgbClr val="0065B0"/>
                </a:solidFill>
                <a:latin typeface="Arial" pitchFamily="34" charset="0"/>
              </a:rPr>
              <a:t>is now held.</a:t>
            </a:r>
          </a:p>
        </p:txBody>
      </p:sp>
      <p:sp>
        <p:nvSpPr>
          <p:cNvPr id="95236"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469900" y="1271588"/>
            <a:ext cx="81534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514350" indent="-5143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startAt="4"/>
            </a:pPr>
            <a:r>
              <a:rPr lang="en-US" altLang="en-US">
                <a:latin typeface="Arial" pitchFamily="34" charset="0"/>
              </a:rPr>
              <a:t>If a Scout has too many unfinished merit badges, may the Scoutmaster limit how many others he may begin?</a:t>
            </a:r>
          </a:p>
          <a:p>
            <a:pPr lvl="1" eaLnBrk="1" hangingPunct="1">
              <a:spcBef>
                <a:spcPts val="1200"/>
              </a:spcBef>
              <a:buFontTx/>
              <a:buNone/>
            </a:pPr>
            <a:r>
              <a:rPr lang="en-US" altLang="en-US">
                <a:solidFill>
                  <a:srgbClr val="0065B0"/>
                </a:solidFill>
                <a:latin typeface="Arial" pitchFamily="34" charset="0"/>
              </a:rPr>
              <a:t>	During the discussion of a new merit badge, </a:t>
            </a:r>
            <a:br>
              <a:rPr lang="en-US" altLang="en-US">
                <a:solidFill>
                  <a:srgbClr val="0065B0"/>
                </a:solidFill>
                <a:latin typeface="Arial" pitchFamily="34" charset="0"/>
              </a:rPr>
            </a:br>
            <a:r>
              <a:rPr lang="en-US" altLang="en-US">
                <a:solidFill>
                  <a:srgbClr val="0065B0"/>
                </a:solidFill>
                <a:latin typeface="Arial" pitchFamily="34" charset="0"/>
              </a:rPr>
              <a:t>the Scoutmaster should provide counseling </a:t>
            </a:r>
            <a:br>
              <a:rPr lang="en-US" altLang="en-US">
                <a:solidFill>
                  <a:srgbClr val="0065B0"/>
                </a:solidFill>
                <a:latin typeface="Arial" pitchFamily="34" charset="0"/>
              </a:rPr>
            </a:br>
            <a:r>
              <a:rPr lang="en-US" altLang="en-US">
                <a:solidFill>
                  <a:srgbClr val="0065B0"/>
                </a:solidFill>
                <a:latin typeface="Arial" pitchFamily="34" charset="0"/>
              </a:rPr>
              <a:t>on what to do.</a:t>
            </a:r>
          </a:p>
          <a:p>
            <a:pPr lvl="1" eaLnBrk="1" hangingPunct="1">
              <a:spcBef>
                <a:spcPts val="1200"/>
              </a:spcBef>
              <a:buFont typeface="Calibri" pitchFamily="34" charset="0"/>
              <a:buAutoNum type="arabicPeriod" startAt="5"/>
            </a:pPr>
            <a:r>
              <a:rPr lang="en-US" altLang="en-US">
                <a:solidFill>
                  <a:srgbClr val="000000"/>
                </a:solidFill>
                <a:latin typeface="Arial" pitchFamily="34" charset="0"/>
              </a:rPr>
              <a:t>Is it appropriate to tell a Scout he must earn all or most of his Eagle-required badges before he earns any others?</a:t>
            </a:r>
          </a:p>
          <a:p>
            <a:pPr lvl="1" eaLnBrk="1" hangingPunct="1">
              <a:spcBef>
                <a:spcPts val="1200"/>
              </a:spcBef>
              <a:buFontTx/>
              <a:buNone/>
            </a:pPr>
            <a:r>
              <a:rPr lang="en-US" altLang="en-US">
                <a:solidFill>
                  <a:srgbClr val="0065B0"/>
                </a:solidFill>
                <a:latin typeface="Arial" pitchFamily="34" charset="0"/>
              </a:rPr>
              <a:t>	A Scoutmaster could only suggest this.</a:t>
            </a:r>
          </a:p>
        </p:txBody>
      </p:sp>
      <p:sp>
        <p:nvSpPr>
          <p:cNvPr id="97283"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ChangeArrowheads="1"/>
          </p:cNvSpPr>
          <p:nvPr/>
        </p:nvSpPr>
        <p:spPr bwMode="auto">
          <a:xfrm>
            <a:off x="469900" y="1260475"/>
            <a:ext cx="81534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startAt="6"/>
            </a:pPr>
            <a:r>
              <a:rPr lang="en-US" altLang="en-US">
                <a:solidFill>
                  <a:srgbClr val="000000"/>
                </a:solidFill>
                <a:latin typeface="Arial" pitchFamily="34" charset="0"/>
              </a:rPr>
              <a:t>Is the Scoutmaster permitted to serve as a troop merit badge counselor for some merit badges like Camping or Hiking?</a:t>
            </a:r>
          </a:p>
          <a:p>
            <a:pPr lvl="1" eaLnBrk="1" hangingPunct="1">
              <a:spcBef>
                <a:spcPts val="1200"/>
              </a:spcBef>
              <a:buFontTx/>
              <a:buNone/>
            </a:pPr>
            <a:r>
              <a:rPr lang="en-US" altLang="en-US">
                <a:solidFill>
                  <a:srgbClr val="0065B0"/>
                </a:solidFill>
                <a:latin typeface="Arial" pitchFamily="34" charset="0"/>
              </a:rPr>
              <a:t>	This is permitted </a:t>
            </a:r>
            <a:r>
              <a:rPr lang="en-US" altLang="en-US" i="1">
                <a:solidFill>
                  <a:srgbClr val="0065B0"/>
                </a:solidFill>
                <a:latin typeface="Arial" pitchFamily="34" charset="0"/>
              </a:rPr>
              <a:t>only</a:t>
            </a:r>
            <a:r>
              <a:rPr lang="en-US" altLang="en-US">
                <a:solidFill>
                  <a:srgbClr val="0065B0"/>
                </a:solidFill>
                <a:latin typeface="Arial" pitchFamily="34" charset="0"/>
              </a:rPr>
              <a:t> if the unit leader is registered and approved as a counselor.</a:t>
            </a:r>
          </a:p>
          <a:p>
            <a:pPr eaLnBrk="1" hangingPunct="1">
              <a:spcBef>
                <a:spcPts val="1200"/>
              </a:spcBef>
              <a:buFont typeface="Calibri" pitchFamily="34" charset="0"/>
              <a:buAutoNum type="arabicPeriod" startAt="7"/>
            </a:pPr>
            <a:r>
              <a:rPr lang="en-US" altLang="en-US" sz="2800">
                <a:latin typeface="Arial" pitchFamily="34" charset="0"/>
              </a:rPr>
              <a:t>What is the maximum number of badges a youth may earn from one counselor?</a:t>
            </a:r>
          </a:p>
          <a:p>
            <a:pPr eaLnBrk="1" hangingPunct="1">
              <a:spcBef>
                <a:spcPts val="1200"/>
              </a:spcBef>
              <a:buFontTx/>
              <a:buNone/>
            </a:pPr>
            <a:r>
              <a:rPr lang="en-US" altLang="en-US" sz="2800">
                <a:solidFill>
                  <a:srgbClr val="0065B0"/>
                </a:solidFill>
                <a:latin typeface="Arial" pitchFamily="34" charset="0"/>
              </a:rPr>
              <a:t>	There is no BSA limit. A unit leader may set a limit, but it must apply to all Scouts in the unit.</a:t>
            </a:r>
          </a:p>
        </p:txBody>
      </p:sp>
      <p:sp>
        <p:nvSpPr>
          <p:cNvPr id="99331"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469900" y="1271588"/>
            <a:ext cx="8153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547688" indent="-547688">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a:spcBef>
                <a:spcPts val="800"/>
              </a:spcBef>
              <a:buFont typeface="Calibri" pitchFamily="34" charset="0"/>
              <a:buAutoNum type="arabicPeriod" startAt="8"/>
            </a:pPr>
            <a:r>
              <a:rPr lang="en-US" altLang="en-US">
                <a:latin typeface="Arial" pitchFamily="34" charset="0"/>
              </a:rPr>
              <a:t>How many badges may one counselor be approved to counsel?</a:t>
            </a:r>
          </a:p>
          <a:p>
            <a:pPr lvl="1">
              <a:spcBef>
                <a:spcPts val="800"/>
              </a:spcBef>
              <a:buFontTx/>
              <a:buNone/>
            </a:pPr>
            <a:r>
              <a:rPr lang="en-US" altLang="en-US">
                <a:solidFill>
                  <a:srgbClr val="0065B0"/>
                </a:solidFill>
                <a:latin typeface="Arial" pitchFamily="34" charset="0"/>
              </a:rPr>
              <a:t>	National places no limit on this. Councils may do so, within reason.</a:t>
            </a:r>
          </a:p>
          <a:p>
            <a:pPr lvl="1">
              <a:spcBef>
                <a:spcPts val="800"/>
              </a:spcBef>
              <a:buFont typeface="Calibri" pitchFamily="34" charset="0"/>
              <a:buAutoNum type="arabicPeriod" startAt="9"/>
            </a:pPr>
            <a:r>
              <a:rPr lang="en-US" altLang="en-US">
                <a:latin typeface="Arial" pitchFamily="34" charset="0"/>
              </a:rPr>
              <a:t>May you counsel your own son?</a:t>
            </a:r>
          </a:p>
          <a:p>
            <a:pPr lvl="1">
              <a:spcBef>
                <a:spcPts val="800"/>
              </a:spcBef>
              <a:buFontTx/>
              <a:buNone/>
            </a:pPr>
            <a:r>
              <a:rPr lang="en-US" altLang="en-US">
                <a:solidFill>
                  <a:srgbClr val="0065B0"/>
                </a:solidFill>
                <a:latin typeface="Arial" pitchFamily="34" charset="0"/>
              </a:rPr>
              <a:t>	Yes, but generally it is better for Scouts to learn from a variety of adults.</a:t>
            </a:r>
          </a:p>
          <a:p>
            <a:pPr lvl="1">
              <a:spcBef>
                <a:spcPts val="800"/>
              </a:spcBef>
              <a:buFont typeface="Calibri" pitchFamily="34" charset="0"/>
              <a:buAutoNum type="arabicPeriod" startAt="10"/>
            </a:pPr>
            <a:r>
              <a:rPr lang="en-US" altLang="en-US">
                <a:latin typeface="Arial" pitchFamily="34" charset="0"/>
              </a:rPr>
              <a:t>May you counsel in other units, districts, or councils?</a:t>
            </a:r>
          </a:p>
          <a:p>
            <a:pPr lvl="1">
              <a:spcBef>
                <a:spcPts val="800"/>
              </a:spcBef>
              <a:buFontTx/>
              <a:buNone/>
            </a:pPr>
            <a:r>
              <a:rPr lang="en-US" altLang="en-US">
                <a:solidFill>
                  <a:srgbClr val="0065B0"/>
                </a:solidFill>
                <a:latin typeface="Arial" pitchFamily="34" charset="0"/>
              </a:rPr>
              <a:t>	Yes.</a:t>
            </a:r>
          </a:p>
        </p:txBody>
      </p:sp>
      <p:sp>
        <p:nvSpPr>
          <p:cNvPr id="101379"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101380"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458788" y="1219200"/>
            <a:ext cx="81534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547688" indent="-547688">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a:lnSpc>
                <a:spcPct val="93000"/>
              </a:lnSpc>
              <a:spcBef>
                <a:spcPts val="800"/>
              </a:spcBef>
              <a:buFont typeface="Calibri" pitchFamily="34" charset="0"/>
              <a:buAutoNum type="arabicPeriod" startAt="11"/>
            </a:pPr>
            <a:r>
              <a:rPr lang="en-US" altLang="en-US">
                <a:latin typeface="Arial" pitchFamily="34" charset="0"/>
              </a:rPr>
              <a:t>Due to tight schedules, is a camp staff member allowed to make minor adjustments so requirements can be finished at camp?</a:t>
            </a:r>
          </a:p>
          <a:p>
            <a:pPr lvl="1">
              <a:lnSpc>
                <a:spcPct val="93000"/>
              </a:lnSpc>
              <a:spcBef>
                <a:spcPts val="800"/>
              </a:spcBef>
              <a:buFontTx/>
              <a:buNone/>
            </a:pPr>
            <a:r>
              <a:rPr lang="en-US" altLang="en-US">
                <a:solidFill>
                  <a:srgbClr val="0065B0"/>
                </a:solidFill>
                <a:latin typeface="Arial" pitchFamily="34" charset="0"/>
              </a:rPr>
              <a:t>	Absolutely not.</a:t>
            </a:r>
          </a:p>
          <a:p>
            <a:pPr lvl="1">
              <a:lnSpc>
                <a:spcPct val="93000"/>
              </a:lnSpc>
              <a:spcBef>
                <a:spcPts val="800"/>
              </a:spcBef>
              <a:buFont typeface="Calibri" pitchFamily="34" charset="0"/>
              <a:buAutoNum type="arabicPeriod" startAt="12"/>
            </a:pPr>
            <a:r>
              <a:rPr lang="en-US" altLang="en-US">
                <a:latin typeface="Arial" pitchFamily="34" charset="0"/>
              </a:rPr>
              <a:t>Once you are registered and approved as a counselor, at what point must you re-register and become re-approved?</a:t>
            </a:r>
          </a:p>
          <a:p>
            <a:pPr lvl="1">
              <a:lnSpc>
                <a:spcPct val="93000"/>
              </a:lnSpc>
              <a:spcBef>
                <a:spcPts val="800"/>
              </a:spcBef>
              <a:buFontTx/>
              <a:buNone/>
            </a:pPr>
            <a:r>
              <a:rPr lang="en-US" altLang="en-US">
                <a:solidFill>
                  <a:srgbClr val="0065B0"/>
                </a:solidFill>
                <a:latin typeface="Arial" pitchFamily="34" charset="0"/>
              </a:rPr>
              <a:t>	Annually.</a:t>
            </a:r>
          </a:p>
          <a:p>
            <a:pPr lvl="1">
              <a:lnSpc>
                <a:spcPct val="93000"/>
              </a:lnSpc>
              <a:spcBef>
                <a:spcPts val="800"/>
              </a:spcBef>
              <a:buFont typeface="Calibri" pitchFamily="34" charset="0"/>
              <a:buAutoNum type="arabicPeriod" startAt="13"/>
            </a:pPr>
            <a:r>
              <a:rPr lang="en-US" altLang="en-US">
                <a:latin typeface="Arial" pitchFamily="34" charset="0"/>
              </a:rPr>
              <a:t>When does a </a:t>
            </a:r>
            <a:r>
              <a:rPr lang="ja-JP" altLang="en-US">
                <a:latin typeface="Arial" pitchFamily="34" charset="0"/>
              </a:rPr>
              <a:t>“</a:t>
            </a:r>
            <a:r>
              <a:rPr lang="en-US" altLang="ja-JP">
                <a:latin typeface="Arial" pitchFamily="34" charset="0"/>
              </a:rPr>
              <a:t>partial</a:t>
            </a:r>
            <a:r>
              <a:rPr lang="ja-JP" altLang="en-US">
                <a:latin typeface="Arial" pitchFamily="34" charset="0"/>
              </a:rPr>
              <a:t>”</a:t>
            </a:r>
            <a:r>
              <a:rPr lang="en-US" altLang="ja-JP">
                <a:latin typeface="Arial" pitchFamily="34" charset="0"/>
              </a:rPr>
              <a:t> expire?</a:t>
            </a:r>
          </a:p>
          <a:p>
            <a:pPr lvl="1">
              <a:lnSpc>
                <a:spcPct val="93000"/>
              </a:lnSpc>
              <a:spcBef>
                <a:spcPts val="800"/>
              </a:spcBef>
              <a:buFontTx/>
              <a:buNone/>
            </a:pPr>
            <a:r>
              <a:rPr lang="en-US" altLang="ja-JP">
                <a:solidFill>
                  <a:srgbClr val="0065B0"/>
                </a:solidFill>
                <a:latin typeface="Arial" pitchFamily="34" charset="0"/>
              </a:rPr>
              <a:t>	When the youth is no longer eligible to register as a Boy Scout.</a:t>
            </a:r>
            <a:endParaRPr lang="en-US" altLang="en-US">
              <a:solidFill>
                <a:srgbClr val="0065B0"/>
              </a:solidFill>
              <a:latin typeface="Arial" pitchFamily="34" charset="0"/>
            </a:endParaRPr>
          </a:p>
        </p:txBody>
      </p:sp>
      <p:sp>
        <p:nvSpPr>
          <p:cNvPr id="103427"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103428"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026"/>
          <p:cNvSpPr txBox="1">
            <a:spLocks noChangeArrowheads="1"/>
          </p:cNvSpPr>
          <p:nvPr/>
        </p:nvSpPr>
        <p:spPr bwMode="auto">
          <a:xfrm>
            <a:off x="1143000" y="5334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Counselors</a:t>
            </a:r>
          </a:p>
        </p:txBody>
      </p:sp>
      <p:sp>
        <p:nvSpPr>
          <p:cNvPr id="105475" name="Text Box 23"/>
          <p:cNvSpPr txBox="1">
            <a:spLocks noChangeArrowheads="1"/>
          </p:cNvSpPr>
          <p:nvPr/>
        </p:nvSpPr>
        <p:spPr bwMode="auto">
          <a:xfrm>
            <a:off x="1066800" y="2362200"/>
            <a:ext cx="3505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Blip>
                <a:blip r:embed="rId3"/>
              </a:buBlip>
            </a:pPr>
            <a:r>
              <a:rPr lang="en-US" altLang="en-US">
                <a:latin typeface="Arial" pitchFamily="34" charset="0"/>
              </a:rPr>
              <a:t>Share passion</a:t>
            </a:r>
          </a:p>
          <a:p>
            <a:pPr eaLnBrk="1" hangingPunct="1">
              <a:spcBef>
                <a:spcPct val="50000"/>
              </a:spcBef>
              <a:buFontTx/>
              <a:buBlip>
                <a:blip r:embed="rId3"/>
              </a:buBlip>
            </a:pPr>
            <a:r>
              <a:rPr lang="en-US" altLang="en-US">
                <a:latin typeface="Arial" pitchFamily="34" charset="0"/>
              </a:rPr>
              <a:t>Teach skills</a:t>
            </a:r>
          </a:p>
          <a:p>
            <a:pPr eaLnBrk="1" hangingPunct="1">
              <a:spcBef>
                <a:spcPct val="50000"/>
              </a:spcBef>
              <a:buFontTx/>
              <a:buBlip>
                <a:blip r:embed="rId3"/>
              </a:buBlip>
            </a:pPr>
            <a:r>
              <a:rPr lang="en-US" altLang="en-US">
                <a:latin typeface="Arial" pitchFamily="34" charset="0"/>
              </a:rPr>
              <a:t>Touch lives</a:t>
            </a:r>
          </a:p>
        </p:txBody>
      </p:sp>
      <p:pic>
        <p:nvPicPr>
          <p:cNvPr id="1054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1703388"/>
            <a:ext cx="29337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9050" y="533400"/>
            <a:ext cx="9144000" cy="800100"/>
          </a:xfrm>
        </p:spPr>
        <p:txBody>
          <a:bodyPr/>
          <a:lstStyle/>
          <a:p>
            <a:r>
              <a:rPr lang="en-US" altLang="en-US" sz="4000" smtClean="0">
                <a:latin typeface="Arial" pitchFamily="34" charset="0"/>
              </a:rPr>
              <a:t>Methods of Scouting</a:t>
            </a:r>
          </a:p>
        </p:txBody>
      </p:sp>
      <p:sp>
        <p:nvSpPr>
          <p:cNvPr id="15363" name="Rectangle 3"/>
          <p:cNvSpPr>
            <a:spLocks noGrp="1" noChangeArrowheads="1"/>
          </p:cNvSpPr>
          <p:nvPr>
            <p:ph type="body" idx="4294967295"/>
          </p:nvPr>
        </p:nvSpPr>
        <p:spPr>
          <a:xfrm>
            <a:off x="1981200" y="1447800"/>
            <a:ext cx="5638800" cy="4572000"/>
          </a:xfrm>
        </p:spPr>
        <p:txBody>
          <a:bodyPr/>
          <a:lstStyle/>
          <a:p>
            <a:pPr marL="571500" indent="-571500">
              <a:spcBef>
                <a:spcPts val="400"/>
              </a:spcBef>
              <a:buFont typeface="Arial" pitchFamily="34" charset="0"/>
              <a:buBlip>
                <a:blip r:embed="rId3"/>
              </a:buBlip>
            </a:pPr>
            <a:r>
              <a:rPr lang="en-US" altLang="en-US" smtClean="0">
                <a:latin typeface="Arial" pitchFamily="34" charset="0"/>
              </a:rPr>
              <a:t>Scouting ideals </a:t>
            </a:r>
          </a:p>
          <a:p>
            <a:pPr marL="571500" indent="-571500">
              <a:spcBef>
                <a:spcPts val="400"/>
              </a:spcBef>
              <a:buFont typeface="Arial" pitchFamily="34" charset="0"/>
              <a:buBlip>
                <a:blip r:embed="rId3"/>
              </a:buBlip>
            </a:pPr>
            <a:r>
              <a:rPr lang="en-US" altLang="en-US" smtClean="0">
                <a:latin typeface="Arial" pitchFamily="34" charset="0"/>
              </a:rPr>
              <a:t>Patrol method</a:t>
            </a:r>
          </a:p>
          <a:p>
            <a:pPr marL="571500" indent="-571500">
              <a:spcBef>
                <a:spcPts val="400"/>
              </a:spcBef>
              <a:buFont typeface="Arial" pitchFamily="34" charset="0"/>
              <a:buBlip>
                <a:blip r:embed="rId3"/>
              </a:buBlip>
            </a:pPr>
            <a:r>
              <a:rPr lang="en-US" altLang="en-US" smtClean="0">
                <a:latin typeface="Arial" pitchFamily="34" charset="0"/>
              </a:rPr>
              <a:t>Advancement</a:t>
            </a:r>
          </a:p>
          <a:p>
            <a:pPr marL="571500" indent="-571500">
              <a:spcBef>
                <a:spcPts val="400"/>
              </a:spcBef>
              <a:buFont typeface="Arial" pitchFamily="34" charset="0"/>
              <a:buBlip>
                <a:blip r:embed="rId3"/>
              </a:buBlip>
            </a:pPr>
            <a:r>
              <a:rPr lang="en-US" altLang="en-US" smtClean="0">
                <a:latin typeface="Arial" pitchFamily="34" charset="0"/>
              </a:rPr>
              <a:t>Association with adults</a:t>
            </a:r>
          </a:p>
          <a:p>
            <a:pPr marL="571500" indent="-571500">
              <a:spcBef>
                <a:spcPts val="400"/>
              </a:spcBef>
              <a:buFont typeface="Arial" pitchFamily="34" charset="0"/>
              <a:buBlip>
                <a:blip r:embed="rId3"/>
              </a:buBlip>
            </a:pPr>
            <a:r>
              <a:rPr lang="en-US" altLang="en-US" smtClean="0">
                <a:latin typeface="Arial" pitchFamily="34" charset="0"/>
              </a:rPr>
              <a:t>Outdoors</a:t>
            </a:r>
          </a:p>
          <a:p>
            <a:pPr marL="571500" indent="-571500">
              <a:spcBef>
                <a:spcPts val="400"/>
              </a:spcBef>
              <a:buFont typeface="Arial" pitchFamily="34" charset="0"/>
              <a:buBlip>
                <a:blip r:embed="rId3"/>
              </a:buBlip>
            </a:pPr>
            <a:r>
              <a:rPr lang="en-US" altLang="en-US" smtClean="0">
                <a:latin typeface="Arial" pitchFamily="34" charset="0"/>
              </a:rPr>
              <a:t>Leadership development</a:t>
            </a:r>
          </a:p>
          <a:p>
            <a:pPr marL="571500" indent="-571500">
              <a:spcBef>
                <a:spcPts val="400"/>
              </a:spcBef>
              <a:buFont typeface="Arial" pitchFamily="34" charset="0"/>
              <a:buBlip>
                <a:blip r:embed="rId3"/>
              </a:buBlip>
            </a:pPr>
            <a:r>
              <a:rPr lang="en-US" altLang="en-US" smtClean="0">
                <a:latin typeface="Arial" pitchFamily="34" charset="0"/>
              </a:rPr>
              <a:t>Uniform</a:t>
            </a:r>
          </a:p>
          <a:p>
            <a:pPr marL="571500" indent="-571500">
              <a:spcBef>
                <a:spcPts val="400"/>
              </a:spcBef>
              <a:buFont typeface="Arial" pitchFamily="34" charset="0"/>
              <a:buBlip>
                <a:blip r:embed="rId3"/>
              </a:buBlip>
            </a:pPr>
            <a:r>
              <a:rPr lang="en-US" altLang="en-US" smtClean="0">
                <a:latin typeface="Arial" pitchFamily="34" charset="0"/>
              </a:rPr>
              <a:t>Personal growth</a:t>
            </a:r>
          </a:p>
        </p:txBody>
      </p:sp>
      <p:sp>
        <p:nvSpPr>
          <p:cNvPr id="15364"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2.0.0.4</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341313" y="2589213"/>
            <a:ext cx="6781800" cy="3544887"/>
          </a:xfrm>
        </p:spPr>
        <p:txBody>
          <a:bodyPr/>
          <a:lstStyle/>
          <a:p>
            <a:pPr marL="1479550" indent="-1479550" eaLnBrk="1" hangingPunct="1">
              <a:lnSpc>
                <a:spcPct val="90000"/>
              </a:lnSpc>
              <a:buFont typeface="Arial" pitchFamily="34" charset="0"/>
              <a:buNone/>
              <a:defRPr/>
            </a:pPr>
            <a:r>
              <a:rPr lang="en-US" sz="2400" b="1" dirty="0" smtClean="0">
                <a:latin typeface="Arial" pitchFamily="34" charset="0"/>
                <a:ea typeface="+mn-ea"/>
              </a:rPr>
              <a:t>Resources</a:t>
            </a:r>
          </a:p>
          <a:p>
            <a:pPr marL="292100" indent="-292100" eaLnBrk="1" hangingPunct="1">
              <a:lnSpc>
                <a:spcPct val="90000"/>
              </a:lnSpc>
              <a:defRPr/>
            </a:pPr>
            <a:r>
              <a:rPr lang="en-US" sz="2000" i="1" dirty="0" smtClean="0">
                <a:latin typeface="Arial" pitchFamily="34" charset="0"/>
                <a:ea typeface="+mn-ea"/>
              </a:rPr>
              <a:t>Guide to Advancement</a:t>
            </a:r>
            <a:r>
              <a:rPr lang="en-US" sz="2000" dirty="0" smtClean="0">
                <a:latin typeface="Arial" pitchFamily="34" charset="0"/>
                <a:ea typeface="+mn-ea"/>
              </a:rPr>
              <a:t>, No. 33088</a:t>
            </a:r>
          </a:p>
          <a:p>
            <a:pPr marL="292100" indent="-292100" eaLnBrk="1" hangingPunct="1">
              <a:lnSpc>
                <a:spcPct val="90000"/>
              </a:lnSpc>
              <a:defRPr/>
            </a:pPr>
            <a:r>
              <a:rPr lang="en-US" sz="2000" dirty="0" smtClean="0">
                <a:latin typeface="Arial" pitchFamily="34" charset="0"/>
                <a:ea typeface="+mn-ea"/>
              </a:rPr>
              <a:t>BSA’s </a:t>
            </a:r>
            <a:r>
              <a:rPr lang="en-US" sz="2000" i="1" dirty="0" smtClean="0">
                <a:latin typeface="Arial" pitchFamily="34" charset="0"/>
                <a:ea typeface="+mn-ea"/>
              </a:rPr>
              <a:t>Guide to Safe Scouting</a:t>
            </a:r>
            <a:r>
              <a:rPr lang="en-US" sz="2000" dirty="0" smtClean="0">
                <a:latin typeface="Arial" pitchFamily="34" charset="0"/>
                <a:ea typeface="+mn-ea"/>
              </a:rPr>
              <a:t>, No. 34416</a:t>
            </a:r>
            <a:endParaRPr lang="en-US" sz="2000" i="1" dirty="0" smtClean="0">
              <a:latin typeface="Arial" pitchFamily="34" charset="0"/>
              <a:ea typeface="+mn-ea"/>
            </a:endParaRPr>
          </a:p>
          <a:p>
            <a:pPr marL="292100" indent="-292100" eaLnBrk="1" hangingPunct="1">
              <a:lnSpc>
                <a:spcPct val="90000"/>
              </a:lnSpc>
              <a:defRPr/>
            </a:pPr>
            <a:r>
              <a:rPr lang="en-US" sz="2000" dirty="0" smtClean="0">
                <a:latin typeface="Arial" pitchFamily="34" charset="0"/>
                <a:ea typeface="+mn-ea"/>
              </a:rPr>
              <a:t>Merit badge pamphlets</a:t>
            </a:r>
          </a:p>
          <a:p>
            <a:pPr marL="292100" indent="-292100" eaLnBrk="1" hangingPunct="1">
              <a:lnSpc>
                <a:spcPct val="90000"/>
              </a:lnSpc>
              <a:defRPr/>
            </a:pPr>
            <a:r>
              <a:rPr lang="en-US" sz="2000" i="1" dirty="0" smtClean="0">
                <a:latin typeface="Arial" pitchFamily="34" charset="0"/>
                <a:ea typeface="+mn-ea"/>
              </a:rPr>
              <a:t>Boy Scout Requirements, </a:t>
            </a:r>
            <a:r>
              <a:rPr lang="en-US" sz="2000" dirty="0" smtClean="0">
                <a:latin typeface="Arial" pitchFamily="34" charset="0"/>
                <a:ea typeface="+mn-ea"/>
              </a:rPr>
              <a:t>No. 616334</a:t>
            </a:r>
          </a:p>
          <a:p>
            <a:pPr marL="292100" indent="-292100" eaLnBrk="1" hangingPunct="1">
              <a:lnSpc>
                <a:spcPct val="90000"/>
              </a:lnSpc>
              <a:defRPr/>
            </a:pPr>
            <a:r>
              <a:rPr lang="en-US" sz="2000" dirty="0" smtClean="0">
                <a:latin typeface="Arial" pitchFamily="34" charset="0"/>
                <a:ea typeface="+mn-ea"/>
              </a:rPr>
              <a:t>Application for Merit Badge, No. 34124</a:t>
            </a:r>
          </a:p>
          <a:p>
            <a:pPr marL="292100" indent="-292100" eaLnBrk="1" hangingPunct="1">
              <a:lnSpc>
                <a:spcPct val="90000"/>
              </a:lnSpc>
              <a:defRPr/>
            </a:pPr>
            <a:r>
              <a:rPr lang="en-US" sz="2000" i="1" dirty="0" smtClean="0">
                <a:latin typeface="Arial" pitchFamily="34" charset="0"/>
                <a:ea typeface="+mn-ea"/>
              </a:rPr>
              <a:t>A Guide for Merit Badge Counseling</a:t>
            </a:r>
            <a:r>
              <a:rPr lang="en-US" sz="2000" dirty="0" smtClean="0">
                <a:latin typeface="Arial" pitchFamily="34" charset="0"/>
                <a:ea typeface="+mn-ea"/>
              </a:rPr>
              <a:t>, No. 34532</a:t>
            </a:r>
          </a:p>
          <a:p>
            <a:pPr marL="292100" indent="-292100" eaLnBrk="1" hangingPunct="1">
              <a:lnSpc>
                <a:spcPct val="90000"/>
              </a:lnSpc>
              <a:defRPr/>
            </a:pPr>
            <a:r>
              <a:rPr lang="en-US" sz="2000" i="1" dirty="0" smtClean="0">
                <a:latin typeface="Arial" pitchFamily="34" charset="0"/>
                <a:ea typeface="+mn-ea"/>
              </a:rPr>
              <a:t>Boy Scout Handbook</a:t>
            </a:r>
            <a:r>
              <a:rPr lang="en-US" sz="2000" dirty="0" smtClean="0">
                <a:latin typeface="Arial" pitchFamily="34" charset="0"/>
                <a:ea typeface="+mn-ea"/>
              </a:rPr>
              <a:t>, No. 34554</a:t>
            </a:r>
          </a:p>
          <a:p>
            <a:pPr marL="292100" indent="-292100" eaLnBrk="1" hangingPunct="1">
              <a:lnSpc>
                <a:spcPct val="90000"/>
              </a:lnSpc>
              <a:defRPr/>
            </a:pPr>
            <a:r>
              <a:rPr lang="en-US" sz="2000" dirty="0" smtClean="0">
                <a:latin typeface="Arial" pitchFamily="34" charset="0"/>
                <a:ea typeface="+mn-ea"/>
              </a:rPr>
              <a:t>Merit Badge Counselor Information, No. 34405</a:t>
            </a:r>
          </a:p>
          <a:p>
            <a:pPr marL="292100" indent="-292100" eaLnBrk="1" hangingPunct="1">
              <a:lnSpc>
                <a:spcPct val="90000"/>
              </a:lnSpc>
              <a:defRPr/>
            </a:pPr>
            <a:r>
              <a:rPr lang="en-US" sz="2000" dirty="0" smtClean="0">
                <a:latin typeface="Arial" pitchFamily="34" charset="0"/>
                <a:ea typeface="+mn-ea"/>
              </a:rPr>
              <a:t>BSA Adult Application, No. 524-501</a:t>
            </a:r>
          </a:p>
        </p:txBody>
      </p:sp>
      <p:sp>
        <p:nvSpPr>
          <p:cNvPr id="17" name="Title 1"/>
          <p:cNvSpPr>
            <a:spLocks/>
          </p:cNvSpPr>
          <p:nvPr/>
        </p:nvSpPr>
        <p:spPr bwMode="auto">
          <a:xfrm>
            <a:off x="63500" y="493713"/>
            <a:ext cx="5808663" cy="639762"/>
          </a:xfrm>
          <a:prstGeom prst="rect">
            <a:avLst/>
          </a:prstGeom>
          <a:noFill/>
          <a:ln>
            <a:noFill/>
          </a:ln>
          <a:effectLst/>
          <a:extLst/>
        </p:spPr>
        <p:txBody>
          <a:bodyPr anchor="ctr"/>
          <a:lstStyle/>
          <a:p>
            <a:pPr algn="ctr" eaLnBrk="1" fontAlgn="auto" hangingPunct="1">
              <a:spcBef>
                <a:spcPts val="0"/>
              </a:spcBef>
              <a:spcAft>
                <a:spcPts val="0"/>
              </a:spcAft>
              <a:defRPr/>
            </a:pPr>
            <a:r>
              <a:rPr lang="en-US" sz="3600" b="1" kern="0" dirty="0">
                <a:solidFill>
                  <a:srgbClr val="000000"/>
                </a:solidFill>
                <a:ea typeface="MS PGothic" panose="020B0600070205080204" pitchFamily="34" charset="-128"/>
                <a:cs typeface="Arial" pitchFamily="34" charset="0"/>
              </a:rPr>
              <a:t>For More Information</a:t>
            </a:r>
          </a:p>
        </p:txBody>
      </p:sp>
      <p:sp>
        <p:nvSpPr>
          <p:cNvPr id="107524" name="Rectangle 1"/>
          <p:cNvSpPr>
            <a:spLocks noChangeArrowheads="1"/>
          </p:cNvSpPr>
          <p:nvPr/>
        </p:nvSpPr>
        <p:spPr bwMode="auto">
          <a:xfrm>
            <a:off x="341313" y="1219200"/>
            <a:ext cx="510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a:solidFill>
                  <a:srgbClr val="000000"/>
                </a:solidFill>
                <a:latin typeface="Arial" pitchFamily="34" charset="0"/>
              </a:rPr>
              <a:t>Other advancement presentations available at:</a:t>
            </a:r>
          </a:p>
          <a:p>
            <a:pPr eaLnBrk="1" hangingPunct="1">
              <a:spcBef>
                <a:spcPct val="0"/>
              </a:spcBef>
              <a:buFontTx/>
              <a:buNone/>
            </a:pPr>
            <a:r>
              <a:rPr lang="en-US" altLang="en-US" sz="2000">
                <a:solidFill>
                  <a:srgbClr val="0070C0"/>
                </a:solidFill>
                <a:latin typeface="Arial" pitchFamily="34" charset="0"/>
              </a:rPr>
              <a:t>www.scouting.org/advancement</a:t>
            </a:r>
          </a:p>
        </p:txBody>
      </p:sp>
      <p:pic>
        <p:nvPicPr>
          <p:cNvPr id="1075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862013"/>
            <a:ext cx="2743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581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4000" b="1">
                <a:latin typeface="Arial" pitchFamily="34" charset="0"/>
              </a:rPr>
              <a:t>Four Steps</a:t>
            </a:r>
          </a:p>
          <a:p>
            <a:pPr algn="ctr">
              <a:spcBef>
                <a:spcPct val="0"/>
              </a:spcBef>
              <a:buFontTx/>
              <a:buNone/>
            </a:pPr>
            <a:r>
              <a:rPr lang="en-US" altLang="en-US" sz="4000" b="1">
                <a:latin typeface="Arial" pitchFamily="34" charset="0"/>
              </a:rPr>
              <a:t>in Boy Scout Advancement</a:t>
            </a:r>
          </a:p>
        </p:txBody>
      </p:sp>
      <p:pic>
        <p:nvPicPr>
          <p:cNvPr id="17411" name="Picture 24" descr="http://www.scouting.org/filestore/jpg/scubapatch.jpg?w=350&amp;h=322&amp;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88" y="2095500"/>
            <a:ext cx="1614487"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3"/>
          <p:cNvSpPr txBox="1">
            <a:spLocks noChangeArrowheads="1"/>
          </p:cNvSpPr>
          <p:nvPr/>
        </p:nvSpPr>
        <p:spPr bwMode="auto">
          <a:xfrm>
            <a:off x="2066925" y="2363788"/>
            <a:ext cx="55530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7688" indent="-547688">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ts val="600"/>
              </a:spcBef>
              <a:buFont typeface="Wingdings" pitchFamily="2" charset="2"/>
              <a:buAutoNum type="arabicPeriod"/>
            </a:pPr>
            <a:r>
              <a:rPr lang="en-US" altLang="en-US">
                <a:latin typeface="Arial" pitchFamily="34" charset="0"/>
              </a:rPr>
              <a:t>The</a:t>
            </a:r>
            <a:r>
              <a:rPr lang="en-US" altLang="en-US" b="1">
                <a:latin typeface="Arial" pitchFamily="34" charset="0"/>
              </a:rPr>
              <a:t> </a:t>
            </a:r>
            <a:r>
              <a:rPr lang="en-US" altLang="en-US">
                <a:latin typeface="Arial" pitchFamily="34" charset="0"/>
              </a:rPr>
              <a:t>Scout </a:t>
            </a:r>
            <a:r>
              <a:rPr lang="en-US" altLang="en-US" b="1">
                <a:latin typeface="Arial" pitchFamily="34" charset="0"/>
              </a:rPr>
              <a:t>learns</a:t>
            </a:r>
            <a:r>
              <a:rPr lang="en-US" altLang="en-US">
                <a:latin typeface="Arial" pitchFamily="34" charset="0"/>
              </a:rPr>
              <a:t>.</a:t>
            </a:r>
            <a:endParaRPr lang="en-US" altLang="en-US" b="1">
              <a:latin typeface="Arial" pitchFamily="34" charset="0"/>
            </a:endParaRPr>
          </a:p>
          <a:p>
            <a:pPr>
              <a:spcBef>
                <a:spcPts val="600"/>
              </a:spcBef>
              <a:buFont typeface="Wingdings" pitchFamily="2" charset="2"/>
              <a:buAutoNum type="arabicPeriod"/>
            </a:pPr>
            <a:r>
              <a:rPr lang="en-US" altLang="en-US">
                <a:latin typeface="Arial" pitchFamily="34" charset="0"/>
              </a:rPr>
              <a:t>The Scout is </a:t>
            </a:r>
            <a:r>
              <a:rPr lang="en-US" altLang="en-US" b="1">
                <a:latin typeface="Arial" pitchFamily="34" charset="0"/>
              </a:rPr>
              <a:t>tested</a:t>
            </a:r>
            <a:r>
              <a:rPr lang="en-US" altLang="en-US">
                <a:latin typeface="Arial" pitchFamily="34" charset="0"/>
              </a:rPr>
              <a:t>.</a:t>
            </a:r>
            <a:endParaRPr lang="en-US" altLang="en-US" b="1">
              <a:latin typeface="Arial" pitchFamily="34" charset="0"/>
            </a:endParaRPr>
          </a:p>
          <a:p>
            <a:pPr>
              <a:spcBef>
                <a:spcPts val="600"/>
              </a:spcBef>
              <a:buFont typeface="Wingdings" pitchFamily="2" charset="2"/>
              <a:buAutoNum type="arabicPeriod"/>
            </a:pPr>
            <a:r>
              <a:rPr lang="en-US" altLang="en-US">
                <a:latin typeface="Arial" pitchFamily="34" charset="0"/>
              </a:rPr>
              <a:t>The Scout is </a:t>
            </a:r>
            <a:r>
              <a:rPr lang="en-US" altLang="en-US" b="1">
                <a:latin typeface="Arial" pitchFamily="34" charset="0"/>
              </a:rPr>
              <a:t>reviewed</a:t>
            </a:r>
            <a:r>
              <a:rPr lang="en-US" altLang="en-US">
                <a:latin typeface="Arial" pitchFamily="34" charset="0"/>
              </a:rPr>
              <a:t>.</a:t>
            </a:r>
            <a:endParaRPr lang="en-US" altLang="en-US" b="1">
              <a:latin typeface="Arial" pitchFamily="34" charset="0"/>
            </a:endParaRPr>
          </a:p>
          <a:p>
            <a:pPr>
              <a:spcBef>
                <a:spcPts val="600"/>
              </a:spcBef>
              <a:buFont typeface="Wingdings" pitchFamily="2" charset="2"/>
              <a:buAutoNum type="arabicPeriod"/>
            </a:pPr>
            <a:r>
              <a:rPr lang="en-US" altLang="en-US">
                <a:latin typeface="Arial" pitchFamily="34" charset="0"/>
              </a:rPr>
              <a:t>The Scout is </a:t>
            </a:r>
            <a:r>
              <a:rPr lang="en-US" altLang="en-US" b="1">
                <a:latin typeface="Arial" pitchFamily="34" charset="0"/>
              </a:rPr>
              <a:t>recognized</a:t>
            </a:r>
            <a:r>
              <a:rPr lang="en-US" altLang="en-US">
                <a:latin typeface="Arial" pitchFamily="34" charset="0"/>
              </a:rPr>
              <a:t>.</a:t>
            </a:r>
            <a:endParaRPr lang="en-US" altLang="en-US" b="1">
              <a:latin typeface="Arial" pitchFamily="34" charset="0"/>
            </a:endParaRPr>
          </a:p>
        </p:txBody>
      </p:sp>
      <p:pic>
        <p:nvPicPr>
          <p:cNvPr id="17413" name="Picture 4" descr="M:\type_docs\Diane\Frank\First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4113213"/>
            <a:ext cx="144938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4.2.1.0</a:t>
            </a:r>
          </a:p>
        </p:txBody>
      </p:sp>
      <p:sp>
        <p:nvSpPr>
          <p:cNvPr id="17415" name="Rectangle 2"/>
          <p:cNvSpPr>
            <a:spLocks noChangeArrowheads="1"/>
          </p:cNvSpPr>
          <p:nvPr/>
        </p:nvSpPr>
        <p:spPr bwMode="auto">
          <a:xfrm>
            <a:off x="993775" y="4843463"/>
            <a:ext cx="8150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a:solidFill>
                  <a:srgbClr val="000000"/>
                </a:solidFill>
                <a:latin typeface="Arial" pitchFamily="34" charset="0"/>
              </a:rPr>
              <a:t>Merit badge counselors</a:t>
            </a:r>
          </a:p>
          <a:p>
            <a:pPr algn="ctr" eaLnBrk="1" hangingPunct="1">
              <a:spcBef>
                <a:spcPct val="0"/>
              </a:spcBef>
              <a:buFontTx/>
              <a:buNone/>
            </a:pPr>
            <a:r>
              <a:rPr lang="en-US" altLang="en-US" sz="2800">
                <a:solidFill>
                  <a:srgbClr val="000000"/>
                </a:solidFill>
                <a:latin typeface="Arial" pitchFamily="34" charset="0"/>
              </a:rPr>
              <a:t>are directly involved in the first two steps.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415925"/>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Badges:</a:t>
            </a:r>
          </a:p>
          <a:p>
            <a:pPr algn="ctr" eaLnBrk="1" hangingPunct="1">
              <a:spcBef>
                <a:spcPct val="0"/>
              </a:spcBef>
              <a:buFontTx/>
              <a:buNone/>
            </a:pPr>
            <a:r>
              <a:rPr lang="en-US" altLang="en-US" sz="3600" b="1">
                <a:latin typeface="Arial" pitchFamily="34" charset="0"/>
              </a:rPr>
              <a:t>Their Role in Advancement</a:t>
            </a:r>
          </a:p>
        </p:txBody>
      </p:sp>
      <p:sp>
        <p:nvSpPr>
          <p:cNvPr id="19459" name="Text Box 4"/>
          <p:cNvSpPr txBox="1">
            <a:spLocks noChangeArrowheads="1"/>
          </p:cNvSpPr>
          <p:nvPr/>
        </p:nvSpPr>
        <p:spPr bwMode="auto">
          <a:xfrm>
            <a:off x="374650" y="2024063"/>
            <a:ext cx="839470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buFontTx/>
              <a:buBlip>
                <a:blip r:embed="rId3"/>
              </a:buBlip>
            </a:pPr>
            <a:r>
              <a:rPr lang="en-US" altLang="en-US" sz="2600">
                <a:latin typeface="Arial" pitchFamily="34" charset="0"/>
                <a:cs typeface="Arial" pitchFamily="34" charset="0"/>
              </a:rPr>
              <a:t>Merit badges are integral to advancement.</a:t>
            </a:r>
          </a:p>
          <a:p>
            <a:pPr eaLnBrk="1" hangingPunct="1">
              <a:spcBef>
                <a:spcPts val="600"/>
              </a:spcBef>
              <a:buFontTx/>
              <a:buBlip>
                <a:blip r:embed="rId3"/>
              </a:buBlip>
            </a:pPr>
            <a:r>
              <a:rPr lang="en-US" altLang="en-US" sz="2600">
                <a:latin typeface="Arial" pitchFamily="34" charset="0"/>
                <a:cs typeface="Arial" pitchFamily="34" charset="0"/>
              </a:rPr>
              <a:t>Any Scout may earn them at any time, including</a:t>
            </a:r>
            <a:br>
              <a:rPr lang="en-US" altLang="en-US" sz="2600">
                <a:latin typeface="Arial" pitchFamily="34" charset="0"/>
                <a:cs typeface="Arial" pitchFamily="34" charset="0"/>
              </a:rPr>
            </a:br>
            <a:r>
              <a:rPr lang="en-US" altLang="en-US" sz="2600">
                <a:latin typeface="Arial" pitchFamily="34" charset="0"/>
                <a:cs typeface="Arial" pitchFamily="34" charset="0"/>
              </a:rPr>
              <a:t>qualified Venturers and Sea Scouts.</a:t>
            </a:r>
          </a:p>
          <a:p>
            <a:pPr eaLnBrk="1" hangingPunct="1">
              <a:spcBef>
                <a:spcPts val="600"/>
              </a:spcBef>
              <a:buFontTx/>
              <a:buBlip>
                <a:blip r:embed="rId3"/>
              </a:buBlip>
            </a:pPr>
            <a:r>
              <a:rPr lang="en-US" altLang="en-US" sz="2600">
                <a:latin typeface="Arial" pitchFamily="34" charset="0"/>
                <a:cs typeface="Arial" pitchFamily="34" charset="0"/>
              </a:rPr>
              <a:t>Merit badges are required for Star, Life, and Eagle.</a:t>
            </a:r>
          </a:p>
          <a:p>
            <a:pPr eaLnBrk="1" hangingPunct="1">
              <a:spcBef>
                <a:spcPts val="600"/>
              </a:spcBef>
              <a:buFontTx/>
              <a:buBlip>
                <a:blip r:embed="rId3"/>
              </a:buBlip>
            </a:pPr>
            <a:r>
              <a:rPr lang="en-US" altLang="en-US" sz="2600">
                <a:latin typeface="Arial" pitchFamily="34" charset="0"/>
                <a:cs typeface="Arial" pitchFamily="34" charset="0"/>
              </a:rPr>
              <a:t>A total of 21 must be earned for the Eagle rank.</a:t>
            </a:r>
          </a:p>
          <a:p>
            <a:pPr eaLnBrk="1" hangingPunct="1">
              <a:spcBef>
                <a:spcPts val="600"/>
              </a:spcBef>
              <a:buFontTx/>
              <a:buBlip>
                <a:blip r:embed="rId3"/>
              </a:buBlip>
            </a:pPr>
            <a:r>
              <a:rPr lang="en-US" altLang="en-US" sz="2600">
                <a:latin typeface="Arial" pitchFamily="34" charset="0"/>
                <a:cs typeface="Arial" pitchFamily="34" charset="0"/>
              </a:rPr>
              <a:t>Some merit badges are </a:t>
            </a:r>
            <a:r>
              <a:rPr lang="ja-JP" altLang="en-US" sz="2600">
                <a:latin typeface="Arial" pitchFamily="34" charset="0"/>
                <a:cs typeface="Arial" pitchFamily="34" charset="0"/>
              </a:rPr>
              <a:t>“</a:t>
            </a:r>
            <a:r>
              <a:rPr lang="en-US" altLang="ja-JP" sz="2600">
                <a:latin typeface="Arial" pitchFamily="34" charset="0"/>
                <a:cs typeface="Arial" pitchFamily="34" charset="0"/>
              </a:rPr>
              <a:t>elective;</a:t>
            </a:r>
            <a:r>
              <a:rPr lang="ja-JP" altLang="en-US" sz="2600">
                <a:latin typeface="Arial" pitchFamily="34" charset="0"/>
                <a:cs typeface="Arial" pitchFamily="34" charset="0"/>
              </a:rPr>
              <a:t>”</a:t>
            </a:r>
            <a:r>
              <a:rPr lang="en-US" altLang="ja-JP" sz="2600">
                <a:latin typeface="Arial" pitchFamily="34" charset="0"/>
                <a:cs typeface="Arial" pitchFamily="34" charset="0"/>
              </a:rPr>
              <a:t> some </a:t>
            </a:r>
            <a:r>
              <a:rPr lang="ja-JP" altLang="en-US" sz="2600">
                <a:latin typeface="Arial" pitchFamily="34" charset="0"/>
                <a:cs typeface="Arial" pitchFamily="34" charset="0"/>
              </a:rPr>
              <a:t>“</a:t>
            </a:r>
            <a:r>
              <a:rPr lang="en-US" altLang="ja-JP" sz="2600">
                <a:latin typeface="Arial" pitchFamily="34" charset="0"/>
                <a:cs typeface="Arial" pitchFamily="34" charset="0"/>
              </a:rPr>
              <a:t>required.</a:t>
            </a:r>
            <a:r>
              <a:rPr lang="ja-JP" altLang="en-US" sz="2600">
                <a:latin typeface="Arial" pitchFamily="34" charset="0"/>
                <a:cs typeface="Arial" pitchFamily="34" charset="0"/>
              </a:rPr>
              <a:t>”</a:t>
            </a:r>
            <a:endParaRPr lang="en-US" altLang="ja-JP" sz="2600">
              <a:latin typeface="Arial" pitchFamily="34" charset="0"/>
              <a:cs typeface="Arial" pitchFamily="34" charset="0"/>
            </a:endParaRPr>
          </a:p>
          <a:p>
            <a:pPr eaLnBrk="1" hangingPunct="1">
              <a:spcBef>
                <a:spcPts val="600"/>
              </a:spcBef>
              <a:buFontTx/>
              <a:buBlip>
                <a:blip r:embed="rId3"/>
              </a:buBlip>
            </a:pPr>
            <a:r>
              <a:rPr lang="en-US" altLang="en-US" sz="2600">
                <a:latin typeface="Arial" pitchFamily="34" charset="0"/>
                <a:cs typeface="Arial" pitchFamily="34" charset="0"/>
              </a:rPr>
              <a:t>Thirteen specific badges are required for Eagle.</a:t>
            </a:r>
          </a:p>
        </p:txBody>
      </p:sp>
      <p:sp>
        <p:nvSpPr>
          <p:cNvPr id="19460"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7.0.0.1</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29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Broad Range of Subjects</a:t>
            </a:r>
          </a:p>
        </p:txBody>
      </p:sp>
      <p:sp>
        <p:nvSpPr>
          <p:cNvPr id="21507" name="Text Box 5"/>
          <p:cNvSpPr txBox="1">
            <a:spLocks noChangeArrowheads="1"/>
          </p:cNvSpPr>
          <p:nvPr/>
        </p:nvSpPr>
        <p:spPr bwMode="auto">
          <a:xfrm>
            <a:off x="609600" y="2187575"/>
            <a:ext cx="441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400"/>
              </a:spcAft>
              <a:buFontTx/>
              <a:buNone/>
            </a:pPr>
            <a:r>
              <a:rPr lang="en-US" altLang="en-US" sz="2800">
                <a:latin typeface="Arial" pitchFamily="34" charset="0"/>
              </a:rPr>
              <a:t>Agribusiness</a:t>
            </a:r>
          </a:p>
          <a:p>
            <a:pPr eaLnBrk="1" hangingPunct="1">
              <a:spcBef>
                <a:spcPct val="0"/>
              </a:spcBef>
              <a:spcAft>
                <a:spcPts val="400"/>
              </a:spcAft>
              <a:buFontTx/>
              <a:buNone/>
            </a:pPr>
            <a:r>
              <a:rPr lang="en-US" altLang="en-US" sz="2800">
                <a:latin typeface="Arial" pitchFamily="34" charset="0"/>
              </a:rPr>
              <a:t>Arts and crafts</a:t>
            </a:r>
          </a:p>
          <a:p>
            <a:pPr eaLnBrk="1" hangingPunct="1">
              <a:spcBef>
                <a:spcPct val="0"/>
              </a:spcBef>
              <a:spcAft>
                <a:spcPts val="400"/>
              </a:spcAft>
              <a:buFontTx/>
              <a:buNone/>
            </a:pPr>
            <a:r>
              <a:rPr lang="en-US" altLang="en-US" sz="2800">
                <a:latin typeface="Arial" pitchFamily="34" charset="0"/>
              </a:rPr>
              <a:t>Business and industry</a:t>
            </a:r>
          </a:p>
          <a:p>
            <a:pPr eaLnBrk="1" hangingPunct="1">
              <a:spcBef>
                <a:spcPct val="0"/>
              </a:spcBef>
              <a:spcAft>
                <a:spcPts val="400"/>
              </a:spcAft>
              <a:buFontTx/>
              <a:buNone/>
            </a:pPr>
            <a:r>
              <a:rPr lang="en-US" altLang="en-US" sz="2800">
                <a:latin typeface="Arial" pitchFamily="34" charset="0"/>
              </a:rPr>
              <a:t>Communications</a:t>
            </a:r>
          </a:p>
          <a:p>
            <a:pPr eaLnBrk="1" hangingPunct="1">
              <a:spcBef>
                <a:spcPct val="0"/>
              </a:spcBef>
              <a:spcAft>
                <a:spcPts val="400"/>
              </a:spcAft>
              <a:buFontTx/>
              <a:buNone/>
            </a:pPr>
            <a:r>
              <a:rPr lang="en-US" altLang="en-US" sz="2800">
                <a:latin typeface="Arial" pitchFamily="34" charset="0"/>
              </a:rPr>
              <a:t>Conservation</a:t>
            </a:r>
          </a:p>
          <a:p>
            <a:pPr eaLnBrk="1" hangingPunct="1">
              <a:spcBef>
                <a:spcPct val="0"/>
              </a:spcBef>
              <a:spcAft>
                <a:spcPts val="400"/>
              </a:spcAft>
              <a:buFontTx/>
              <a:buNone/>
            </a:pPr>
            <a:r>
              <a:rPr lang="en-US" altLang="en-US" sz="2800">
                <a:latin typeface="Arial" pitchFamily="34" charset="0"/>
              </a:rPr>
              <a:t>Hobbies</a:t>
            </a:r>
          </a:p>
          <a:p>
            <a:pPr eaLnBrk="1" hangingPunct="1">
              <a:spcBef>
                <a:spcPct val="0"/>
              </a:spcBef>
              <a:spcAft>
                <a:spcPts val="400"/>
              </a:spcAft>
              <a:buFontTx/>
              <a:buNone/>
            </a:pPr>
            <a:r>
              <a:rPr lang="en-US" altLang="en-US" sz="2800">
                <a:latin typeface="Arial" pitchFamily="34" charset="0"/>
              </a:rPr>
              <a:t>Natural science</a:t>
            </a:r>
          </a:p>
        </p:txBody>
      </p:sp>
      <p:sp>
        <p:nvSpPr>
          <p:cNvPr id="21508" name="Text Box 5"/>
          <p:cNvSpPr txBox="1">
            <a:spLocks noChangeArrowheads="1"/>
          </p:cNvSpPr>
          <p:nvPr/>
        </p:nvSpPr>
        <p:spPr bwMode="auto">
          <a:xfrm>
            <a:off x="4572000" y="2187575"/>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400"/>
              </a:spcAft>
              <a:buFont typeface="Troop39" charset="0"/>
              <a:buNone/>
            </a:pPr>
            <a:r>
              <a:rPr lang="en-US" altLang="en-US" sz="2800">
                <a:latin typeface="Arial" pitchFamily="34" charset="0"/>
              </a:rPr>
              <a:t>Personal development</a:t>
            </a:r>
          </a:p>
          <a:p>
            <a:pPr eaLnBrk="1" hangingPunct="1">
              <a:spcBef>
                <a:spcPct val="0"/>
              </a:spcBef>
              <a:spcAft>
                <a:spcPts val="400"/>
              </a:spcAft>
              <a:buFontTx/>
              <a:buNone/>
            </a:pPr>
            <a:r>
              <a:rPr lang="en-US" altLang="en-US" sz="2800">
                <a:latin typeface="Arial" pitchFamily="34" charset="0"/>
              </a:rPr>
              <a:t>Physical science</a:t>
            </a:r>
          </a:p>
          <a:p>
            <a:pPr eaLnBrk="1" hangingPunct="1">
              <a:spcBef>
                <a:spcPct val="0"/>
              </a:spcBef>
              <a:spcAft>
                <a:spcPts val="400"/>
              </a:spcAft>
              <a:buFontTx/>
              <a:buNone/>
            </a:pPr>
            <a:r>
              <a:rPr lang="en-US" altLang="en-US" sz="2800">
                <a:latin typeface="Arial" pitchFamily="34" charset="0"/>
              </a:rPr>
              <a:t>Professions</a:t>
            </a:r>
          </a:p>
          <a:p>
            <a:pPr eaLnBrk="1" hangingPunct="1">
              <a:spcBef>
                <a:spcPct val="0"/>
              </a:spcBef>
              <a:spcAft>
                <a:spcPts val="400"/>
              </a:spcAft>
              <a:buFontTx/>
              <a:buNone/>
            </a:pPr>
            <a:r>
              <a:rPr lang="en-US" altLang="en-US" sz="2800">
                <a:latin typeface="Arial" pitchFamily="34" charset="0"/>
              </a:rPr>
              <a:t>Public service</a:t>
            </a:r>
          </a:p>
          <a:p>
            <a:pPr eaLnBrk="1" hangingPunct="1">
              <a:spcBef>
                <a:spcPct val="0"/>
              </a:spcBef>
              <a:spcAft>
                <a:spcPts val="400"/>
              </a:spcAft>
              <a:buFontTx/>
              <a:buNone/>
            </a:pPr>
            <a:r>
              <a:rPr lang="en-US" altLang="en-US" sz="2800">
                <a:latin typeface="Arial" pitchFamily="34" charset="0"/>
              </a:rPr>
              <a:t>Sports</a:t>
            </a:r>
          </a:p>
          <a:p>
            <a:pPr eaLnBrk="1" hangingPunct="1">
              <a:spcBef>
                <a:spcPct val="0"/>
              </a:spcBef>
              <a:spcAft>
                <a:spcPts val="400"/>
              </a:spcAft>
              <a:buFontTx/>
              <a:buNone/>
            </a:pPr>
            <a:r>
              <a:rPr lang="en-US" altLang="en-US" sz="2800">
                <a:latin typeface="Arial" pitchFamily="34" charset="0"/>
              </a:rPr>
              <a:t>Trades</a:t>
            </a:r>
          </a:p>
          <a:p>
            <a:pPr eaLnBrk="1" hangingPunct="1">
              <a:spcBef>
                <a:spcPct val="0"/>
              </a:spcBef>
              <a:spcAft>
                <a:spcPts val="400"/>
              </a:spcAft>
              <a:buFontTx/>
              <a:buNone/>
            </a:pPr>
            <a:r>
              <a:rPr lang="en-US" altLang="en-US" sz="2800">
                <a:latin typeface="Arial" pitchFamily="34" charset="0"/>
              </a:rPr>
              <a:t>Transportation</a:t>
            </a:r>
          </a:p>
        </p:txBody>
      </p:sp>
      <p:sp>
        <p:nvSpPr>
          <p:cNvPr id="21509" name="Text Box 5"/>
          <p:cNvSpPr txBox="1">
            <a:spLocks noChangeArrowheads="1"/>
          </p:cNvSpPr>
          <p:nvPr/>
        </p:nvSpPr>
        <p:spPr bwMode="auto">
          <a:xfrm>
            <a:off x="0" y="14573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2800">
                <a:latin typeface="Arial" pitchFamily="34" charset="0"/>
              </a:rPr>
              <a:t>More than 130 merit badges in 14 subject areas:</a:t>
            </a:r>
          </a:p>
        </p:txBody>
      </p:sp>
      <p:sp>
        <p:nvSpPr>
          <p:cNvPr id="21510"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7.0.0.1</a:t>
            </a:r>
          </a:p>
        </p:txBody>
      </p:sp>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3362325"/>
            <a:ext cx="1143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4716463"/>
            <a:ext cx="125253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5873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Benefits of Merit Badges</a:t>
            </a:r>
          </a:p>
        </p:txBody>
      </p:sp>
      <p:sp>
        <p:nvSpPr>
          <p:cNvPr id="23555" name="Text Box 5"/>
          <p:cNvSpPr txBox="1">
            <a:spLocks noChangeArrowheads="1"/>
          </p:cNvSpPr>
          <p:nvPr/>
        </p:nvSpPr>
        <p:spPr bwMode="auto">
          <a:xfrm>
            <a:off x="457200" y="1752600"/>
            <a:ext cx="78486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Tx/>
              <a:buBlip>
                <a:blip r:embed="rId3"/>
              </a:buBlip>
            </a:pPr>
            <a:r>
              <a:rPr lang="en-US" altLang="en-US">
                <a:latin typeface="Arial" pitchFamily="34" charset="0"/>
              </a:rPr>
              <a:t>Contribution to the aims of Scouting: citizenship, character, and fitness</a:t>
            </a:r>
          </a:p>
          <a:p>
            <a:pPr lvl="1" eaLnBrk="1" hangingPunct="1">
              <a:spcBef>
                <a:spcPts val="1200"/>
              </a:spcBef>
              <a:buFontTx/>
              <a:buBlip>
                <a:blip r:embed="rId3"/>
              </a:buBlip>
            </a:pPr>
            <a:r>
              <a:rPr lang="en-US" altLang="en-US">
                <a:latin typeface="Arial" pitchFamily="34" charset="0"/>
              </a:rPr>
              <a:t>Development of confidence,</a:t>
            </a:r>
            <a:br>
              <a:rPr lang="en-US" altLang="en-US">
                <a:latin typeface="Arial" pitchFamily="34" charset="0"/>
              </a:rPr>
            </a:br>
            <a:r>
              <a:rPr lang="en-US" altLang="en-US">
                <a:latin typeface="Arial" pitchFamily="34" charset="0"/>
              </a:rPr>
              <a:t>self-reliance, and social skills</a:t>
            </a:r>
          </a:p>
          <a:p>
            <a:pPr lvl="1" eaLnBrk="1" hangingPunct="1">
              <a:spcBef>
                <a:spcPts val="1200"/>
              </a:spcBef>
              <a:buFontTx/>
              <a:buBlip>
                <a:blip r:embed="rId3"/>
              </a:buBlip>
            </a:pPr>
            <a:r>
              <a:rPr lang="en-US" altLang="en-US">
                <a:latin typeface="Arial" pitchFamily="34" charset="0"/>
              </a:rPr>
              <a:t>Physical fitness and healthy lifestyles</a:t>
            </a:r>
          </a:p>
          <a:p>
            <a:pPr lvl="1" eaLnBrk="1" hangingPunct="1">
              <a:spcBef>
                <a:spcPts val="1200"/>
              </a:spcBef>
              <a:buFontTx/>
              <a:buBlip>
                <a:blip r:embed="rId3"/>
              </a:buBlip>
            </a:pPr>
            <a:r>
              <a:rPr lang="en-US" altLang="en-US">
                <a:latin typeface="Arial" pitchFamily="34" charset="0"/>
              </a:rPr>
              <a:t>Career and hobby choices may result</a:t>
            </a:r>
          </a:p>
          <a:p>
            <a:pPr lvl="1" eaLnBrk="1" hangingPunct="1">
              <a:spcBef>
                <a:spcPts val="1200"/>
              </a:spcBef>
              <a:buFontTx/>
              <a:buBlip>
                <a:blip r:embed="rId3"/>
              </a:buBlip>
            </a:pPr>
            <a:r>
              <a:rPr lang="en-US" altLang="en-US">
                <a:latin typeface="Arial" pitchFamily="34" charset="0"/>
              </a:rPr>
              <a:t>Exposure to positive role models:</a:t>
            </a:r>
          </a:p>
        </p:txBody>
      </p:sp>
      <p:pic>
        <p:nvPicPr>
          <p:cNvPr id="23556" name="Picture 3" descr="M:\type_docs\Diane\Frank\DogC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962275"/>
            <a:ext cx="13589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M:\type_docs\Diane\Frank\PersonalFitness.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1371600"/>
            <a:ext cx="1365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7.0.0.1</a:t>
            </a:r>
          </a:p>
        </p:txBody>
      </p:sp>
      <p:sp>
        <p:nvSpPr>
          <p:cNvPr id="23559" name="TextBox 7"/>
          <p:cNvSpPr txBox="1">
            <a:spLocks noChangeArrowheads="1"/>
          </p:cNvSpPr>
          <p:nvPr/>
        </p:nvSpPr>
        <p:spPr bwMode="auto">
          <a:xfrm>
            <a:off x="6308725" y="4919663"/>
            <a:ext cx="96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a:latin typeface="Arial" pitchFamily="34" charset="0"/>
                <a:sym typeface="Zapf Dingbats" charset="2"/>
              </a:rPr>
              <a:t>You!</a:t>
            </a:r>
            <a:endParaRPr lang="en-US" altLang="en-US" sz="2800" b="1">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53879</TotalTime>
  <Words>10522</Words>
  <Application>Microsoft Office PowerPoint</Application>
  <PresentationFormat>On-screen Show (4:3)</PresentationFormat>
  <Paragraphs>734</Paragraphs>
  <Slides>50</Slides>
  <Notes>50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50</vt:i4>
      </vt:variant>
    </vt:vector>
  </HeadingPairs>
  <TitlesOfParts>
    <vt:vector size="62" baseType="lpstr">
      <vt:lpstr>Arial</vt:lpstr>
      <vt:lpstr>ＭＳ Ｐゴシック</vt:lpstr>
      <vt:lpstr>Calibri</vt:lpstr>
      <vt:lpstr>Courier New</vt:lpstr>
      <vt:lpstr>Wingdings</vt:lpstr>
      <vt:lpstr>Times New Roman</vt:lpstr>
      <vt:lpstr>Byington</vt:lpstr>
      <vt:lpstr>Troop39</vt:lpstr>
      <vt:lpstr>Zapf Dingbats</vt:lpstr>
      <vt:lpstr>Webdings</vt:lpstr>
      <vt:lpstr>1_Office Theme</vt:lpstr>
      <vt:lpstr>2_Office Theme</vt:lpstr>
      <vt:lpstr>PowerPoint Presentation</vt:lpstr>
      <vt:lpstr>This Training Will Cover</vt:lpstr>
      <vt:lpstr>Boy Scouts of America Mission Statement</vt:lpstr>
      <vt:lpstr>PowerPoint Presentation</vt:lpstr>
      <vt:lpstr>Methods of Scouting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 of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 Badge Counselor Orientation</dc:title>
  <dc:creator>BSA Merit Badge Task Force</dc:creator>
  <cp:lastModifiedBy>Diane Cannon</cp:lastModifiedBy>
  <cp:revision>1177</cp:revision>
  <cp:lastPrinted>2013-05-15T06:31:34Z</cp:lastPrinted>
  <dcterms:created xsi:type="dcterms:W3CDTF">2003-08-10T19:38:59Z</dcterms:created>
  <dcterms:modified xsi:type="dcterms:W3CDTF">2015-09-30T02:15:59Z</dcterms:modified>
</cp:coreProperties>
</file>