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4EE31-B190-453C-BAB0-39D002FDE516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605D2-9FF4-4EA3-BFAF-43B9C24A90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Welcome to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Training. My name is _____. The other trainers are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_______. We are here to help you learn about your role in the pack and how that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will affect the lives of boys.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Be sure that you exhibit energy and enthusiasm as you introduce yourself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the other trainers.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uniform lets the boys show that they are part of Cub Scouting.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importance of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uniforming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. Show the Tiger Cub, Cub Scout,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Scout Uniform Inspection Sheet and recommend that it be used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 pack meeting several times a year to encourage proper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uniforming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Talk about how to get boys into uniforms. Suggest second-hand clothing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stores and pack uniform exchanges for those who have financial difficulties.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the value of an “experienced” uniform in making new boys feel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they are truly part of the pack.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Book;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Tiger Cub, Cub Scout, and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Scout Uniform Inspection Sheet; and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Insignia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Adults, particularly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and assistant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, set the example for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boys in Cub Scouting.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Remind participants that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and assistant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need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properly uniformed to present the best possible image for the boys to follow.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Conduct a uniform inspection with the participants. Tell them it is their responsibility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encourage all pack leaders, including committee members and trainers,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be properly uniformed at all Cub Scouting events. Note that non-official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extraneous pins and badges, while interesting, are not part of the 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standard and should not be worn with the uniform. Show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Insignia Guide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explain how it can help.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Adult Leader Uniform Inspection Sheet,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Insignia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 have discussed what it means to be a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and covered these items.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slide content. Conduct a morale feature to enhance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participants’ learning experience. Announce a short break.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Planning is essential to pack success. As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, you will be a key in planning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for the pack program and meetings.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resources that are used in planning the pack program and meetings.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monthly Core Values. The participants have already been introduced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Core Value idea, so this should be a brief discussion.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How-To Book, Cub Scout Songbook, Group Meeting Sparklers, </a:t>
            </a:r>
          </a:p>
          <a:p>
            <a:r>
              <a:rPr lang="en-US" sz="1200" i="1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Leader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When planning the Cub Scouting program, include the following elements: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1.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Objective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. Program activities should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meet the purposes of Cub Scouting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and provide opportunities for physical, spiritual, mental/emotional, and social growth.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2.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Fun.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Scouting must be fun, not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only for the boys, but for the whole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family. If the program is fun, boys will continue to attend.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3.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Variety.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A variety of activities is used to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achieve the purposes of Cub Scouting. 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Include games, crafts, skits, songs, stunts, ceremonies, trips, and outdoor activities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for a well-rounded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4.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Action.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Activities that require action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and participation help boys enjoy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experience. Boys need to do, not just watch. Action does not necessarily mean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running around (although boys love to do that). It means being engaged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in an activity versus passively receiving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5.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Boy Appeal.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Plan activities that are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appropriate for Cub Scout–age boys,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such as those that include action, experimenting, mystery, and excitement.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6.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Family Appeal.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Scouting is a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family program, with families working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and playing together. Activities should help strengthen and enrich families.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7.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Achievement.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Boys need recognition so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that they will feel a sense of achievement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while they are having fun.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8.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Resources.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Make good use of all people,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facilities, materials, and equipment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available. Use the talents and skills of leaders, families, boys, and neighborhood friends.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9. </a:t>
            </a:r>
            <a:r>
              <a:rPr lang="en-US" sz="1200" b="1" i="1" kern="1200" baseline="0" dirty="0" smtClean="0">
                <a:solidFill>
                  <a:schemeClr val="tx1"/>
                </a:solidFill>
              </a:rPr>
              <a:t>Flexibility.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Have a backup plan for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unexpected changes or surprises.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Be prepared to change the program for special circumstances that affect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    the local community or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Planning a Cub Scout program can seem daunting at first, but don’t be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intimated. By working as a team and breaking planning down into steps, leaders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can create a great program for Cub Scouts. Cub Scout program planning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involves two main steps: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1.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Conducting an annual pack program planning conference.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2.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Conducting monthly pack leaders’ planning meetings.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annual pack planning conference is probably the most important Scouting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meeting each year as it sets the direction and calendar for the year. And parents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are waiting for the calendar.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Reinforce that the meeting is led by the committee chair but is the joint responsibility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of the committee and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Tell leaders about the pack program planning chart and how it can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build the pack’s program for the year.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Let attendees know that the annual meeting will cover program, financial,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membership goals and plans.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annual planning meeting is the time to set the direction of the pack for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upcoming Scouting year.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importance of planning the pack’s calendar, budget, and leadership,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communicating the outcome early to the pack family.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Scouts need to develop an appreciation for money and how to earn, spend,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share, and save it responsibly. The Pack Budget Plan offers suggestions for leaders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to guide Cub Scouts in this important matter, and it lets families know exactly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what benefits they are receiving from the dues they pay.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planning the pack budget is the responsibility of the pack committee—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with the help of other pack leaders and families—and that it is best to plan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budget after the annual pack program planning conference is complete.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These are some common pack activities.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 each of the activities.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pinewood derby® cars and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derby props.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importance of service projects.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How-To Book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as a resource for planning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these events.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How-To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This session will show you what it takes to be a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Most of the Fast Start session was devoted to planning your first pack meeting. Today’s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session will go into more details about planning and conducting those meetings. You will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have an opportunity to plan a pack meeting.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each objective. Reassure participants that when they have completed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this training, they will be ready to function as a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and lead pack meetings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other pack activities.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tell the participants that most of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questions are answered in the book.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Den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&amp; Pack Meeting Resource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Remember to include camping in your pack program.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difference between family camping and pack overnighters.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Note that packs may camp only in council approved locations under the supervision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 BALOO-trained individual.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</a:rPr>
              <a:t>Part 1: Evaluating the previous month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committee chair calls the meeting to order.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reviews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previous month’s den and pack meeting activities and asks for comments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suggestions. This evaluation will help with planning for the upcoming month.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</a:rPr>
              <a:t>Part 2: Finalizing the current month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confirms assignments for the current month’s pack meeting.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Special committees report on plans for the current month’s pack meeting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or special event. Den leaders turn in den advancement reports to the person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responsible for obtaining awards for the next pack meeting. Den leaders turn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over den dues to the pack treasurer and receive a receipt.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</a:rPr>
              <a:t>Part 3: Planning ahead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committee chair leads a general discussion about the upcoming month’s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den and pack meetings.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comments on next month’s den and pack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meetings and confirms assignments concerning den participation in next month’s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 meeting. Special committees report on plans for the upcoming pack meeting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or special events for the upcoming month. Den leaders report on their den meeting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plans for the upcoming month. Activity badge counselors report on projects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planned for next month’s activity badges.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committee chair reports on pack needs, problems, and progress. The pack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committee completes plans such as the organization of new dens, pack-troop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relations, financial matters, improving family participation, etc.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</a:rPr>
              <a:t>Part 4: Unit Leadership Enhancements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As part of the regular new business items at monthly pack leaders’ meetings,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 trainer should include one of the Unit Leadership Enhancement topics.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</a:rPr>
              <a:t>Part 5: Social time and fellowship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As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, you are responsible for planning and conducting the pack meeting.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Your first leader training activity was conducted as a pack meeting. Lots of fun,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activity, and recognition are all part of a successful meeting.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Pack Meeting Planning Sheet. Note that a written agenda is extremely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important for success, and it is important that everyone knows who is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for each agenda item.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and discuss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 its preplanned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meeting.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Tell participants that they will not be alone in conducting the pack meeting; other adults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will be there as support.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and other participating leaders complete preparations just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before the pack meeting. They make sure the room is in order and that all needed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materials are ready, and they review the agenda together to be sure nothing has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been forgotten.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remaining points on the slide. Explain that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sets the tone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for the meeting—that excitement and leadership in others come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positive attitude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shows.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 den should be assigned to greet the people attending each pack meeting;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adult assistance will be necessary. A sign-in sheet can also be used to keep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track of who is there for an attendance award.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the importance of the pre-opening activity: It is to keep arriving boys busy.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you don’t find something for them to do, they will find it themselves—and it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not be what you want them to do!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 good opening ceremony marks the start of the meeting. A flag ceremony is often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used. It can be followed by a non-denominational or interfaith prayer.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Then the fun begins!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Emphasize that it’s important to include everyone: Select songs that everyone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knows, use an opening ceremony that is appropriate to the event and the den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conducting the ceremony, use a prayer that includes all faiths represented in the pack.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Tell the participants that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welcomes Cub Scouts and families,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introduces any special guests, recognizes the committees for their efforts and success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 setting up the meeting place, and keeps remarks brief to hold everyone’s attention.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Guide, the Cub Scout Leader How-To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Book,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the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Cub Scout Songbook,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Group Meeting Sparklers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as good resources for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</a:rPr>
              <a:t>planning a pack meeting.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Den &amp; Pack Meeting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Resource Guide, Cub Scout Leader How-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To Book, Cub Scout Songbook,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Group Meeting Sparklers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In this part of the meeting, we give the boys a chance to shine. Various skits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stunts can be done. Cheers are always used to recognize the work the boys do!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Remind the participants that the boys need a chance to show what they are doing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dens. This part of the program is for that purpose.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Say that this helps inactive boys get active quickly. If you focus them on activities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this part of the program, they will be active in ways you want them to be.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Tell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that they need to be prepared for things to go wrong or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dens that are not ready for their part of the program, and that it helps to have extra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activities ready to use.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Den &amp; Pack Meeting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Resource Guide, Cub Scout Leader How-To Book, 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 Songbook,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and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Group Meeting Sparklers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recognition part of the meeting is important to the boys, to their parents and other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family members, and to the den leaders.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Remind participants that the advancement chair of the pack committee is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for obtaining the advancement badges and awards before the pack meeting.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pack meeting starts, the awards should be organized by den or by activity.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packs need a lot of preparation in this area to keep the pack meeting flowing.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 award should always be given to the adult family member, who then gives it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boy. Don’t take for granted that family members will attend; make sure they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been alerted several days in advance.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Attendance awards can be given to recognize dens with the highest percentage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members present.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meeting is nearly over. It’s time to end.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points on the slide.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Say that the closing ceremony might involve the flag or may be selected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many different sources. The main thing is to keep it simple.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 a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Cubmaster’s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Minute. You may wish to provide an example.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Den &amp; Pack Meeting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Resource Guide, Cub Scout Leader How-To Book,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 Songbook,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and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Group Meeting Sparklers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Some packs provide refreshments after the meeting. Others may choose not to.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Consider your facility in making the decision. After the meeting, get plenty of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help in cleaning up the facility and leave it as you found it, or better.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the pack’s relationship with the provider of the facilities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considered when you hold a pack meeting. Be sure you leave the facility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clean as or cleaner than it was before the pack meeting. Put things back in place.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Throughout the time any pack members are in the building, supervise the boys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their siblings to keep them out of areas where they are not authorized to be.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As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and assistant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, you are the leaders of the pack.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position of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in the organization chart.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leads the pack with the assistance and approval of the pack committee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chartered organization.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Here’s what makes a pack meeting great.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importance of each item.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properly planned pack meetings move along at a good pace,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keep everyone involved, include something for everyone, and have a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amount of “adult stuff.”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Introduce the term KISMIF: Keep It Simple, Make It FUN!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Now it’s your turn to plan a good pack meeting.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Divide the participants into groups of three.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Distribute a Pack Meeting Planning Sheet to each group.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Guide,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How-To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Book,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the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Cub Scout Songbook,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Group Meeting Sparklers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as resources.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the pack meeting for the next month in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Resource Guide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be used as a model.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Each group should use the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resources to replace two elements of the model pack meeting.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Have the groups write down their pack meeting plan. Assume that there is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Tiger Cub den, one Wolf Cub Scout den, and one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After 15 minutes, have the groups share their pack meeting plans. Be sure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highlight the elements they selected from resources other than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Meeting Resource Guide.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kern="1200" baseline="0" dirty="0" smtClean="0">
                <a:solidFill>
                  <a:schemeClr val="tx1"/>
                </a:solidFill>
              </a:rPr>
              <a:t>Pack Meeting Planning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Sheet,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Guide, Cub Scout Leader How-To Book, Cub Scout Songbook, and Group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Meeting Sparklers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Scouting today exists in a very busy society. All of us—boys, adult family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members, and pack leaders—are involved in many activities besides Cub Scouting.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Highlight the remaining points on the slide.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since we are all volunteers, it is best to ask for assistance and to encourage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other adults to participate. If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asks each one to do one job a year,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makes sure they understand the commitment, no one will be overburdened, but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needed tasks will be completed. Stress that it’s important to state the requirements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each task clearly.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Book.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Suggest that the participants look to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section for guidance on how to work with families and adults in the pack.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not all planned activities may get done, and that it often is necessary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coax people to help by suggesting that without their help, the activity will not happen.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As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, you represent Cub Scouting to the boys. If you understand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boys in your pack, you can find things they like to do in the pack meetings.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these points on the slide are just the starting point.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Point out that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is related to the boys in the program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how to work with them.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should encourage all pack and den leaders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be familiar with this section.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Stress that adult family members should always be responsible for the actions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their boys. It is appropriate to provide general reminders to the pack about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responsibility.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So you volunteered to be a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or assistant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! Some people say that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this is the best job in Cub Scouting. You are the role model and you can have the most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fun by making the pack meetings and pack activities fun for all the boys and families.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contents of the slide.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it is necessary to follow an agenda in order to know what’s next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keep the pack meeting from deteriorating into confusion. Every pack meeting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every outdoor activity needs an agenda.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Remind participants that the most important advice you can give is to smile and have fun.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Thanks for your hard work in creating the pack meeting plan. As you continue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as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, you will become eligible for 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Award.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requirements for the award.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Do you have any questions?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Answer questions as time allows.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Congratulations—you have completed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Training and earned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Trained Leader emblem for completing training appropriate to your position.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Now go have fun with your pack!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Award the participants their training completion cards. You may also wish to present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 completion certificate. Make sure that all participants are furnished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dates, times, and locations of their district roundtable before they leave. Encourage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them to attend roundtable regularly.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Confirm completion of all elements of the Trained Leader requirements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authorizing the “Trained”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provides these services to the pack.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the requirements for the position with participants. Show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Leader Book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 the </a:t>
            </a:r>
            <a:r>
              <a:rPr lang="en-US" sz="1200" i="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 Position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Summary handout in the back of this book.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Position Summary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Assistant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hold an important role. They help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plan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conduct pack meetings and assist at outings and other pack activities.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the requirements for the position with the participants. See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Leader Book.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and assistant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do not work alone; they are supported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by many other people.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Describe how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is helped by the people listed in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Effective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have great leadership skills.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the importance of each of the listed skills.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since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is the leader of the pack, showing good Cub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Scout spirit is essential in helping the leaders and boys know what is 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of good Cub Scouts!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At this point, ask the participants how a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can demonstrate these skills.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Give plenty of time for discussion. You may also wish to give a few good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examples from your local packs.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 have discussed advancement before, but now we’ll discuss it from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Cubmaster’s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perspective.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the advancement method as shown in the slide, and point out that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boys get older, they are expected to be able to do more but that from the Tiger Cub’s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adult partner to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Scout’s den leader, adults are necessary to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the result is not only advancement, but a boy who has good, strong relationships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with the adults in his life.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Emphasize that Cub Scout activities, even those that lead to advancement,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meant to be fun and should never be like homework or similar activities.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Remember the sequence of advancement?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Highlight the sequence: All boys earn the Bobcat badge first and then the rank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for their age and grade level.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Remind participants that boys cannot earn badges for earlier ages, and tell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them that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has particular responsibility for ensuring, for instance,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that third graders earn the Bear Cub Scout badge, not the Tiger Cub badge.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162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1BF0A-72EB-1A4E-AB78-5CD2ABD7350D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7E9EA-5217-9B4E-9C25-696DE473320C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4800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37AD8-C007-AE4F-A9EF-0B9C3F7845BF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D74F-4AFA-384C-8132-2621610525D6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406900"/>
            <a:ext cx="72390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906713"/>
            <a:ext cx="72390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956EB-9CBB-F44A-BE49-20FC5F06236F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5EBE5-5459-774B-AF40-C613D9855F3D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82F9C-0E05-C44F-9511-1BC3614B7524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498F4-8CF3-CF48-A91B-B0B4F13B2532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08F5F-44EB-BA42-A02D-DFDC59A82C34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28956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7EF8F-33E2-4145-BDE7-012980295CCD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BE7B8-16A0-DB4F-B7F6-26DBC6C9CF55}" type="datetime1">
              <a:rPr lang="en-US"/>
              <a:pPr/>
              <a:t>8/25/2011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5E062FB-EBE0-6140-815E-91A3F40216A4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8/25/2011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330950"/>
            <a:ext cx="609600" cy="2619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314DD68F-5A5E-BE4F-8059-219C54B2F28B}" type="slidenum">
              <a:rPr lang="en-US" sz="1100" b="1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0" kern="1200">
          <a:solidFill>
            <a:srgbClr val="FFFFFF"/>
          </a:solidFill>
          <a:latin typeface="Trebuchet MS"/>
          <a:ea typeface="Trebuchet MS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600" kern="1200">
          <a:solidFill>
            <a:schemeClr val="bg1"/>
          </a:solidFill>
          <a:latin typeface="Trebuchet MS"/>
          <a:ea typeface="Trebuchet MS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200" kern="1200">
          <a:solidFill>
            <a:schemeClr val="bg1"/>
          </a:solidFill>
          <a:latin typeface="Trebuchet MS"/>
          <a:ea typeface="Trebuchet MS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000" kern="1200">
          <a:solidFill>
            <a:schemeClr val="bg1"/>
          </a:solidFill>
          <a:latin typeface="Trebuchet MS"/>
          <a:ea typeface="Trebuchet MS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bg1"/>
          </a:solidFill>
          <a:latin typeface="Trebuchet MS"/>
          <a:ea typeface="Trebuchet MS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1600" kern="1200">
          <a:solidFill>
            <a:schemeClr val="bg1"/>
          </a:solidFill>
          <a:latin typeface="Trebuchet MS"/>
          <a:ea typeface="Trebuchet MS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Cubmaster</a:t>
            </a:r>
            <a:endParaRPr lang="en-US" dirty="0" smtClean="0"/>
          </a:p>
        </p:txBody>
      </p:sp>
      <p:pic>
        <p:nvPicPr>
          <p:cNvPr id="4" name="Picture 3" descr="6667-CR2-0174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208" y="1857032"/>
            <a:ext cx="5528726" cy="3685818"/>
          </a:xfrm>
          <a:prstGeom prst="rect">
            <a:avLst/>
          </a:prstGeom>
          <a:ln w="190500" cap="flat">
            <a:solidFill>
              <a:schemeClr val="bg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3267"/>
            <a:ext cx="7239000" cy="1143000"/>
          </a:xfrm>
        </p:spPr>
        <p:txBody>
          <a:bodyPr/>
          <a:lstStyle/>
          <a:p>
            <a:r>
              <a:rPr lang="en-US" dirty="0" smtClean="0"/>
              <a:t>Cub Scout </a:t>
            </a:r>
            <a:r>
              <a:rPr lang="en-US" dirty="0" err="1" smtClean="0"/>
              <a:t>Uniforming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Sense of belonging</a:t>
            </a:r>
          </a:p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Identification </a:t>
            </a:r>
            <a:br>
              <a:rPr lang="en-US" dirty="0" smtClean="0"/>
            </a:br>
            <a:r>
              <a:rPr lang="en-US" dirty="0" smtClean="0"/>
              <a:t>with Scouting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0268" y="1905000"/>
            <a:ext cx="2540000" cy="3454400"/>
          </a:xfrm>
          <a:prstGeom prst="rect">
            <a:avLst/>
          </a:prstGeom>
          <a:ln w="1905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Adult Leader </a:t>
            </a:r>
            <a:r>
              <a:rPr lang="en-US" dirty="0" err="1" smtClean="0"/>
              <a:t>Uniforming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Sets the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r="11521"/>
          <a:stretch>
            <a:fillRect/>
          </a:stretch>
        </p:blipFill>
        <p:spPr>
          <a:xfrm>
            <a:off x="3352800" y="2751667"/>
            <a:ext cx="3727938" cy="2808897"/>
          </a:xfrm>
          <a:prstGeom prst="rect">
            <a:avLst/>
          </a:prstGeom>
          <a:ln w="1905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Advancement is grade-based and progressive.</a:t>
            </a:r>
          </a:p>
          <a:p>
            <a:r>
              <a:rPr lang="en-US" dirty="0" smtClean="0"/>
              <a:t>A partnership between parents and leaders is key to advancement.</a:t>
            </a:r>
          </a:p>
          <a:p>
            <a:r>
              <a:rPr lang="en-US" dirty="0" smtClean="0"/>
              <a:t>Leaders set the </a:t>
            </a:r>
            <a:r>
              <a:rPr lang="en-US" dirty="0" err="1" smtClean="0"/>
              <a:t>uniforming</a:t>
            </a:r>
            <a:r>
              <a:rPr lang="en-US" dirty="0" smtClean="0"/>
              <a:t> example for all.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Planning in the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Annual program planning conference</a:t>
            </a:r>
          </a:p>
          <a:p>
            <a:r>
              <a:rPr lang="en-US" dirty="0" smtClean="0"/>
              <a:t>The monthly pack leaders’ meeting</a:t>
            </a:r>
          </a:p>
          <a:p>
            <a:r>
              <a:rPr lang="en-US" dirty="0" smtClean="0"/>
              <a:t>Pack meeting built around monthly </a:t>
            </a:r>
            <a:br>
              <a:rPr lang="en-US" dirty="0" smtClean="0"/>
            </a:br>
            <a:r>
              <a:rPr lang="en-US" dirty="0" smtClean="0"/>
              <a:t>Core Values. </a:t>
            </a:r>
          </a:p>
          <a:p>
            <a:r>
              <a:rPr lang="en-US" dirty="0" smtClean="0"/>
              <a:t>Core Values tie each pack meeting together</a:t>
            </a:r>
          </a:p>
          <a:p>
            <a:r>
              <a:rPr lang="en-US" dirty="0" smtClean="0"/>
              <a:t>Utilize</a:t>
            </a:r>
          </a:p>
          <a:p>
            <a:pPr lvl="1"/>
            <a:r>
              <a:rPr lang="en-US" i="1" dirty="0" smtClean="0"/>
              <a:t>Cub Scout Leader Book</a:t>
            </a:r>
            <a:endParaRPr lang="en-US" dirty="0" smtClean="0"/>
          </a:p>
          <a:p>
            <a:pPr lvl="1"/>
            <a:r>
              <a:rPr lang="en-US" i="1" dirty="0" smtClean="0"/>
              <a:t>Den &amp; Pack Meeting Resource Guide</a:t>
            </a:r>
          </a:p>
          <a:p>
            <a:pPr lvl="1"/>
            <a:r>
              <a:rPr lang="en-US" i="1" dirty="0" smtClean="0"/>
              <a:t>Scouting </a:t>
            </a:r>
            <a:r>
              <a:rPr lang="en-US" dirty="0" smtClean="0"/>
              <a:t>magazine</a:t>
            </a:r>
          </a:p>
          <a:p>
            <a:pPr lvl="1"/>
            <a:r>
              <a:rPr lang="en-US" i="1" dirty="0" smtClean="0"/>
              <a:t>Boys’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Nine Elements of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724400"/>
          </a:xfrm>
        </p:spPr>
        <p:txBody>
          <a:bodyPr numCol="2"/>
          <a:lstStyle/>
          <a:p>
            <a:pPr>
              <a:buNone/>
            </a:pPr>
            <a:r>
              <a:rPr lang="en-US" dirty="0" smtClean="0"/>
              <a:t>1. Objective </a:t>
            </a:r>
          </a:p>
          <a:p>
            <a:pPr>
              <a:buNone/>
            </a:pPr>
            <a:r>
              <a:rPr lang="en-US" dirty="0" smtClean="0"/>
              <a:t>2. Fun </a:t>
            </a:r>
          </a:p>
          <a:p>
            <a:pPr>
              <a:buNone/>
            </a:pPr>
            <a:r>
              <a:rPr lang="en-US" dirty="0" smtClean="0"/>
              <a:t>3. Variety </a:t>
            </a:r>
          </a:p>
          <a:p>
            <a:pPr>
              <a:buNone/>
            </a:pPr>
            <a:r>
              <a:rPr lang="en-US" dirty="0" smtClean="0"/>
              <a:t>4. Action </a:t>
            </a:r>
          </a:p>
          <a:p>
            <a:pPr>
              <a:buNone/>
            </a:pPr>
            <a:r>
              <a:rPr lang="en-US" dirty="0" smtClean="0"/>
              <a:t>5. Boy Appeal </a:t>
            </a:r>
          </a:p>
          <a:p>
            <a:pPr>
              <a:buNone/>
            </a:pPr>
            <a:r>
              <a:rPr lang="en-US" dirty="0" smtClean="0"/>
              <a:t>6. Family Appeal </a:t>
            </a:r>
          </a:p>
          <a:p>
            <a:pPr>
              <a:buNone/>
            </a:pPr>
            <a:r>
              <a:rPr lang="en-US" dirty="0" smtClean="0"/>
              <a:t>7. Achievement </a:t>
            </a:r>
          </a:p>
          <a:p>
            <a:pPr>
              <a:buNone/>
            </a:pPr>
            <a:r>
              <a:rPr lang="en-US" dirty="0" smtClean="0"/>
              <a:t>8. Resources </a:t>
            </a:r>
          </a:p>
          <a:p>
            <a:pPr>
              <a:buNone/>
            </a:pPr>
            <a:r>
              <a:rPr lang="en-US" dirty="0" smtClean="0"/>
              <a:t>9. Flexibility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Program Planning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Annual pack program planning conference</a:t>
            </a:r>
          </a:p>
          <a:p>
            <a:pPr>
              <a:buNone/>
            </a:pPr>
            <a:r>
              <a:rPr lang="en-US" dirty="0" smtClean="0"/>
              <a:t>2. Monthly pack leaders’ planning meetings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6534"/>
            <a:ext cx="7239000" cy="1143000"/>
          </a:xfrm>
        </p:spPr>
        <p:txBody>
          <a:bodyPr/>
          <a:lstStyle/>
          <a:p>
            <a:r>
              <a:rPr lang="en-US" dirty="0" smtClean="0"/>
              <a:t>Annual Pack Program </a:t>
            </a:r>
            <a:br>
              <a:rPr lang="en-US" dirty="0" smtClean="0"/>
            </a:br>
            <a:r>
              <a:rPr lang="en-US" dirty="0" smtClean="0"/>
              <a:t>Planning Conference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97088"/>
            <a:ext cx="7239000" cy="4525963"/>
          </a:xfrm>
        </p:spPr>
        <p:txBody>
          <a:bodyPr/>
          <a:lstStyle/>
          <a:p>
            <a:r>
              <a:rPr lang="en-US" dirty="0" smtClean="0"/>
              <a:t>Led by the pack chair.</a:t>
            </a:r>
          </a:p>
          <a:p>
            <a:r>
              <a:rPr lang="en-US" dirty="0" smtClean="0"/>
              <a:t>Supported by the pack committee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Cubmaster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 leaders and interested parents </a:t>
            </a:r>
            <a:br>
              <a:rPr lang="en-US" dirty="0" smtClean="0"/>
            </a:br>
            <a:r>
              <a:rPr lang="en-US" dirty="0" smtClean="0"/>
              <a:t>attend and participate.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7239000" cy="1143000"/>
          </a:xfrm>
        </p:spPr>
        <p:txBody>
          <a:bodyPr/>
          <a:lstStyle/>
          <a:p>
            <a:r>
              <a:rPr lang="en-US" dirty="0" smtClean="0"/>
              <a:t>Key Outcomes of Annual </a:t>
            </a:r>
            <a:br>
              <a:rPr lang="en-US" dirty="0" smtClean="0"/>
            </a:br>
            <a:r>
              <a:rPr lang="en-US" dirty="0" smtClean="0"/>
              <a:t>Pack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62703"/>
            <a:ext cx="7239000" cy="4525963"/>
          </a:xfrm>
        </p:spPr>
        <p:txBody>
          <a:bodyPr/>
          <a:lstStyle/>
          <a:p>
            <a:r>
              <a:rPr lang="en-US" dirty="0" smtClean="0"/>
              <a:t>Pack schedule</a:t>
            </a:r>
          </a:p>
          <a:p>
            <a:r>
              <a:rPr lang="en-US" dirty="0" smtClean="0"/>
              <a:t>Pack budget</a:t>
            </a:r>
          </a:p>
          <a:p>
            <a:r>
              <a:rPr lang="en-US" dirty="0" smtClean="0"/>
              <a:t>Pack leadership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Led by the pack committee</a:t>
            </a:r>
          </a:p>
          <a:p>
            <a:r>
              <a:rPr lang="en-US" dirty="0" smtClean="0"/>
              <a:t>Developed annually</a:t>
            </a:r>
          </a:p>
          <a:p>
            <a:r>
              <a:rPr lang="en-US" dirty="0" smtClean="0"/>
              <a:t>Defines what the pack will do</a:t>
            </a:r>
          </a:p>
          <a:p>
            <a:r>
              <a:rPr lang="en-US" dirty="0" smtClean="0"/>
              <a:t>Outlines how funds will be raised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Blue and gold banquet</a:t>
            </a:r>
          </a:p>
          <a:p>
            <a:r>
              <a:rPr lang="en-US" dirty="0" smtClean="0"/>
              <a:t>District and council activities</a:t>
            </a:r>
          </a:p>
          <a:p>
            <a:r>
              <a:rPr lang="en-US" dirty="0" smtClean="0"/>
              <a:t>Field trips and hikes</a:t>
            </a:r>
          </a:p>
          <a:p>
            <a:r>
              <a:rPr lang="en-US" dirty="0" smtClean="0"/>
              <a:t>Pinewood derby</a:t>
            </a:r>
            <a:r>
              <a:rPr lang="en-US" baseline="30000" dirty="0" smtClean="0"/>
              <a:t>®</a:t>
            </a:r>
          </a:p>
          <a:p>
            <a:r>
              <a:rPr lang="en-US" dirty="0" err="1" smtClean="0"/>
              <a:t>Raingutter</a:t>
            </a:r>
            <a:r>
              <a:rPr lang="en-US" dirty="0" smtClean="0"/>
              <a:t> regatta</a:t>
            </a:r>
          </a:p>
          <a:p>
            <a:r>
              <a:rPr lang="en-US" dirty="0" smtClean="0"/>
              <a:t>Space derby</a:t>
            </a:r>
          </a:p>
          <a:p>
            <a:r>
              <a:rPr lang="en-US" dirty="0" smtClean="0"/>
              <a:t>Scouting Anniversary Week celebrations</a:t>
            </a:r>
          </a:p>
          <a:p>
            <a:r>
              <a:rPr lang="en-US" dirty="0" smtClean="0"/>
              <a:t>Service projects</a:t>
            </a:r>
          </a:p>
          <a:p>
            <a:r>
              <a:rPr lang="en-US" dirty="0" smtClean="0"/>
              <a:t>Year-round program!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Define the roles of the </a:t>
            </a:r>
            <a:r>
              <a:rPr lang="en-US" sz="2400" dirty="0" err="1" smtClean="0"/>
              <a:t>Cubmaster</a:t>
            </a:r>
            <a:r>
              <a:rPr lang="en-US" sz="2400" dirty="0" smtClean="0"/>
              <a:t> and </a:t>
            </a:r>
            <a:br>
              <a:rPr lang="en-US" sz="2400" dirty="0" smtClean="0"/>
            </a:br>
            <a:r>
              <a:rPr lang="en-US" sz="2400" dirty="0" smtClean="0"/>
              <a:t>assistant </a:t>
            </a:r>
            <a:r>
              <a:rPr lang="en-US" sz="2400" dirty="0" err="1" smtClean="0"/>
              <a:t>Cubmaster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Describe the Cub Scout advancement program.</a:t>
            </a:r>
          </a:p>
          <a:p>
            <a:r>
              <a:rPr lang="en-US" sz="2400" dirty="0" smtClean="0"/>
              <a:t>Review the importance of pack </a:t>
            </a:r>
            <a:br>
              <a:rPr lang="en-US" sz="2400" dirty="0" smtClean="0"/>
            </a:br>
            <a:r>
              <a:rPr lang="en-US" sz="2400" dirty="0" smtClean="0"/>
              <a:t>program planning.</a:t>
            </a:r>
          </a:p>
          <a:p>
            <a:r>
              <a:rPr lang="en-US" sz="2400" dirty="0" smtClean="0"/>
              <a:t>Plan a pack meeting.</a:t>
            </a:r>
          </a:p>
          <a:p>
            <a:r>
              <a:rPr lang="en-US" sz="2400" dirty="0" smtClean="0"/>
              <a:t>Describe the </a:t>
            </a:r>
            <a:r>
              <a:rPr lang="en-US" sz="2400" dirty="0" err="1" smtClean="0"/>
              <a:t>Cubmaster</a:t>
            </a:r>
            <a:r>
              <a:rPr lang="en-US" sz="2400" dirty="0" smtClean="0"/>
              <a:t> Award.</a:t>
            </a:r>
          </a:p>
          <a:p>
            <a:r>
              <a:rPr lang="en-US" sz="2400" dirty="0" smtClean="0"/>
              <a:t>Succeed as a </a:t>
            </a:r>
            <a:r>
              <a:rPr lang="en-US" sz="2400" dirty="0" err="1" smtClean="0"/>
              <a:t>Cubmaster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Cub Scout Camping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Day camp</a:t>
            </a:r>
          </a:p>
          <a:p>
            <a:r>
              <a:rPr lang="en-US" dirty="0" smtClean="0"/>
              <a:t>Resident camp</a:t>
            </a:r>
          </a:p>
          <a:p>
            <a:r>
              <a:rPr lang="en-US" dirty="0" smtClean="0"/>
              <a:t>Family camping</a:t>
            </a:r>
          </a:p>
          <a:p>
            <a:r>
              <a:rPr lang="en-US" dirty="0" smtClean="0"/>
              <a:t>Pack camping (overnighters)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504267"/>
            <a:ext cx="32766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Be sure to include pack camping </a:t>
            </a:r>
            <a:b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</a:b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in your annual program plans.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0039"/>
            <a:ext cx="7239000" cy="1143000"/>
          </a:xfrm>
        </p:spPr>
        <p:txBody>
          <a:bodyPr>
            <a:noAutofit/>
          </a:bodyPr>
          <a:lstStyle/>
          <a:p>
            <a:r>
              <a:rPr lang="en-US" sz="3900" dirty="0" smtClean="0"/>
              <a:t>Monthly Pack Planning Meeting 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Led by the pack chair.</a:t>
            </a:r>
          </a:p>
          <a:p>
            <a:r>
              <a:rPr lang="en-US" dirty="0" smtClean="0"/>
              <a:t>Supported by the pack committee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Cubmaster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 leaders and interested parents attend </a:t>
            </a:r>
            <a:br>
              <a:rPr lang="en-US" dirty="0" smtClean="0"/>
            </a:br>
            <a:r>
              <a:rPr lang="en-US" dirty="0" smtClean="0"/>
              <a:t>and participate.</a:t>
            </a:r>
          </a:p>
          <a:p>
            <a:r>
              <a:rPr lang="en-US" dirty="0" smtClean="0"/>
              <a:t>Follows a regular order:</a:t>
            </a:r>
          </a:p>
          <a:p>
            <a:pPr lvl="1"/>
            <a:r>
              <a:rPr lang="en-US" dirty="0" smtClean="0"/>
              <a:t>	Part 1: Evaluating the previous month</a:t>
            </a:r>
          </a:p>
          <a:p>
            <a:pPr lvl="1"/>
            <a:r>
              <a:rPr lang="en-US" dirty="0" smtClean="0"/>
              <a:t>	Part 2: Finalizing the current month</a:t>
            </a:r>
          </a:p>
          <a:p>
            <a:pPr lvl="1"/>
            <a:r>
              <a:rPr lang="en-US" dirty="0" smtClean="0"/>
              <a:t>	Part 3: Planning ahead</a:t>
            </a:r>
          </a:p>
          <a:p>
            <a:pPr lvl="1"/>
            <a:r>
              <a:rPr lang="en-US" dirty="0" smtClean="0"/>
              <a:t>	Part 4: Unit Leadership Enhancements</a:t>
            </a:r>
          </a:p>
          <a:p>
            <a:pPr lvl="1"/>
            <a:r>
              <a:rPr lang="en-US" dirty="0" smtClean="0"/>
              <a:t>	Part 5: Social time and fellowship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Cub Scout Pack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Before the Meeting</a:t>
            </a:r>
          </a:p>
          <a:p>
            <a:r>
              <a:rPr lang="en-US" dirty="0" smtClean="0"/>
              <a:t>Gathering</a:t>
            </a:r>
          </a:p>
          <a:p>
            <a:r>
              <a:rPr lang="en-US" dirty="0" smtClean="0"/>
              <a:t>Opening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Closing</a:t>
            </a:r>
          </a:p>
          <a:p>
            <a:r>
              <a:rPr lang="en-US" dirty="0" smtClean="0"/>
              <a:t>After the Meeting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4935" y="5122334"/>
            <a:ext cx="3581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lang="en-US" sz="1600" i="1" dirty="0">
                <a:solidFill>
                  <a:prstClr val="black"/>
                </a:solidFill>
                <a:latin typeface="Trebuchet MS"/>
                <a:cs typeface="Trebuchet MS"/>
              </a:rPr>
              <a:t> Den &amp; Pack Meeting Resource Guide </a:t>
            </a: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contains a model pack </a:t>
            </a:r>
            <a:b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</a:br>
            <a:r>
              <a:rPr lang="en-US" sz="1600" dirty="0">
                <a:solidFill>
                  <a:prstClr val="black"/>
                </a:solidFill>
                <a:latin typeface="Trebuchet MS"/>
                <a:cs typeface="Trebuchet MS"/>
              </a:rPr>
              <a:t>meeting plan for each month!</a:t>
            </a:r>
            <a:endParaRPr lang="en-US" sz="1600" i="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7766" y="1769533"/>
            <a:ext cx="28321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Before the Meeting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Room arrangements</a:t>
            </a:r>
          </a:p>
          <a:p>
            <a:r>
              <a:rPr lang="en-US" dirty="0" smtClean="0"/>
              <a:t>Materials and equipment</a:t>
            </a:r>
          </a:p>
          <a:p>
            <a:r>
              <a:rPr lang="en-US" dirty="0" smtClean="0"/>
              <a:t>Meeting agenda review</a:t>
            </a:r>
          </a:p>
          <a:p>
            <a:r>
              <a:rPr lang="en-US" dirty="0" smtClean="0"/>
              <a:t>Recognition review</a:t>
            </a:r>
          </a:p>
          <a:p>
            <a:r>
              <a:rPr lang="en-US" dirty="0" smtClean="0"/>
              <a:t>Put on a smile.</a:t>
            </a:r>
          </a:p>
          <a:p>
            <a:r>
              <a:rPr lang="en-US" dirty="0" smtClean="0"/>
              <a:t>Get ready to have FUN!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Greeters</a:t>
            </a:r>
          </a:p>
          <a:p>
            <a:r>
              <a:rPr lang="en-US" dirty="0" smtClean="0"/>
              <a:t>Den exhibits</a:t>
            </a:r>
          </a:p>
          <a:p>
            <a:r>
              <a:rPr lang="en-US" dirty="0" smtClean="0"/>
              <a:t>Pre-opening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Opening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Opening ceremony/prayer</a:t>
            </a:r>
          </a:p>
          <a:p>
            <a:pPr lvl="1"/>
            <a:r>
              <a:rPr lang="en-US" dirty="0" smtClean="0"/>
              <a:t>Flag ceremony</a:t>
            </a:r>
          </a:p>
          <a:p>
            <a:pPr lvl="1"/>
            <a:r>
              <a:rPr lang="en-US" dirty="0" smtClean="0"/>
              <a:t>Pledge of Allegiance</a:t>
            </a:r>
          </a:p>
          <a:p>
            <a:r>
              <a:rPr lang="en-US" dirty="0" smtClean="0"/>
              <a:t>Song (fun and active)</a:t>
            </a:r>
          </a:p>
          <a:p>
            <a:r>
              <a:rPr lang="en-US" dirty="0" smtClean="0"/>
              <a:t>Welcome and introductions </a:t>
            </a:r>
            <a:br>
              <a:rPr lang="en-US" dirty="0" smtClean="0"/>
            </a:br>
            <a:r>
              <a:rPr lang="en-US" dirty="0" smtClean="0"/>
              <a:t>(short and sweet)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467600" cy="4525963"/>
          </a:xfrm>
        </p:spPr>
        <p:txBody>
          <a:bodyPr/>
          <a:lstStyle/>
          <a:p>
            <a:r>
              <a:rPr lang="en-US" dirty="0" smtClean="0"/>
              <a:t>Tiger Cub and Cub Scout den skits and stunts</a:t>
            </a:r>
          </a:p>
          <a:p>
            <a:r>
              <a:rPr lang="en-US" dirty="0" err="1" smtClean="0"/>
              <a:t>Webelos</a:t>
            </a:r>
            <a:r>
              <a:rPr lang="en-US" dirty="0" smtClean="0"/>
              <a:t> den demonstrations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Include as many boys as possible!</a:t>
            </a:r>
          </a:p>
          <a:p>
            <a:r>
              <a:rPr lang="en-US" dirty="0" smtClean="0"/>
              <a:t>Involve parents and others, too.</a:t>
            </a:r>
          </a:p>
          <a:p>
            <a:r>
              <a:rPr lang="en-US" dirty="0" smtClean="0"/>
              <a:t>Organization is necessary.</a:t>
            </a:r>
          </a:p>
          <a:p>
            <a:r>
              <a:rPr lang="en-US" dirty="0" smtClean="0"/>
              <a:t>Be prepared.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Boys</a:t>
            </a:r>
          </a:p>
          <a:p>
            <a:pPr lvl="1"/>
            <a:r>
              <a:rPr lang="en-US" dirty="0" smtClean="0"/>
              <a:t>Advancement</a:t>
            </a:r>
          </a:p>
          <a:p>
            <a:pPr lvl="1"/>
            <a:r>
              <a:rPr lang="en-US" dirty="0" smtClean="0"/>
              <a:t>Special awards</a:t>
            </a:r>
          </a:p>
          <a:p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Special thanks</a:t>
            </a:r>
          </a:p>
          <a:p>
            <a:pPr lvl="1"/>
            <a:r>
              <a:rPr lang="en-US" dirty="0" smtClean="0"/>
              <a:t>Leader award presentation</a:t>
            </a:r>
          </a:p>
          <a:p>
            <a:r>
              <a:rPr lang="en-US" dirty="0" smtClean="0"/>
              <a:t>Attendance awards</a:t>
            </a:r>
          </a:p>
          <a:p>
            <a:r>
              <a:rPr lang="en-US" dirty="0" smtClean="0"/>
              <a:t>Organization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Keep them short</a:t>
            </a:r>
          </a:p>
          <a:p>
            <a:pPr lvl="1"/>
            <a:r>
              <a:rPr lang="en-US" dirty="0" smtClean="0"/>
              <a:t>Important items only</a:t>
            </a:r>
          </a:p>
          <a:p>
            <a:pPr lvl="1"/>
            <a:r>
              <a:rPr lang="en-US" dirty="0" smtClean="0"/>
              <a:t>Handouts for the other items</a:t>
            </a:r>
          </a:p>
          <a:p>
            <a:r>
              <a:rPr lang="en-US" dirty="0" smtClean="0"/>
              <a:t>Closing ceremony</a:t>
            </a:r>
          </a:p>
          <a:p>
            <a:pPr lvl="1"/>
            <a:r>
              <a:rPr lang="en-US" dirty="0" err="1" smtClean="0"/>
              <a:t>Cubmaster’s</a:t>
            </a:r>
            <a:r>
              <a:rPr lang="en-US" dirty="0" smtClean="0"/>
              <a:t> Minute</a:t>
            </a:r>
          </a:p>
          <a:p>
            <a:pPr lvl="1"/>
            <a:r>
              <a:rPr lang="en-US" dirty="0" smtClean="0"/>
              <a:t>Flag ceremony,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After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Serve refreshments.</a:t>
            </a:r>
          </a:p>
          <a:p>
            <a:r>
              <a:rPr lang="en-US" dirty="0" smtClean="0"/>
              <a:t>Clean up.</a:t>
            </a:r>
          </a:p>
          <a:p>
            <a:r>
              <a:rPr lang="en-US" dirty="0" smtClean="0"/>
              <a:t>Start getting ready for the next meeting.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239000" cy="1143000"/>
          </a:xfrm>
        </p:spPr>
        <p:txBody>
          <a:bodyPr/>
          <a:lstStyle/>
          <a:p>
            <a:r>
              <a:rPr lang="en-US" dirty="0" smtClean="0"/>
              <a:t>The Pack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798454" y="1371601"/>
            <a:ext cx="6778278" cy="4626874"/>
            <a:chOff x="2536825" y="1958201"/>
            <a:chExt cx="5457825" cy="372553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930650" y="2106614"/>
              <a:ext cx="3200400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6928645" y="2304257"/>
              <a:ext cx="407986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413369" y="4918737"/>
              <a:ext cx="1440127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77980" y="4918737"/>
              <a:ext cx="1440127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511155" y="3872310"/>
              <a:ext cx="3532981" cy="159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30650" y="3124200"/>
              <a:ext cx="1346200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30650" y="3886200"/>
              <a:ext cx="1346200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90898" y="4202114"/>
              <a:ext cx="3746121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40000" y="1958201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Chartered Organization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9600" y="1958201"/>
              <a:ext cx="1720850" cy="3717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Chartered Organization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Representative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00" y="2607734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Pack Committee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3250" y="3352800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Cubmaster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3250" y="44026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Cub Scout Den Leaders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3250" y="4936066"/>
              <a:ext cx="1720850" cy="3717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Assistant Cub Scout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Leaders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13250" y="5460693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Chief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6825" y="44026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Tiger Cub Den Leaders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6825" y="49360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Adult Partners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36825" y="5460693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Chief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6825" y="2979958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Pack Trainer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36825" y="3733797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Assistant </a:t>
              </a: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Cubmaster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800" y="4402666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Webelos</a:t>
              </a: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 Den Leaders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73800" y="4936066"/>
              <a:ext cx="1720850" cy="3717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Assistant </a:t>
              </a:r>
              <a:r>
                <a:rPr lang="en-US" sz="1200" dirty="0" err="1">
                  <a:solidFill>
                    <a:prstClr val="white"/>
                  </a:solidFill>
                  <a:latin typeface="Trebuchet MS"/>
                  <a:cs typeface="Trebuchet MS"/>
                </a:rPr>
                <a:t>Webelos</a:t>
              </a: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Leaders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3800" y="5460693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Den Chief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70625" y="2294161"/>
              <a:ext cx="1720850" cy="2230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Local Council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1871230" y="3514626"/>
            <a:ext cx="1983133" cy="47317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96593" y="3041451"/>
            <a:ext cx="1983133" cy="47317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The Ideal Pack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Well-planned</a:t>
            </a:r>
          </a:p>
          <a:p>
            <a:r>
              <a:rPr lang="en-US" dirty="0" smtClean="0"/>
              <a:t>Everyone participates.</a:t>
            </a:r>
          </a:p>
          <a:p>
            <a:r>
              <a:rPr lang="en-US" dirty="0" smtClean="0"/>
              <a:t>Exhibits</a:t>
            </a:r>
          </a:p>
          <a:p>
            <a:r>
              <a:rPr lang="en-US" dirty="0" smtClean="0"/>
              <a:t>Proper uniforms</a:t>
            </a:r>
          </a:p>
          <a:p>
            <a:r>
              <a:rPr lang="en-US" dirty="0" smtClean="0"/>
              <a:t>Pack meeting program is followed.</a:t>
            </a:r>
          </a:p>
          <a:p>
            <a:r>
              <a:rPr lang="en-US" dirty="0" smtClean="0"/>
              <a:t>Start and stop on time.</a:t>
            </a:r>
          </a:p>
          <a:p>
            <a:r>
              <a:rPr lang="en-US" dirty="0" smtClean="0"/>
              <a:t>Keep moving.</a:t>
            </a:r>
          </a:p>
          <a:p>
            <a:r>
              <a:rPr lang="en-US" dirty="0" smtClean="0"/>
              <a:t>Advancement</a:t>
            </a:r>
          </a:p>
          <a:p>
            <a:r>
              <a:rPr lang="en-US" dirty="0" smtClean="0"/>
              <a:t>KISMIF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38400"/>
            <a:ext cx="7239000" cy="1143000"/>
          </a:xfrm>
        </p:spPr>
        <p:txBody>
          <a:bodyPr/>
          <a:lstStyle/>
          <a:p>
            <a:r>
              <a:rPr lang="en-US" dirty="0" smtClean="0"/>
              <a:t>Let’s Plan a Pack Meeting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Working With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Leadership in a busy society</a:t>
            </a:r>
          </a:p>
          <a:p>
            <a:r>
              <a:rPr lang="en-US" dirty="0" smtClean="0"/>
              <a:t>All-volunteer force</a:t>
            </a:r>
          </a:p>
          <a:p>
            <a:r>
              <a:rPr lang="en-US" dirty="0" smtClean="0"/>
              <a:t>Encourage, don’t instruct.</a:t>
            </a:r>
          </a:p>
          <a:p>
            <a:r>
              <a:rPr lang="en-US" dirty="0" smtClean="0"/>
              <a:t>Gain consensus.</a:t>
            </a:r>
          </a:p>
          <a:p>
            <a:r>
              <a:rPr lang="en-US" dirty="0" smtClean="0"/>
              <a:t>Many hands make light work.</a:t>
            </a:r>
          </a:p>
          <a:p>
            <a:r>
              <a:rPr lang="en-US" dirty="0" smtClean="0"/>
              <a:t>Sometimes, things might not get done.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Working With 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Keep the program lively.</a:t>
            </a:r>
          </a:p>
          <a:p>
            <a:r>
              <a:rPr lang="en-US" dirty="0" smtClean="0"/>
              <a:t>Find things they like.</a:t>
            </a:r>
          </a:p>
          <a:p>
            <a:r>
              <a:rPr lang="en-US" dirty="0" smtClean="0"/>
              <a:t>Have more than you need.</a:t>
            </a:r>
          </a:p>
          <a:p>
            <a:r>
              <a:rPr lang="en-US" dirty="0" smtClean="0"/>
              <a:t>Keep moving.</a:t>
            </a:r>
          </a:p>
          <a:p>
            <a:r>
              <a:rPr lang="en-US" dirty="0" smtClean="0"/>
              <a:t>Make parents responsible.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It’s “Your”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Have fun.</a:t>
            </a:r>
          </a:p>
          <a:p>
            <a:r>
              <a:rPr lang="en-US" dirty="0" smtClean="0"/>
              <a:t>Keep organized.</a:t>
            </a:r>
          </a:p>
          <a:p>
            <a:r>
              <a:rPr lang="en-US" dirty="0" smtClean="0"/>
              <a:t>Know what’s next.</a:t>
            </a:r>
          </a:p>
          <a:p>
            <a:r>
              <a:rPr lang="en-US" dirty="0" smtClean="0"/>
              <a:t>Smile.</a:t>
            </a:r>
          </a:p>
          <a:p>
            <a:r>
              <a:rPr lang="en-US" dirty="0" smtClean="0"/>
              <a:t>Have a positive attitude.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err="1" smtClean="0"/>
              <a:t>Cubmaster</a:t>
            </a:r>
            <a:r>
              <a:rPr lang="en-US" dirty="0" smtClean="0"/>
              <a:t> Award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8"/>
            <a:ext cx="7467600" cy="5135562"/>
          </a:xfrm>
        </p:spPr>
        <p:txBody>
          <a:bodyPr>
            <a:normAutofit/>
          </a:bodyPr>
          <a:lstStyle/>
          <a:p>
            <a:r>
              <a:rPr lang="en-US" dirty="0" smtClean="0"/>
              <a:t>Tenure</a:t>
            </a:r>
          </a:p>
          <a:p>
            <a:pPr lvl="1"/>
            <a:r>
              <a:rPr lang="en-US" dirty="0" smtClean="0"/>
              <a:t>Serve as a registered assistant </a:t>
            </a:r>
            <a:r>
              <a:rPr lang="en-US" dirty="0" err="1" smtClean="0"/>
              <a:t>Cubmaster</a:t>
            </a:r>
            <a:r>
              <a:rPr lang="en-US" dirty="0" smtClean="0"/>
              <a:t> for one year and a registered </a:t>
            </a:r>
            <a:r>
              <a:rPr lang="en-US" dirty="0" err="1" smtClean="0"/>
              <a:t>Cubmaster</a:t>
            </a:r>
            <a:r>
              <a:rPr lang="en-US" dirty="0" smtClean="0"/>
              <a:t> for one year, or serve as a registered </a:t>
            </a:r>
            <a:r>
              <a:rPr lang="en-US" dirty="0" err="1" smtClean="0"/>
              <a:t>Cubmaster</a:t>
            </a:r>
            <a:r>
              <a:rPr lang="en-US" dirty="0" smtClean="0"/>
              <a:t> for two years.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Complete “The New </a:t>
            </a:r>
            <a:r>
              <a:rPr lang="en-US" dirty="0" err="1" smtClean="0"/>
              <a:t>Cubmaster</a:t>
            </a:r>
            <a:r>
              <a:rPr lang="en-US" dirty="0" smtClean="0"/>
              <a:t>” Fast Start training, </a:t>
            </a:r>
            <a:br>
              <a:rPr lang="en-US" dirty="0" smtClean="0"/>
            </a:br>
            <a:r>
              <a:rPr lang="en-US" dirty="0" smtClean="0"/>
              <a:t>Youth Protection training, </a:t>
            </a:r>
            <a:r>
              <a:rPr lang="en-US" dirty="0" err="1" smtClean="0"/>
              <a:t>Cubmaster</a:t>
            </a:r>
            <a:r>
              <a:rPr lang="en-US" dirty="0" smtClean="0"/>
              <a:t> position-specific training, and This Is Scouting.</a:t>
            </a:r>
          </a:p>
          <a:p>
            <a:pPr lvl="1"/>
            <a:r>
              <a:rPr lang="en-US" dirty="0" smtClean="0"/>
              <a:t>Attend a Cub Scout leader </a:t>
            </a:r>
            <a:r>
              <a:rPr lang="en-US" dirty="0" err="1" smtClean="0"/>
              <a:t>pow</a:t>
            </a:r>
            <a:r>
              <a:rPr lang="en-US" dirty="0" smtClean="0"/>
              <a:t> wow or University </a:t>
            </a:r>
            <a:br>
              <a:rPr lang="en-US" dirty="0" smtClean="0"/>
            </a:br>
            <a:r>
              <a:rPr lang="en-US" dirty="0" smtClean="0"/>
              <a:t>of Scouting, or at least four roundtables.</a:t>
            </a:r>
          </a:p>
          <a:p>
            <a:endParaRPr lang="en-US" dirty="0"/>
          </a:p>
        </p:txBody>
      </p:sp>
      <p:pic>
        <p:nvPicPr>
          <p:cNvPr id="7" name="Picture 6" descr="05022.CubMastKnot.jh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499" y="893234"/>
            <a:ext cx="1610701" cy="5173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Review and Questions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2373" y="4335747"/>
            <a:ext cx="2394655" cy="82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329600"/>
            <a:ext cx="1605085" cy="1624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0446" y="2329600"/>
            <a:ext cx="1604312" cy="16251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Cubmaster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7239000" cy="4525963"/>
          </a:xfrm>
        </p:spPr>
        <p:txBody>
          <a:bodyPr/>
          <a:lstStyle/>
          <a:p>
            <a:r>
              <a:rPr lang="en-US" sz="2300" dirty="0" smtClean="0"/>
              <a:t>Complete </a:t>
            </a:r>
            <a:r>
              <a:rPr lang="en-US" sz="2300" dirty="0" err="1" smtClean="0"/>
              <a:t>Cubmaster</a:t>
            </a:r>
            <a:r>
              <a:rPr lang="en-US" sz="2300" dirty="0" smtClean="0"/>
              <a:t> Fast Start training and </a:t>
            </a:r>
            <a:br>
              <a:rPr lang="en-US" sz="2300" dirty="0" smtClean="0"/>
            </a:br>
            <a:r>
              <a:rPr lang="en-US" sz="2300" dirty="0" smtClean="0"/>
              <a:t>leader position-specific training. Attend </a:t>
            </a:r>
            <a:br>
              <a:rPr lang="en-US" sz="2300" dirty="0" smtClean="0"/>
            </a:br>
            <a:r>
              <a:rPr lang="en-US" sz="2300" dirty="0" smtClean="0"/>
              <a:t>monthly roundtables.</a:t>
            </a:r>
          </a:p>
          <a:p>
            <a:r>
              <a:rPr lang="en-US" sz="2300" dirty="0" smtClean="0"/>
              <a:t>Plan and help carry out the Cub Scout program in </a:t>
            </a:r>
            <a:br>
              <a:rPr lang="en-US" sz="2300" dirty="0" smtClean="0"/>
            </a:br>
            <a:r>
              <a:rPr lang="en-US" sz="2300" dirty="0" smtClean="0"/>
              <a:t>the pack—including leading the monthly pack meeting—according to BSA policies.</a:t>
            </a:r>
          </a:p>
          <a:p>
            <a:r>
              <a:rPr lang="en-US" sz="2300" dirty="0" smtClean="0"/>
              <a:t>With the pack committee, develop and execute a </a:t>
            </a:r>
            <a:br>
              <a:rPr lang="en-US" sz="2300" dirty="0" smtClean="0"/>
            </a:br>
            <a:r>
              <a:rPr lang="en-US" sz="2300" dirty="0" smtClean="0"/>
              <a:t>year-round recruitment plan for recruiting boys into Cub Scouting.</a:t>
            </a:r>
          </a:p>
          <a:p>
            <a:r>
              <a:rPr lang="en-US" sz="2300" dirty="0" smtClean="0"/>
              <a:t>Work on program ideas, selecting and recruiting adult leaders, and establishing a budget plan.</a:t>
            </a:r>
          </a:p>
          <a:p>
            <a:r>
              <a:rPr lang="en-US" sz="2300" dirty="0" smtClean="0"/>
              <a:t>Guide and support den leaders through their </a:t>
            </a:r>
            <a:br>
              <a:rPr lang="en-US" sz="2300" dirty="0" smtClean="0"/>
            </a:br>
            <a:r>
              <a:rPr lang="en-US" sz="2300" dirty="0" smtClean="0"/>
              <a:t>required training.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The Assistant </a:t>
            </a:r>
            <a:r>
              <a:rPr lang="en-US" dirty="0" err="1" smtClean="0"/>
              <a:t>Cubmaster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7239000" cy="4876800"/>
          </a:xfrm>
        </p:spPr>
        <p:txBody>
          <a:bodyPr/>
          <a:lstStyle/>
          <a:p>
            <a:r>
              <a:rPr lang="en-US" sz="2200" dirty="0" smtClean="0"/>
              <a:t>Help the </a:t>
            </a:r>
            <a:r>
              <a:rPr lang="en-US" sz="2200" dirty="0" err="1" smtClean="0"/>
              <a:t>Cubmaster</a:t>
            </a:r>
            <a:r>
              <a:rPr lang="en-US" sz="2200" dirty="0" smtClean="0"/>
              <a:t> as needed. Be ready to fill in for </a:t>
            </a:r>
            <a:br>
              <a:rPr lang="en-US" sz="2200" dirty="0" smtClean="0"/>
            </a:br>
            <a:r>
              <a:rPr lang="en-US" sz="2200" dirty="0" smtClean="0"/>
              <a:t>the </a:t>
            </a:r>
            <a:r>
              <a:rPr lang="en-US" sz="2200" dirty="0" err="1" smtClean="0"/>
              <a:t>Cubmaster</a:t>
            </a:r>
            <a:r>
              <a:rPr lang="en-US" sz="2200" dirty="0" smtClean="0"/>
              <a:t>, if necessary.</a:t>
            </a:r>
          </a:p>
          <a:p>
            <a:r>
              <a:rPr lang="en-US" sz="2200" dirty="0" smtClean="0"/>
              <a:t>Complete </a:t>
            </a:r>
            <a:r>
              <a:rPr lang="en-US" sz="2200" dirty="0" err="1" smtClean="0"/>
              <a:t>Cubmaster</a:t>
            </a:r>
            <a:r>
              <a:rPr lang="en-US" sz="2200" dirty="0" smtClean="0"/>
              <a:t> Fast Start training and position-specific Basic Leader Training.</a:t>
            </a:r>
          </a:p>
          <a:p>
            <a:r>
              <a:rPr lang="en-US" sz="2200" dirty="0" smtClean="0"/>
              <a:t>Attend monthly roundtables and participate in </a:t>
            </a:r>
            <a:br>
              <a:rPr lang="en-US" sz="2200" dirty="0" smtClean="0"/>
            </a:br>
            <a:r>
              <a:rPr lang="en-US" sz="2200" dirty="0" smtClean="0"/>
              <a:t>pack meetings.</a:t>
            </a:r>
          </a:p>
          <a:p>
            <a:r>
              <a:rPr lang="en-US" sz="2200" dirty="0" smtClean="0"/>
              <a:t>Supervise den chiefs and see that they are trained.</a:t>
            </a:r>
          </a:p>
          <a:p>
            <a:r>
              <a:rPr lang="en-US" sz="2200" dirty="0" smtClean="0"/>
              <a:t>Conduct the monthly den chief planning meeting for </a:t>
            </a:r>
            <a:br>
              <a:rPr lang="en-US" sz="2200" dirty="0" smtClean="0"/>
            </a:br>
            <a:r>
              <a:rPr lang="en-US" sz="2200" dirty="0" smtClean="0"/>
              <a:t>all den leaders, assistant den leaders, and den chiefs to plan and coordinate weekly den meetings and pack meeting participation.</a:t>
            </a:r>
          </a:p>
          <a:p>
            <a:r>
              <a:rPr lang="en-US" sz="2200" dirty="0" smtClean="0"/>
              <a:t>Along with the pack committee, develop and promote an ongoing plan for recruiting new boys.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err="1" smtClean="0"/>
              <a:t>Cubmaster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Pack committee</a:t>
            </a:r>
          </a:p>
          <a:p>
            <a:r>
              <a:rPr lang="en-US" dirty="0" smtClean="0"/>
              <a:t>Den leaders</a:t>
            </a:r>
          </a:p>
          <a:p>
            <a:r>
              <a:rPr lang="en-US" dirty="0" smtClean="0"/>
              <a:t>Chartered organization</a:t>
            </a:r>
          </a:p>
          <a:p>
            <a:r>
              <a:rPr lang="en-US" dirty="0" smtClean="0"/>
              <a:t>District and council, through</a:t>
            </a:r>
          </a:p>
          <a:p>
            <a:pPr lvl="1"/>
            <a:r>
              <a:rPr lang="en-US" dirty="0" smtClean="0"/>
              <a:t>Commissioners</a:t>
            </a:r>
          </a:p>
          <a:p>
            <a:pPr lvl="1"/>
            <a:r>
              <a:rPr lang="en-US" dirty="0" smtClean="0"/>
              <a:t>District Cub Scout roundtables</a:t>
            </a:r>
          </a:p>
          <a:p>
            <a:pPr lvl="1"/>
            <a:r>
              <a:rPr lang="en-US" dirty="0" smtClean="0"/>
              <a:t>District committee</a:t>
            </a:r>
          </a:p>
          <a:p>
            <a:pPr lvl="1"/>
            <a:r>
              <a:rPr lang="en-US" dirty="0" smtClean="0"/>
              <a:t>District executive</a:t>
            </a:r>
          </a:p>
          <a:p>
            <a:pPr lvl="1"/>
            <a:r>
              <a:rPr lang="en-US" dirty="0" smtClean="0"/>
              <a:t>District training team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Working with the pack team</a:t>
            </a:r>
          </a:p>
          <a:p>
            <a:r>
              <a:rPr lang="en-US" dirty="0" smtClean="0"/>
              <a:t>Effective communications</a:t>
            </a:r>
          </a:p>
          <a:p>
            <a:r>
              <a:rPr lang="en-US" dirty="0" smtClean="0"/>
              <a:t>Understanding and working with boys</a:t>
            </a:r>
          </a:p>
          <a:p>
            <a:r>
              <a:rPr lang="en-US" dirty="0" smtClean="0"/>
              <a:t>Projecting Cub Scout spirit</a:t>
            </a:r>
          </a:p>
          <a:p>
            <a:r>
              <a:rPr lang="en-US" dirty="0" smtClean="0"/>
              <a:t>Showmanship as the pack’s </a:t>
            </a:r>
            <a:br>
              <a:rPr lang="en-US" dirty="0" smtClean="0"/>
            </a:br>
            <a:r>
              <a:rPr lang="en-US" dirty="0" smtClean="0"/>
              <a:t>“Master of Ceremonies”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The Advancement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Grade-related and progressive</a:t>
            </a:r>
          </a:p>
          <a:p>
            <a:r>
              <a:rPr lang="en-US" dirty="0" smtClean="0"/>
              <a:t>An asset for parents</a:t>
            </a:r>
          </a:p>
          <a:p>
            <a:r>
              <a:rPr lang="en-US" dirty="0" smtClean="0"/>
              <a:t>Parents’ roles change as boys mature.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Cub Scout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The Bobcat badge</a:t>
            </a:r>
          </a:p>
          <a:p>
            <a:r>
              <a:rPr lang="en-US" dirty="0" smtClean="0"/>
              <a:t>The Tiger Cub badge</a:t>
            </a:r>
          </a:p>
          <a:p>
            <a:r>
              <a:rPr lang="en-US" dirty="0" smtClean="0"/>
              <a:t>The Wolf badge</a:t>
            </a:r>
          </a:p>
          <a:p>
            <a:r>
              <a:rPr lang="en-US" dirty="0" smtClean="0"/>
              <a:t>The Bear badge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Webelos</a:t>
            </a:r>
            <a:r>
              <a:rPr lang="en-US" dirty="0" smtClean="0"/>
              <a:t> badge</a:t>
            </a:r>
          </a:p>
          <a:p>
            <a:r>
              <a:rPr lang="en-US" dirty="0" smtClean="0"/>
              <a:t>The Arrow of Light Award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070100" cy="200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2401" y="4724400"/>
            <a:ext cx="1371600" cy="457200"/>
          </a:xfrm>
          <a:prstGeom prst="rect">
            <a:avLst/>
          </a:prstGeom>
        </p:spPr>
      </p:pic>
      <p:pic>
        <p:nvPicPr>
          <p:cNvPr id="7" name="Picture 6" descr="WebelosPatch.psd"/>
          <p:cNvPicPr>
            <a:picLocks noChangeAspect="1"/>
          </p:cNvPicPr>
          <p:nvPr/>
        </p:nvPicPr>
        <p:blipFill>
          <a:blip r:embed="rId5" cstate="print">
            <a:lum contrast="5000"/>
          </a:blip>
          <a:stretch>
            <a:fillRect/>
          </a:stretch>
        </p:blipFill>
        <p:spPr>
          <a:xfrm>
            <a:off x="6036734" y="3476007"/>
            <a:ext cx="1186707" cy="1186707"/>
          </a:xfrm>
          <a:prstGeom prst="rect">
            <a:avLst/>
          </a:prstGeom>
        </p:spPr>
      </p:pic>
      <p:pic>
        <p:nvPicPr>
          <p:cNvPr id="8" name="Picture 7" descr="WebeloOvalPatch.psd"/>
          <p:cNvPicPr>
            <a:picLocks noChangeAspect="1"/>
          </p:cNvPicPr>
          <p:nvPr/>
        </p:nvPicPr>
        <p:blipFill>
          <a:blip r:embed="rId6" cstate="print">
            <a:lum bright="5000" contrast="10000"/>
          </a:blip>
          <a:stretch>
            <a:fillRect/>
          </a:stretch>
        </p:blipFill>
        <p:spPr>
          <a:xfrm>
            <a:off x="7340601" y="3549582"/>
            <a:ext cx="813404" cy="10730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4928</Words>
  <Application>Microsoft Office PowerPoint</Application>
  <PresentationFormat>On-screen Show (4:3)</PresentationFormat>
  <Paragraphs>777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The Cubmaster</vt:lpstr>
      <vt:lpstr>Objectives</vt:lpstr>
      <vt:lpstr>The Pack</vt:lpstr>
      <vt:lpstr>The Cubmaster</vt:lpstr>
      <vt:lpstr>The Assistant Cubmaster</vt:lpstr>
      <vt:lpstr>Cubmaster Support</vt:lpstr>
      <vt:lpstr>Leadership Skills</vt:lpstr>
      <vt:lpstr>The Advancement Method</vt:lpstr>
      <vt:lpstr>Cub Scout Advancement</vt:lpstr>
      <vt:lpstr>Cub Scout Uniforming</vt:lpstr>
      <vt:lpstr>Adult Leader Uniforming</vt:lpstr>
      <vt:lpstr>Summary</vt:lpstr>
      <vt:lpstr>Planning in the Pack</vt:lpstr>
      <vt:lpstr>Nine Elements of Planning </vt:lpstr>
      <vt:lpstr>Program Planning Steps </vt:lpstr>
      <vt:lpstr>Annual Pack Program  Planning Conference </vt:lpstr>
      <vt:lpstr>Key Outcomes of Annual  Pack Planning Meeting</vt:lpstr>
      <vt:lpstr>Pack Budgeting</vt:lpstr>
      <vt:lpstr>Pack Activities</vt:lpstr>
      <vt:lpstr>Cub Scout Camping</vt:lpstr>
      <vt:lpstr>Monthly Pack Planning Meeting </vt:lpstr>
      <vt:lpstr>Cub Scout Pack Meetings</vt:lpstr>
      <vt:lpstr>Before the Meeting </vt:lpstr>
      <vt:lpstr>Gathering</vt:lpstr>
      <vt:lpstr>Opening </vt:lpstr>
      <vt:lpstr>Program</vt:lpstr>
      <vt:lpstr>Recognition</vt:lpstr>
      <vt:lpstr>Closing</vt:lpstr>
      <vt:lpstr>After the Meeting</vt:lpstr>
      <vt:lpstr>The Ideal Pack Meeting</vt:lpstr>
      <vt:lpstr>Let’s Plan a Pack Meeting</vt:lpstr>
      <vt:lpstr>Working With Adults</vt:lpstr>
      <vt:lpstr>Working With Boys</vt:lpstr>
      <vt:lpstr>It’s “Your” Pack</vt:lpstr>
      <vt:lpstr>Cubmaster Award </vt:lpstr>
      <vt:lpstr>Review and Questions</vt:lpstr>
      <vt:lpstr>Congratulations!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Cubmaster</dc:title>
  <dc:creator>Clarice Ann Hagen</dc:creator>
  <cp:lastModifiedBy>Clarice Ann Hagen</cp:lastModifiedBy>
  <cp:revision>1</cp:revision>
  <dcterms:created xsi:type="dcterms:W3CDTF">2011-08-25T20:49:52Z</dcterms:created>
  <dcterms:modified xsi:type="dcterms:W3CDTF">2011-08-25T20:50:06Z</dcterms:modified>
</cp:coreProperties>
</file>