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932F-D0B5-4ADF-BA0D-C729DD8119E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09AD-042B-44E0-A54B-C065684D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Welcome to the pack committee training.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Introduce yourself and the other trainers.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Make sure you use a lot of 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Remember that boys will advance with the help of adults. Tiger Cubs rely on their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adult partners. Cub Scouts have family adults as their advancement helpers.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Webelos</a:t>
            </a:r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Scouts advance with the help of their den leaders.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while parent involvement in advancement changes as the boys get older,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parent involvement in the pack should increase. Parents will have more time to help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pack succeed since they are spending less time helping their boys to advance.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 have discussed uniforms before, but I want to remind you that uniforms are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important.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List the points on the slide.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Talk about local resources for uniforms, which may be a local council Scout shop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or store. Suggest the use of a uniform “chest” at the pack level—a pack 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exchange, where graduating Tiger Cubs, Cub Scouts, and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Scouts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donate “experienced” uniforms for younger boys.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Adults should be properly uniformed to set the example for the boys.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 have discussed what the committee does, reviewed advancement, and talked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about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uniforming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In the next section, you will be learning about how to plan a pack program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prepare a pack budget.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Take a break at this time.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You may wish to include a morale feature to enhance the training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Planning is another part of pack success. On a yearly basis, the pack will plan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various activities to meet the needs of the boys. Planning for pack meetings is also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essential. While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plans each pack meeting, the pack committee assists by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planning the overall year.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two different types of planning meetings are necessary: the annual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planning conference in late spring or early summer to plan the next year’s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activities, and the monthly pack planning meeting to look at the next month’s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activities and planning needs.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annual planning meeting is the time to set the direction of the pack for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upcoming Scouting year. It is the most important Scouting meeting.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importance of planning the pack’s calendar, budget, and leadership,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communicating the outcome early to the pack family.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Tell leaders about the pack program planning chart and how it can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build the pack’s program for the year.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Cub Scout Leader Book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is the guide for pack program planning. Here is a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partial list of activities to plan.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things that have to be accomplished on a yearly basis,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summertime activities. More information is on the next slide.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And here are some more pack planning requirements.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Introduce the additional activities. Highlight that these represent activities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that require planning for a successful pack. Others may be added as the pack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committee develops the yearly plan.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committee supports the den leaders by planning many different types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of activities to interest the boys. Varying activities throughout the year and from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year to year keeps the boys enthusiastic about the program.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Reinforce that Scouting is a year-round program. Planning events to occur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throughout the summer keeps the boys and their families active and motivated.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Even though summer family schedules can become difficult, the pack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still plan and conduct events.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If possible, show a calendar of district and council events that the packs may attend.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a completed pinewood derby car or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raingutter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regatta boat.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Most boys join Scouting to camp. Cub Scouting offers several different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camping opportunities for Cub Scouts through day camps, resident camps,</a:t>
            </a:r>
          </a:p>
          <a:p>
            <a:r>
              <a:rPr lang="en-US" sz="1200" i="1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den overnight campouts, council-organized family camps,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and pack overnighters.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 local day camp programs and provide information about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camping opportunities.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the difference between family camping and pack camping. Emphasize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the participants that pack camping may be done only at council-approved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locations and must be attended by a BALOO (Basic Adult Leader Outdoor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Orientation)-trained leader.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While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plans and conducts the pack meeting, the committee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plays an important part in its execution.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how the committee helps make the pack meeting a success: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1. Planning activities based on Core Values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2. Finding a location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3. Selecting the pack leadership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4. Providing money for snacks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5. Creating fliers for upcoming events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6. Conducting uniform inspections (prior to re-registration)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7. Planning a summer outdoor pack meeting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8. Securing advancement awards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Ask which committee member would be responsible for each of the tasks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This session will show you what it takes to be a member of a Cub Scout pack committee.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each objective.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Call the committee meeting to order.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You may wish to lead a brief interfaith prayer or thought for the day as part of your meeting opening.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It’s time to plan a year for your pack. Once your plan is put together, it must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be supported by the pack budget. We will talk about that next.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Using the Pack Program Planning Chart, explain each of the rows and columns.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Point out that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has pre-planned den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meetings. Packs are encouraged to use this successful resource or they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develop their own monthly programs.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Den-home projects: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Projects may be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planned to help the pack minimize cost.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If all dens use the same project, buying in bulk can reduce cost.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 Activities: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Record the dates of the pack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meetings and pack leader meetings.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various activities to make the boys’ experience a lot more exciting. Pinewood derby,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camping, and other activities should be considered. Remember summertime activities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 well.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a council and district calendar and highlight a few planned activities that are available.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 leaders may choose to rearrange the order of the activity badges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dens complete. The pack committee can provide support for the dens by locating special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resource people to help the boys complete their activity badges. Record the days that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dens will be camping. 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Here is where you record the pack service projects and other similar activities. In this area,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you also need to record the dates of registration, the blue and gold banquet, and membership rallies.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Create small groups of up to five. Have them plan a pack year. Provide each group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copy of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the local council and district calendar,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the Pack Program Planning Chart. At the end of 15 minutes, have one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two of the groups share their chart.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Program Planning Chart, council and district calendars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 need to provide money for the pack program. Our pack budget plan will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help us do that.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Prepare for this section by carefully reviewing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Book.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describes how things should work.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who pays for Scouting: the boys and their families, the chartered organization,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pack, and the community.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Pack Budget Plan helps the pack raise and manage the money need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keep the pack functioning.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following: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Who is responsible?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The pack committee must plan for both income and expenses.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When?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At the annual pack program planning conference.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What?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The planned activities, the amount of money needed, and how to raise it.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How?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Explain the budget to the pack and pack parents. Get approval.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Budget Plan is available at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www.scouting.org/cubscouts/resources/packbudget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it may also be available through your local council service center. It contains a four-page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budget plan, complete with instructions and an easy-to-use form.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Pack Budget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Expenses will determine how much money needs to be raised each year.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suggested expense categories listed in the slide.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(The form on this slide is from the Pack Budget Plan.)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Pack Budget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Money for Cub Scouting comes from many different sources.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family and leader registration fees come from the individuals. It’s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important to include registration fees and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Boys’ Life </a:t>
            </a:r>
            <a:r>
              <a:rPr lang="en-US" sz="1200" i="0" u="none" kern="1200" baseline="0" dirty="0" smtClean="0">
                <a:solidFill>
                  <a:schemeClr val="tx1"/>
                </a:solidFill>
              </a:rPr>
              <a:t>subscription costs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registration fee income of the pack.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Say that some chartered organizations provide funding for their packs while others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provide facilities only; each situations is different.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that the pack can do a fund-raising activity. Some local councils provide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</a:rPr>
              <a:t>councilwide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fund-raising project, and in some cases, packs can get sufficient funding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from this to pay for all pack activities and registrations.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community support: The community supports Scouting through donations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the BSA local council.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Note that Cub Scout packs may not solicit monetary donations from individuals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businesses in the community, or seek sponsorships of the pack.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Point out that fund-raising must represent the best of Scouting. Products must be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high quality, yet not substantially compete with local merchants. Emphasize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that the uniform may not be worn during any fund-raising activity unless approved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by the local council.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Remind participants that all money-earning activities must be approved by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local council in advance. This is accomplished by filing a Unit Money-Earning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Application with the council well before you plan to begin the activity.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Unit Money-Earning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It’s time to look at the budget process.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Assist the participants in completing a budget. Using the same groups as before.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After 10 minutes, have two of the groups discuss their budgets.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kern="1200" baseline="0" dirty="0" smtClean="0">
                <a:solidFill>
                  <a:schemeClr val="tx1"/>
                </a:solidFill>
              </a:rPr>
              <a:t>Sample Unit Budget handout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With proper planning and funding, a pack is ready to succeed. You can evaluate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success of your pack through the Centennial Quality Unit Award.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what makes a unit a quality unit. Use the slide.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Centennial Quality Unit Award form from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www.scouting.org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local council service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After all of this hard work, it is time for a reward for committee members.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requirements for the Cub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Scouter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Award.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Do you have any questions?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Solicit questions and supply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Thank you for attending this important training session.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Present the participants with their training cards. Training certificates may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be presented. Do this with enthusiasm.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Conduct a closing activity to adjourn the pack committee meeting. 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Confirm completion of all elements of the Trained Leader requirements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authorizing the “Trained” status.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committee is the administrative part of the pack structure. The committee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chair is like a CEO. The committee members are key to the success of the pack in many 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different ways.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location of the pack committee in the pack structure.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committee is responsible for these activities.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roles on the slide. Add that this is just an overview.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Responsibilities of the Pack Committee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handout in the back of this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functions because of the various adult leaders who have volunteered to help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boys.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qualifications and required positions. Since the committee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responsible for selecting and approving leaders, it is important for them to hear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understand this information.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Responsibilities of the Pack Committee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handout in the back of this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Not all pack committees are the same. Some packs have many volunteers and can have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each of these positions filled with a different person. Other packs have fewer volunteers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and may have one person supporting for more than one position.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Hand out position responsibilities and explain the responsibilities of each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these committee positions and why they are necessary for the pack to succeed.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these roles represent the voting members of the pack committee.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is not a voting committee member unless he or she also holds 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these roles.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Responsibilities of the Pack Committee handout in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back of this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Thank you for your committee reports. I want to assure you that the pack does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not function in a vacuum. There are many sources of support for the pack.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role of the chartered organization representative and the chartered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organization in helping the pack.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 the remaining district and council supporting people. Explain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commissioners are unit service people who volunteer to help packs succeed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that not all units have a commissioner.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Packs need to develop policies to clarify how the pack operates and to avoid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problems. Pack bylaws cover many different aspects of pack operation.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 why having policies is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boys join Cub Scouting to have fun. The adults support that by helping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them achieve something while having fun. Lord Baden-Powell, the founder of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Scouting, said, “Scouting is a game with a purpose.”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the reason for advancement in Cub Scouting. Suggest that the pack committee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plays a big role in the advancement success of the boys through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of an active and exciting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162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1BF0A-72EB-1A4E-AB78-5CD2ABD7350D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7E9EA-5217-9B4E-9C25-696DE473320C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4800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37AD8-C007-AE4F-A9EF-0B9C3F7845BF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D74F-4AFA-384C-8132-2621610525D6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406900"/>
            <a:ext cx="72390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906713"/>
            <a:ext cx="72390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956EB-9CBB-F44A-BE49-20FC5F06236F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5EBE5-5459-774B-AF40-C613D9855F3D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82F9C-0E05-C44F-9511-1BC3614B7524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498F4-8CF3-CF48-A91B-B0B4F13B2532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08F5F-44EB-BA42-A02D-DFDC59A82C34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28956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7EF8F-33E2-4145-BDE7-012980295CCD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BE7B8-16A0-DB4F-B7F6-26DBC6C9CF55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5E062FB-EBE0-6140-815E-91A3F40216A4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10/1/14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330950"/>
            <a:ext cx="609600" cy="2619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314DD68F-5A5E-BE4F-8059-219C54B2F28B}" type="slidenum">
              <a:rPr lang="en-US" sz="1100" b="1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0" kern="1200">
          <a:solidFill>
            <a:srgbClr val="FFFFFF"/>
          </a:solidFill>
          <a:latin typeface="Trebuchet MS"/>
          <a:ea typeface="Trebuchet MS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600" kern="1200">
          <a:solidFill>
            <a:schemeClr val="bg1"/>
          </a:solidFill>
          <a:latin typeface="Trebuchet MS"/>
          <a:ea typeface="Trebuchet MS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200" kern="1200">
          <a:solidFill>
            <a:schemeClr val="bg1"/>
          </a:solidFill>
          <a:latin typeface="Trebuchet MS"/>
          <a:ea typeface="Trebuchet MS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000" kern="1200">
          <a:solidFill>
            <a:schemeClr val="bg1"/>
          </a:solidFill>
          <a:latin typeface="Trebuchet MS"/>
          <a:ea typeface="Trebuchet MS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bg1"/>
          </a:solidFill>
          <a:latin typeface="Trebuchet MS"/>
          <a:ea typeface="Trebuchet MS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1600" kern="1200">
          <a:solidFill>
            <a:schemeClr val="bg1"/>
          </a:solidFill>
          <a:latin typeface="Trebuchet MS"/>
          <a:ea typeface="Trebuchet MS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programtools.northernstarbsa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The Pack Committee</a:t>
            </a:r>
          </a:p>
        </p:txBody>
      </p:sp>
      <p:pic>
        <p:nvPicPr>
          <p:cNvPr id="4" name="Picture 3" descr="5639-DG-0738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5376" y="1805358"/>
            <a:ext cx="5737225" cy="3738351"/>
          </a:xfrm>
          <a:prstGeom prst="rect">
            <a:avLst/>
          </a:prstGeom>
          <a:ln w="190500">
            <a:solidFill>
              <a:schemeClr val="bg1"/>
            </a:solidFill>
            <a:miter lim="800000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Parents and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Tiger Cub parents are “adult partners.”</a:t>
            </a:r>
          </a:p>
          <a:p>
            <a:r>
              <a:rPr lang="en-US" dirty="0" smtClean="0"/>
              <a:t>Cub Scout parents work with their boys.</a:t>
            </a:r>
          </a:p>
          <a:p>
            <a:r>
              <a:rPr lang="en-US" dirty="0" err="1" smtClean="0"/>
              <a:t>Webelos</a:t>
            </a:r>
            <a:r>
              <a:rPr lang="en-US" dirty="0" smtClean="0"/>
              <a:t> leaders work directly with </a:t>
            </a:r>
            <a:br>
              <a:rPr lang="en-US" dirty="0" smtClean="0"/>
            </a:br>
            <a:r>
              <a:rPr lang="en-US" dirty="0" err="1" smtClean="0"/>
              <a:t>Webelos</a:t>
            </a:r>
            <a:r>
              <a:rPr lang="en-US" dirty="0" smtClean="0"/>
              <a:t> Scouts.</a:t>
            </a:r>
          </a:p>
          <a:p>
            <a:pPr lvl="1"/>
            <a:r>
              <a:rPr lang="en-US" dirty="0" smtClean="0"/>
              <a:t>Parents are encouraged to serve as activity </a:t>
            </a:r>
            <a:br>
              <a:rPr lang="en-US" dirty="0" smtClean="0"/>
            </a:br>
            <a:r>
              <a:rPr lang="en-US" dirty="0" smtClean="0"/>
              <a:t>badge counselors.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Cub Scout </a:t>
            </a:r>
            <a:r>
              <a:rPr lang="en-US" dirty="0" err="1" smtClean="0"/>
              <a:t>Uniforming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620000" cy="4525963"/>
          </a:xfrm>
        </p:spPr>
        <p:txBody>
          <a:bodyPr/>
          <a:lstStyle/>
          <a:p>
            <a:r>
              <a:rPr lang="en-US" dirty="0" smtClean="0"/>
              <a:t>Sense of belonging</a:t>
            </a:r>
          </a:p>
          <a:p>
            <a:r>
              <a:rPr lang="en-US" dirty="0" smtClean="0"/>
              <a:t>An equalizer—all Cub Scouts are the same</a:t>
            </a:r>
          </a:p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Encourages proper behavior</a:t>
            </a:r>
          </a:p>
          <a:p>
            <a:r>
              <a:rPr lang="en-US" dirty="0" smtClean="0"/>
              <a:t>Identification with Scouting</a:t>
            </a:r>
          </a:p>
          <a:p>
            <a:r>
              <a:rPr lang="en-US" dirty="0" smtClean="0"/>
              <a:t>Promotes advancement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The role of the pack committee</a:t>
            </a:r>
          </a:p>
          <a:p>
            <a:r>
              <a:rPr lang="en-US" dirty="0" smtClean="0"/>
              <a:t>Advancement</a:t>
            </a:r>
          </a:p>
          <a:p>
            <a:pPr lvl="1"/>
            <a:r>
              <a:rPr lang="en-US" dirty="0" smtClean="0"/>
              <a:t>Grade-based and progressive</a:t>
            </a:r>
          </a:p>
          <a:p>
            <a:pPr lvl="1"/>
            <a:r>
              <a:rPr lang="en-US" dirty="0" smtClean="0"/>
              <a:t>Parents are key to advancement for Tiger Cubs </a:t>
            </a:r>
            <a:br>
              <a:rPr lang="en-US" dirty="0" smtClean="0"/>
            </a:br>
            <a:r>
              <a:rPr lang="en-US" dirty="0" smtClean="0"/>
              <a:t>and Wolf and Bear Cub Scouts.</a:t>
            </a:r>
          </a:p>
          <a:p>
            <a:pPr lvl="1"/>
            <a:r>
              <a:rPr lang="en-US" dirty="0" smtClean="0"/>
              <a:t>Leaders are key to advancement for </a:t>
            </a:r>
            <a:br>
              <a:rPr lang="en-US" dirty="0" smtClean="0"/>
            </a:br>
            <a:r>
              <a:rPr lang="en-US" dirty="0" err="1" smtClean="0"/>
              <a:t>Webelos</a:t>
            </a:r>
            <a:r>
              <a:rPr lang="en-US" dirty="0" smtClean="0"/>
              <a:t> Scouts.</a:t>
            </a:r>
          </a:p>
          <a:p>
            <a:pPr lvl="1"/>
            <a:r>
              <a:rPr lang="en-US" dirty="0" smtClean="0"/>
              <a:t>Leaders set </a:t>
            </a:r>
            <a:r>
              <a:rPr lang="en-US" dirty="0" err="1" smtClean="0"/>
              <a:t>uniforming</a:t>
            </a:r>
            <a:r>
              <a:rPr lang="en-US" dirty="0" smtClean="0"/>
              <a:t> example for everyone.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239000" cy="1143000"/>
          </a:xfrm>
        </p:spPr>
        <p:txBody>
          <a:bodyPr/>
          <a:lstStyle/>
          <a:p>
            <a:r>
              <a:rPr lang="en-US" dirty="0" smtClean="0"/>
              <a:t>Planning in the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Annual program planning conference</a:t>
            </a:r>
          </a:p>
          <a:p>
            <a:r>
              <a:rPr lang="en-US" dirty="0" smtClean="0"/>
              <a:t>The monthly pack committee meeting</a:t>
            </a:r>
          </a:p>
          <a:p>
            <a:r>
              <a:rPr lang="en-US" dirty="0" smtClean="0"/>
              <a:t>Pack built around monthly Core Values</a:t>
            </a:r>
          </a:p>
          <a:p>
            <a:r>
              <a:rPr lang="en-US" dirty="0" smtClean="0"/>
              <a:t>Core Values tie each pack meeting together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597"/>
            <a:ext cx="7239000" cy="1143000"/>
          </a:xfrm>
        </p:spPr>
        <p:txBody>
          <a:bodyPr/>
          <a:lstStyle/>
          <a:p>
            <a:r>
              <a:rPr lang="en-US" dirty="0" smtClean="0"/>
              <a:t>Key Outcomes of Annual </a:t>
            </a:r>
            <a:br>
              <a:rPr lang="en-US" dirty="0" smtClean="0"/>
            </a:br>
            <a:r>
              <a:rPr lang="en-US" dirty="0" smtClean="0"/>
              <a:t>Pack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79637"/>
            <a:ext cx="7239000" cy="4525963"/>
          </a:xfrm>
        </p:spPr>
        <p:txBody>
          <a:bodyPr/>
          <a:lstStyle/>
          <a:p>
            <a:r>
              <a:rPr lang="en-US" dirty="0" smtClean="0"/>
              <a:t>Pack schedule</a:t>
            </a:r>
          </a:p>
          <a:p>
            <a:r>
              <a:rPr lang="en-US" dirty="0" smtClean="0"/>
              <a:t>Pack budget</a:t>
            </a:r>
          </a:p>
          <a:p>
            <a:r>
              <a:rPr lang="en-US" dirty="0" smtClean="0"/>
              <a:t>Pack leadership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Yearly Planning Cycle–1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Spring update </a:t>
            </a:r>
            <a:r>
              <a:rPr lang="en-US" dirty="0" smtClean="0"/>
              <a:t>meeting</a:t>
            </a:r>
            <a:endParaRPr lang="en-US" dirty="0" smtClean="0"/>
          </a:p>
          <a:p>
            <a:r>
              <a:rPr lang="en-US" dirty="0" smtClean="0"/>
              <a:t>Summertime activities</a:t>
            </a:r>
          </a:p>
          <a:p>
            <a:r>
              <a:rPr lang="en-US" dirty="0" smtClean="0"/>
              <a:t>Camping—Scouting-approved programs</a:t>
            </a:r>
          </a:p>
          <a:p>
            <a:r>
              <a:rPr lang="en-US" dirty="0" smtClean="0"/>
              <a:t>Picnics and other outings</a:t>
            </a:r>
          </a:p>
          <a:p>
            <a:r>
              <a:rPr lang="en-US" dirty="0" smtClean="0"/>
              <a:t>Summertime Pack Award</a:t>
            </a:r>
          </a:p>
          <a:p>
            <a:r>
              <a:rPr lang="en-US" dirty="0" smtClean="0"/>
              <a:t>Begin planning pack budget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5067" y="5367979"/>
            <a:ext cx="3810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Cub Scouting is a year-round program!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Yearly Planning Cycle–2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Fall recruiting</a:t>
            </a:r>
          </a:p>
          <a:p>
            <a:pPr lvl="1"/>
            <a:r>
              <a:rPr lang="en-US" dirty="0" smtClean="0"/>
              <a:t>New den formation</a:t>
            </a:r>
          </a:p>
          <a:p>
            <a:pPr lvl="1"/>
            <a:r>
              <a:rPr lang="en-US" dirty="0" smtClean="0"/>
              <a:t>Leader training</a:t>
            </a:r>
          </a:p>
          <a:p>
            <a:r>
              <a:rPr lang="en-US" dirty="0" smtClean="0"/>
              <a:t>Charter renewal</a:t>
            </a:r>
          </a:p>
          <a:p>
            <a:r>
              <a:rPr lang="en-US" dirty="0" smtClean="0"/>
              <a:t>Blue and gold banquet—February</a:t>
            </a:r>
          </a:p>
          <a:p>
            <a:r>
              <a:rPr lang="en-US" dirty="0" smtClean="0"/>
              <a:t>Include council and district activities</a:t>
            </a:r>
          </a:p>
          <a:p>
            <a:r>
              <a:rPr lang="en-US" dirty="0" smtClean="0"/>
              <a:t>Fund through unit budget plan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Pack meetings</a:t>
            </a:r>
          </a:p>
          <a:p>
            <a:r>
              <a:rPr lang="en-US" dirty="0" smtClean="0"/>
              <a:t>Belt Loop/Pin Activities</a:t>
            </a:r>
          </a:p>
          <a:p>
            <a:r>
              <a:rPr lang="en-US" dirty="0" smtClean="0"/>
              <a:t>Hiking Clubs</a:t>
            </a:r>
            <a:endParaRPr lang="en-US" dirty="0" smtClean="0"/>
          </a:p>
          <a:p>
            <a:r>
              <a:rPr lang="en-US" dirty="0" smtClean="0"/>
              <a:t>Camping</a:t>
            </a:r>
            <a:endParaRPr lang="en-US" dirty="0" smtClean="0"/>
          </a:p>
          <a:p>
            <a:r>
              <a:rPr lang="en-US" dirty="0" smtClean="0"/>
              <a:t>Outings</a:t>
            </a:r>
          </a:p>
          <a:p>
            <a:r>
              <a:rPr lang="en-US" dirty="0" smtClean="0"/>
              <a:t>Derbies and regattas</a:t>
            </a:r>
          </a:p>
          <a:p>
            <a:r>
              <a:rPr lang="en-US" dirty="0" smtClean="0"/>
              <a:t>Council and district activities</a:t>
            </a:r>
          </a:p>
          <a:p>
            <a:r>
              <a:rPr lang="en-US" dirty="0" smtClean="0"/>
              <a:t>Cub Scouting is a year-round program!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Cub Scout Camping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Cub Scout day camp</a:t>
            </a:r>
          </a:p>
          <a:p>
            <a:r>
              <a:rPr lang="en-US" dirty="0" smtClean="0"/>
              <a:t>Cub Scout/</a:t>
            </a:r>
            <a:r>
              <a:rPr lang="en-US" dirty="0" err="1" smtClean="0"/>
              <a:t>Webelos</a:t>
            </a:r>
            <a:r>
              <a:rPr lang="en-US" dirty="0" smtClean="0"/>
              <a:t> Scout resident camp</a:t>
            </a:r>
          </a:p>
          <a:p>
            <a:r>
              <a:rPr lang="en-US" dirty="0" err="1" smtClean="0"/>
              <a:t>Webelos</a:t>
            </a:r>
            <a:r>
              <a:rPr lang="en-US" dirty="0" smtClean="0"/>
              <a:t> Activity Badge Days  </a:t>
            </a:r>
          </a:p>
          <a:p>
            <a:pPr lvl="1"/>
            <a:r>
              <a:rPr lang="en-US" dirty="0" smtClean="0"/>
              <a:t>Northern Star Council </a:t>
            </a:r>
          </a:p>
          <a:p>
            <a:pPr lvl="1"/>
            <a:r>
              <a:rPr lang="en-US" dirty="0" smtClean="0"/>
              <a:t>Three Rivers Park District</a:t>
            </a:r>
            <a:endParaRPr lang="en-US" dirty="0" smtClean="0"/>
          </a:p>
          <a:p>
            <a:r>
              <a:rPr lang="en-US" dirty="0" smtClean="0"/>
              <a:t>Council-organized family camping</a:t>
            </a:r>
          </a:p>
          <a:p>
            <a:r>
              <a:rPr lang="en-US" dirty="0" smtClean="0"/>
              <a:t>Pack overnighters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4467" y="5071646"/>
            <a:ext cx="5943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Be sure to include pack camping in your annual program plans.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Cub Scout Pack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Before the Meeting</a:t>
            </a:r>
          </a:p>
          <a:p>
            <a:r>
              <a:rPr lang="en-US" dirty="0" smtClean="0"/>
              <a:t>Gathering</a:t>
            </a:r>
          </a:p>
          <a:p>
            <a:r>
              <a:rPr lang="en-US" dirty="0" smtClean="0"/>
              <a:t>Opening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Closing</a:t>
            </a:r>
          </a:p>
          <a:p>
            <a:r>
              <a:rPr lang="en-US" dirty="0" smtClean="0"/>
              <a:t>After the Meeting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Define the role of the pack committee.</a:t>
            </a:r>
          </a:p>
          <a:p>
            <a:r>
              <a:rPr lang="en-US" dirty="0" smtClean="0"/>
              <a:t>Describe the makeup of the pack committee.</a:t>
            </a:r>
          </a:p>
          <a:p>
            <a:r>
              <a:rPr lang="en-US" dirty="0" smtClean="0"/>
              <a:t>List the people who support the pack committee.</a:t>
            </a:r>
          </a:p>
          <a:p>
            <a:r>
              <a:rPr lang="en-US" dirty="0" smtClean="0"/>
              <a:t>Explain the pack planning process.</a:t>
            </a:r>
          </a:p>
          <a:p>
            <a:r>
              <a:rPr lang="en-US" dirty="0" smtClean="0"/>
              <a:t>Discuss how packs are funded.</a:t>
            </a:r>
          </a:p>
          <a:p>
            <a:r>
              <a:rPr lang="en-US" dirty="0" smtClean="0"/>
              <a:t>Describe where packs get help.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76400" y="2438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Let’s Plan a Cub Scout Year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Budget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66332"/>
            <a:ext cx="7239000" cy="4525963"/>
          </a:xfrm>
        </p:spPr>
        <p:txBody>
          <a:bodyPr/>
          <a:lstStyle/>
          <a:p>
            <a:r>
              <a:rPr lang="en-US" dirty="0" smtClean="0"/>
              <a:t>Who?</a:t>
            </a:r>
          </a:p>
          <a:p>
            <a:r>
              <a:rPr lang="en-US" dirty="0" smtClean="0"/>
              <a:t>When?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25600"/>
            <a:ext cx="154940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Budget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Registration</a:t>
            </a:r>
          </a:p>
          <a:p>
            <a:r>
              <a:rPr lang="en-US" i="1" dirty="0" smtClean="0"/>
              <a:t>Boys’ Life</a:t>
            </a:r>
          </a:p>
          <a:p>
            <a:r>
              <a:rPr lang="en-US" dirty="0" smtClean="0"/>
              <a:t>Unit accident insurance</a:t>
            </a:r>
          </a:p>
          <a:p>
            <a:r>
              <a:rPr lang="en-US" dirty="0" smtClean="0"/>
              <a:t>Reserve fund</a:t>
            </a:r>
          </a:p>
          <a:p>
            <a:r>
              <a:rPr lang="en-US" dirty="0" smtClean="0"/>
              <a:t>Other expenses</a:t>
            </a:r>
          </a:p>
          <a:p>
            <a:r>
              <a:rPr lang="en-US" dirty="0" smtClean="0"/>
              <a:t>Program materials</a:t>
            </a:r>
          </a:p>
          <a:p>
            <a:r>
              <a:rPr lang="en-US" dirty="0" smtClean="0"/>
              <a:t>Activities and camps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934" y="1676400"/>
            <a:ext cx="28194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Earning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Weekly or program </a:t>
            </a:r>
            <a:br>
              <a:rPr lang="en-US" dirty="0" smtClean="0"/>
            </a:br>
            <a:r>
              <a:rPr lang="en-US" dirty="0" smtClean="0"/>
              <a:t>year dues</a:t>
            </a:r>
          </a:p>
          <a:p>
            <a:r>
              <a:rPr lang="en-US" dirty="0" smtClean="0"/>
              <a:t>Family and leader </a:t>
            </a:r>
            <a:br>
              <a:rPr lang="en-US" dirty="0" smtClean="0"/>
            </a:br>
            <a:r>
              <a:rPr lang="en-US" dirty="0" smtClean="0"/>
              <a:t>registration</a:t>
            </a:r>
          </a:p>
          <a:p>
            <a:r>
              <a:rPr lang="en-US" dirty="0" smtClean="0"/>
              <a:t>Chartered organization</a:t>
            </a:r>
          </a:p>
          <a:p>
            <a:r>
              <a:rPr lang="en-US" dirty="0" smtClean="0"/>
              <a:t>The pack</a:t>
            </a:r>
          </a:p>
          <a:p>
            <a:r>
              <a:rPr lang="en-US" dirty="0" smtClean="0"/>
              <a:t>The community</a:t>
            </a:r>
          </a:p>
          <a:p>
            <a:r>
              <a:rPr lang="en-US" dirty="0" smtClean="0"/>
              <a:t>Unit money-earning projects </a:t>
            </a:r>
            <a:br>
              <a:rPr lang="en-US" dirty="0" smtClean="0"/>
            </a:br>
            <a:r>
              <a:rPr lang="en-US" dirty="0" smtClean="0"/>
              <a:t>(requires council approval)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534" y="1371600"/>
            <a:ext cx="26416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76400" y="2438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Let’s Build a Budget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Pack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Journey To Excellence – </a:t>
            </a:r>
            <a:r>
              <a:rPr lang="en-US" dirty="0" smtClean="0">
                <a:hlinkClick r:id="rId3"/>
              </a:rPr>
              <a:t>http://programtools.northernstarbs</a:t>
            </a:r>
            <a:r>
              <a:rPr lang="en-US" dirty="0" smtClean="0">
                <a:hlinkClick r:id="rId3"/>
              </a:rPr>
              <a:t>a.org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Leader training</a:t>
            </a:r>
          </a:p>
          <a:p>
            <a:pPr lvl="1"/>
            <a:r>
              <a:rPr lang="en-US" dirty="0" smtClean="0"/>
              <a:t>Functioning pack</a:t>
            </a:r>
          </a:p>
          <a:p>
            <a:pPr lvl="1"/>
            <a:r>
              <a:rPr lang="en-US" dirty="0" smtClean="0"/>
              <a:t>Membership</a:t>
            </a:r>
            <a:endParaRPr lang="en-US" dirty="0" smtClean="0"/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On-time charter </a:t>
            </a:r>
            <a:r>
              <a:rPr lang="en-US" dirty="0" smtClean="0"/>
              <a:t>renewal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Cub </a:t>
            </a:r>
            <a:r>
              <a:rPr lang="en-US" dirty="0" err="1" smtClean="0"/>
              <a:t>Scouter</a:t>
            </a:r>
            <a:r>
              <a:rPr lang="en-US" dirty="0" smtClean="0"/>
              <a:t>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61577"/>
            <a:ext cx="7239000" cy="4906962"/>
          </a:xfrm>
        </p:spPr>
        <p:txBody>
          <a:bodyPr>
            <a:normAutofit/>
          </a:bodyPr>
          <a:lstStyle/>
          <a:p>
            <a:r>
              <a:rPr lang="en-US" dirty="0" smtClean="0"/>
              <a:t>Tenure</a:t>
            </a:r>
          </a:p>
          <a:p>
            <a:pPr lvl="1"/>
            <a:r>
              <a:rPr lang="en-US" dirty="0" smtClean="0"/>
              <a:t>Complete two years as a registered adult leader in a Cub Scout pack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Complete Fast Start training for your position, Youth Protection training, position-specific training for pack committee member, and </a:t>
            </a:r>
            <a:br>
              <a:rPr lang="en-US" dirty="0" smtClean="0"/>
            </a:br>
            <a:r>
              <a:rPr lang="en-US" dirty="0" smtClean="0"/>
              <a:t>This Is Scouting. </a:t>
            </a:r>
          </a:p>
          <a:p>
            <a:pPr lvl="1"/>
            <a:r>
              <a:rPr lang="en-US" dirty="0" smtClean="0"/>
              <a:t>Attend a Cub Scout leader </a:t>
            </a:r>
            <a:r>
              <a:rPr lang="en-US" dirty="0" err="1" smtClean="0"/>
              <a:t>pow</a:t>
            </a:r>
            <a:r>
              <a:rPr lang="en-US" dirty="0" smtClean="0"/>
              <a:t> wow or University </a:t>
            </a:r>
            <a:br>
              <a:rPr lang="en-US" dirty="0" smtClean="0"/>
            </a:br>
            <a:r>
              <a:rPr lang="en-US" dirty="0" smtClean="0"/>
              <a:t>of Scouting, or at least four roundtables.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762000"/>
            <a:ext cx="1612900" cy="520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Review and Questions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3906" y="4394199"/>
            <a:ext cx="2394655" cy="82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6102" y="2260599"/>
            <a:ext cx="1768231" cy="171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2067" y="2260600"/>
            <a:ext cx="1709615" cy="1717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The Pack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798454" y="1371601"/>
            <a:ext cx="6778278" cy="4626874"/>
            <a:chOff x="2536825" y="1958201"/>
            <a:chExt cx="5457825" cy="372553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930650" y="2106614"/>
              <a:ext cx="3200400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6928645" y="2304257"/>
              <a:ext cx="407986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413369" y="4918737"/>
              <a:ext cx="1440127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77980" y="4918737"/>
              <a:ext cx="1440127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511155" y="3872310"/>
              <a:ext cx="3532981" cy="159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30650" y="3124200"/>
              <a:ext cx="1346200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30650" y="3886200"/>
              <a:ext cx="1346200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90898" y="4202114"/>
              <a:ext cx="3746121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40000" y="1958201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Chartered Organization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9600" y="1958201"/>
              <a:ext cx="1720850" cy="3717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Chartered Organization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Representative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00" y="2607734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Pack Committee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3250" y="3352800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Cubmaster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3250" y="44026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Cub Scout Den Leaders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3250" y="4936066"/>
              <a:ext cx="1720850" cy="3717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Assistant Cub Scout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Leaders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13250" y="5460693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Chief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6825" y="44026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Tiger Cub Den Leaders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6825" y="49360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Adult Partners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36825" y="5460693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Chief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6825" y="2979958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Pack Trainer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36825" y="3733797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Assistant </a:t>
              </a: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Cubmaster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800" y="44026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Webelos</a:t>
              </a: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 Den Leaders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73800" y="4936066"/>
              <a:ext cx="1720850" cy="3717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Assistant </a:t>
              </a: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Webelos</a:t>
              </a: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Leaders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3800" y="5460693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Chief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70625" y="2294161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Local Council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196593" y="2115923"/>
            <a:ext cx="1983133" cy="47317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The Pack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8"/>
            <a:ext cx="7239000" cy="4800600"/>
          </a:xfrm>
        </p:spPr>
        <p:txBody>
          <a:bodyPr/>
          <a:lstStyle/>
          <a:p>
            <a:r>
              <a:rPr lang="en-US" sz="2400" dirty="0" smtClean="0"/>
              <a:t>Oversees the development of the annual pack </a:t>
            </a:r>
            <a:br>
              <a:rPr lang="en-US" sz="2400" dirty="0" smtClean="0"/>
            </a:br>
            <a:r>
              <a:rPr lang="en-US" sz="2400" dirty="0" smtClean="0"/>
              <a:t>plan including: </a:t>
            </a:r>
          </a:p>
          <a:p>
            <a:pPr lvl="1"/>
            <a:r>
              <a:rPr lang="en-US" dirty="0" smtClean="0"/>
              <a:t>Pack calendar</a:t>
            </a:r>
          </a:p>
          <a:p>
            <a:pPr lvl="1"/>
            <a:r>
              <a:rPr lang="en-US" dirty="0" smtClean="0"/>
              <a:t>Pack budget </a:t>
            </a:r>
          </a:p>
          <a:p>
            <a:pPr lvl="1"/>
            <a:r>
              <a:rPr lang="en-US" dirty="0" smtClean="0"/>
              <a:t>Pack leadership </a:t>
            </a:r>
          </a:p>
          <a:p>
            <a:r>
              <a:rPr lang="en-US" sz="2400" dirty="0" smtClean="0"/>
              <a:t>Selects leadership</a:t>
            </a:r>
          </a:p>
          <a:p>
            <a:r>
              <a:rPr lang="en-US" sz="2400" dirty="0" smtClean="0"/>
              <a:t>Provides program support</a:t>
            </a:r>
          </a:p>
          <a:p>
            <a:r>
              <a:rPr lang="en-US" sz="2400" dirty="0" smtClean="0"/>
              <a:t>Provides a safe meeting location</a:t>
            </a:r>
          </a:p>
          <a:p>
            <a:r>
              <a:rPr lang="en-US" sz="2400" dirty="0" smtClean="0"/>
              <a:t>Helps with charter renewal</a:t>
            </a:r>
          </a:p>
          <a:p>
            <a:r>
              <a:rPr lang="en-US" sz="2400" dirty="0" smtClean="0"/>
              <a:t>Supervises finances and equipment</a:t>
            </a:r>
          </a:p>
          <a:p>
            <a:r>
              <a:rPr lang="en-US" sz="2400" dirty="0" smtClean="0"/>
              <a:t>Works closely with the </a:t>
            </a:r>
            <a:r>
              <a:rPr lang="en-US" sz="2400" dirty="0" err="1" smtClean="0"/>
              <a:t>Cubmaster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Leaders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1814286" y="1295400"/>
          <a:ext cx="6477000" cy="481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1828800"/>
              </a:tblGrid>
              <a:tr h="685800">
                <a:tc>
                  <a:txBody>
                    <a:bodyPr/>
                    <a:lstStyle/>
                    <a:p>
                      <a:endParaRPr lang="en-US" dirty="0"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rebuchet MS"/>
                        </a:rPr>
                        <a:t>Member of Pack Committee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/>
                </a:tc>
              </a:tr>
              <a:tr h="3133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Chartered organization representative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X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22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Pack committee chair and members and/or parent coordinator—three registered leaders required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133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Pack trainer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X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133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Trebuchet MS"/>
                        </a:rPr>
                        <a:t>Cubmaster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 and assistant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X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133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Den leaders and assistants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X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133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Den chiefs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X</a:t>
                      </a:r>
                      <a:endParaRPr lang="en-US" sz="22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0039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900" dirty="0" smtClean="0"/>
              <a:t>Pack Committee Functions (Members)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6"/>
            <a:ext cx="7239000" cy="2743200"/>
          </a:xfrm>
        </p:spPr>
        <p:txBody>
          <a:bodyPr numCol="2"/>
          <a:lstStyle/>
          <a:p>
            <a:r>
              <a:rPr lang="en-US" dirty="0" smtClean="0"/>
              <a:t>Chair</a:t>
            </a:r>
          </a:p>
          <a:p>
            <a:r>
              <a:rPr lang="en-US" dirty="0" smtClean="0"/>
              <a:t>Secretary</a:t>
            </a:r>
          </a:p>
          <a:p>
            <a:r>
              <a:rPr lang="en-US" dirty="0" smtClean="0"/>
              <a:t>Treasurer</a:t>
            </a:r>
          </a:p>
          <a:p>
            <a:r>
              <a:rPr lang="en-US" dirty="0" smtClean="0"/>
              <a:t>Advancement</a:t>
            </a:r>
          </a:p>
          <a:p>
            <a:r>
              <a:rPr lang="en-US" dirty="0" smtClean="0"/>
              <a:t>Public relations</a:t>
            </a:r>
          </a:p>
          <a:p>
            <a:r>
              <a:rPr lang="en-US" dirty="0" smtClean="0"/>
              <a:t>Outings</a:t>
            </a:r>
          </a:p>
          <a:p>
            <a:r>
              <a:rPr lang="en-US" dirty="0" smtClean="0"/>
              <a:t>Membership and </a:t>
            </a:r>
            <a:br>
              <a:rPr lang="en-US" dirty="0" smtClean="0"/>
            </a:br>
            <a:r>
              <a:rPr lang="en-US" dirty="0" smtClean="0"/>
              <a:t>re-registration</a:t>
            </a:r>
          </a:p>
          <a:p>
            <a:r>
              <a:rPr lang="en-US" dirty="0" smtClean="0"/>
              <a:t>Friends of Scouting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648200"/>
            <a:ext cx="3581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Some pack committees </a:t>
            </a:r>
            <a:b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</a:b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may not have all positions!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18070"/>
            <a:ext cx="7239000" cy="1143000"/>
          </a:xfrm>
        </p:spPr>
        <p:txBody>
          <a:bodyPr/>
          <a:lstStyle/>
          <a:p>
            <a:r>
              <a:rPr lang="en-US" dirty="0" smtClean="0"/>
              <a:t>The Pack Committee </a:t>
            </a:r>
            <a:br>
              <a:rPr lang="en-US" dirty="0" smtClean="0"/>
            </a:br>
            <a:r>
              <a:rPr lang="en-US" dirty="0" smtClean="0"/>
              <a:t>Is Supported by 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84399"/>
            <a:ext cx="7239000" cy="4525963"/>
          </a:xfrm>
        </p:spPr>
        <p:txBody>
          <a:bodyPr/>
          <a:lstStyle/>
          <a:p>
            <a:r>
              <a:rPr lang="en-US" dirty="0" smtClean="0"/>
              <a:t>Chartered organization</a:t>
            </a:r>
          </a:p>
          <a:p>
            <a:r>
              <a:rPr lang="en-US" dirty="0" smtClean="0"/>
              <a:t>District and council, through</a:t>
            </a:r>
          </a:p>
          <a:p>
            <a:pPr lvl="1"/>
            <a:r>
              <a:rPr lang="en-US" dirty="0" smtClean="0"/>
              <a:t>Commissioners</a:t>
            </a:r>
          </a:p>
          <a:p>
            <a:pPr lvl="1"/>
            <a:r>
              <a:rPr lang="en-US" dirty="0" smtClean="0"/>
              <a:t>District Cub Scout roundtables</a:t>
            </a:r>
          </a:p>
          <a:p>
            <a:pPr lvl="1"/>
            <a:r>
              <a:rPr lang="en-US" dirty="0" smtClean="0"/>
              <a:t>District committee</a:t>
            </a:r>
          </a:p>
          <a:p>
            <a:pPr lvl="1"/>
            <a:r>
              <a:rPr lang="en-US" dirty="0" smtClean="0"/>
              <a:t>District executive</a:t>
            </a:r>
          </a:p>
          <a:p>
            <a:pPr lvl="1"/>
            <a:r>
              <a:rPr lang="en-US" dirty="0" smtClean="0"/>
              <a:t>District training team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Pack bylaws</a:t>
            </a:r>
          </a:p>
          <a:p>
            <a:r>
              <a:rPr lang="en-US" dirty="0" smtClean="0"/>
              <a:t>Bank account control</a:t>
            </a:r>
          </a:p>
          <a:p>
            <a:r>
              <a:rPr lang="en-US" dirty="0" smtClean="0"/>
              <a:t>Asset control</a:t>
            </a:r>
          </a:p>
          <a:p>
            <a:r>
              <a:rPr lang="en-US" dirty="0" smtClean="0"/>
              <a:t>Insurance</a:t>
            </a:r>
          </a:p>
          <a:p>
            <a:r>
              <a:rPr lang="en-US" dirty="0" smtClean="0"/>
              <a:t>Tour permits</a:t>
            </a:r>
          </a:p>
          <a:p>
            <a:r>
              <a:rPr lang="en-US" dirty="0" smtClean="0"/>
              <a:t>Adult recruitment and training</a:t>
            </a:r>
          </a:p>
          <a:p>
            <a:r>
              <a:rPr lang="en-US" dirty="0" smtClean="0"/>
              <a:t>Enforce two-deep leadership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Cub Scout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Encouragement and recognition </a:t>
            </a:r>
            <a:br>
              <a:rPr lang="en-US" dirty="0" smtClean="0"/>
            </a:br>
            <a:r>
              <a:rPr lang="en-US" dirty="0" smtClean="0"/>
              <a:t>of achievement</a:t>
            </a:r>
          </a:p>
          <a:p>
            <a:r>
              <a:rPr lang="en-US" dirty="0" smtClean="0"/>
              <a:t>Grade-related and progressive</a:t>
            </a:r>
          </a:p>
          <a:p>
            <a:r>
              <a:rPr lang="en-US" dirty="0" smtClean="0"/>
              <a:t>A tool for parents</a:t>
            </a:r>
          </a:p>
          <a:p>
            <a:r>
              <a:rPr lang="en-US" dirty="0" smtClean="0"/>
              <a:t>The role of parents changes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3333</Words>
  <Application>Microsoft Macintosh PowerPoint</Application>
  <PresentationFormat>On-screen Show (4:3)</PresentationFormat>
  <Paragraphs>575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The Pack Committee</vt:lpstr>
      <vt:lpstr>Objectives</vt:lpstr>
      <vt:lpstr>The Pack</vt:lpstr>
      <vt:lpstr>The Pack Committee</vt:lpstr>
      <vt:lpstr>Pack Leaders</vt:lpstr>
      <vt:lpstr>Pack Committee Functions (Members)</vt:lpstr>
      <vt:lpstr>The Pack Committee  Is Supported by the</vt:lpstr>
      <vt:lpstr>Pack Policies</vt:lpstr>
      <vt:lpstr>Cub Scout Advancement</vt:lpstr>
      <vt:lpstr>Parents and Advancement</vt:lpstr>
      <vt:lpstr>Cub Scout Uniforming</vt:lpstr>
      <vt:lpstr>Summary</vt:lpstr>
      <vt:lpstr>Planning in the Pack</vt:lpstr>
      <vt:lpstr>Key Outcomes of Annual  Pack Planning Meeting</vt:lpstr>
      <vt:lpstr>Yearly Planning Cycle–1</vt:lpstr>
      <vt:lpstr>Yearly Planning Cycle–2</vt:lpstr>
      <vt:lpstr>Activities</vt:lpstr>
      <vt:lpstr>Cub Scout Camping</vt:lpstr>
      <vt:lpstr>Cub Scout Pack Meetings</vt:lpstr>
      <vt:lpstr>PowerPoint Presentation</vt:lpstr>
      <vt:lpstr>Pack Budget Plan</vt:lpstr>
      <vt:lpstr>Pack Budget Plan</vt:lpstr>
      <vt:lpstr>Earning Money</vt:lpstr>
      <vt:lpstr>PowerPoint Presentation</vt:lpstr>
      <vt:lpstr>Pack Success</vt:lpstr>
      <vt:lpstr>Cub Scouter Award</vt:lpstr>
      <vt:lpstr>Review and Questions</vt:lpstr>
      <vt:lpstr>Congratulations!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Pack Committee</dc:title>
  <dc:creator>Clarice Ann Hagen</dc:creator>
  <cp:lastModifiedBy>Julie Smith</cp:lastModifiedBy>
  <cp:revision>2</cp:revision>
  <dcterms:created xsi:type="dcterms:W3CDTF">2011-08-25T20:50:21Z</dcterms:created>
  <dcterms:modified xsi:type="dcterms:W3CDTF">2014-10-02T01:17:28Z</dcterms:modified>
</cp:coreProperties>
</file>