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7" r:id="rId2"/>
    <p:sldId id="444" r:id="rId3"/>
    <p:sldId id="448" r:id="rId4"/>
    <p:sldId id="449" r:id="rId5"/>
    <p:sldId id="450" r:id="rId6"/>
    <p:sldId id="451" r:id="rId7"/>
    <p:sldId id="452" r:id="rId8"/>
    <p:sldId id="454" r:id="rId9"/>
    <p:sldId id="455" r:id="rId10"/>
    <p:sldId id="456" r:id="rId11"/>
    <p:sldId id="458" r:id="rId12"/>
    <p:sldId id="466" r:id="rId13"/>
    <p:sldId id="462" r:id="rId14"/>
    <p:sldId id="459" r:id="rId15"/>
    <p:sldId id="460" r:id="rId16"/>
    <p:sldId id="464" r:id="rId17"/>
    <p:sldId id="465" r:id="rId18"/>
    <p:sldId id="467" r:id="rId19"/>
    <p:sldId id="463" r:id="rId20"/>
    <p:sldId id="468" r:id="rId21"/>
    <p:sldId id="469" r:id="rId22"/>
    <p:sldId id="470" r:id="rId23"/>
    <p:sldId id="471" r:id="rId24"/>
    <p:sldId id="375" r:id="rId25"/>
    <p:sldId id="47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Geneva" pitchFamily="-65" charset="-128"/>
        <a:cs typeface="Geneva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clrMru>
    <a:srgbClr val="FFCA00"/>
    <a:srgbClr val="FFE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4" autoAdjust="0"/>
    <p:restoredTop sz="65180" autoAdjust="0"/>
  </p:normalViewPr>
  <p:slideViewPr>
    <p:cSldViewPr snapToObjects="1">
      <p:cViewPr>
        <p:scale>
          <a:sx n="100" d="100"/>
          <a:sy n="100" d="100"/>
        </p:scale>
        <p:origin x="-19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2" d="100"/>
          <a:sy n="112" d="100"/>
        </p:scale>
        <p:origin x="-83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/>
              <a:ea typeface="Trebuchet MS"/>
              <a:cs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44E4-9E5F-4387-95B5-BCA1617D3AF1}" type="datetimeFigureOut">
              <a:rPr lang="en-US" smtClean="0">
                <a:latin typeface="Trebuchet MS"/>
                <a:ea typeface="Trebuchet MS"/>
                <a:cs typeface="Trebuchet MS"/>
              </a:rPr>
              <a:pPr/>
              <a:t>10/1/14</a:t>
            </a:fld>
            <a:endParaRPr lang="en-US" dirty="0">
              <a:latin typeface="Trebuchet MS"/>
              <a:ea typeface="Trebuchet MS"/>
              <a:cs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/>
              <a:ea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C449F-E1B5-4469-A25D-ACD24C78CB68}" type="slidenum">
              <a:rPr lang="en-US" smtClean="0">
                <a:latin typeface="Trebuchet MS"/>
                <a:ea typeface="Trebuchet MS"/>
                <a:cs typeface="Trebuchet MS"/>
              </a:rPr>
              <a:pPr/>
              <a:t>‹#›</a:t>
            </a:fld>
            <a:endParaRPr lang="en-US" dirty="0"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8097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0C736B4E-7FA2-3944-9DC7-7527437E418B}" type="datetime1">
              <a:rPr lang="en-US" smtClean="0"/>
              <a:pPr>
                <a:defRPr/>
              </a:pPr>
              <a:t>10/1/14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Trebuchet MS"/>
        <a:cs typeface="Trebuchet M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Trebuchet MS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Trebuchet MS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Trebuchet MS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Trebuchet MS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Welcome to Training for the Pack Trainer. My name is _____. The other trainers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are _______. We are here to help you learn about your role in the pack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how that will affect the lives of boys.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Be sure that you exhibit energy and enthusiasm as you introduce yourself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other trainers.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position-specific training has recently been rewritten to focus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on the needs of the new leaders in the positions listed.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first two sessions, What Is Cub Scouting? and How We Have Fun, explain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Cub Scout program and should be attended as soon a possible after volunteering.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Training for specific positions should be done soon after that.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Tell participants that position-specific training is taken after Fast Start. Note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pack trainer is not included, since the participants are attending that course now.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Reinforce that position-specific training is a hands-on, interactive approach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put tools in the hands of the new leaders as soon as possible after they volunteer.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Make sure that the participants understand that once the new leader has completed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first two sessions, there is no need to repeat them. For example, if a Cub Scout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den leader has completed the necessary training and then moves to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leader, the only training needed would be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 Leader Training. This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be delivered by the pack trainer in the pack setting at the end of the pack year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before the boys move to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Position-specific training may also be delivered by the district or council.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Position-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Specific Training,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No. 34875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Once the new leaders have completed their “basic training,” other opportunities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to learn new skills are available. These training opportunities are offered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by the district or council in most cases.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list the courses and explain that more details will be available later.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Cub Scout roundtable provides leaders with monthly updates on program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and activities.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Ask the participants why they think roundtable is important.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importance of roundtables in making sure that leaders have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information and program ideas.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Reinforce that roundtable is for all leaders, not just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Cubmasters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and committee chairs.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All types of leaders in one location, learning together: That’s the University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of Scouting.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that some councils will also offer a larger training event called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University of Scouting that includes not only Cub Scout leaders but leaders in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other programs as well.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Other supplemental training may be offered at local option with locally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determined content.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Boys love to camp, and this training course prepares pack leaders for conducting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 pack overnight camping experience at a council-approved facility.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purpose of training. BALOO is required training for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member of a pack who organizes and conducts an authorized pack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camping activity.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kern="1200" baseline="0" dirty="0" smtClean="0">
                <a:solidFill>
                  <a:schemeClr val="tx1"/>
                </a:solidFill>
              </a:rPr>
              <a:t>Basic Adult Leader Outdoor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Orientation (BALOO)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Outdoor Leader Skills for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Leaders is a day-long event that helps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leaders be able to prepare and conduct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overnight campouts.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List the skills taught in the course.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the requirement for and purpose of Outdoor Leader Skills for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Leaders.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Note that this training must be completed to earn the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Den Leader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Recognition Award (knot).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kern="1200" baseline="0" dirty="0" smtClean="0">
                <a:solidFill>
                  <a:schemeClr val="tx1"/>
                </a:solidFill>
              </a:rPr>
              <a:t>Outdoor Leader Skills for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Leader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den chief is a Boy Scout or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Venturer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who helps the den leader.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Provide information about the upcoming den chief training sessions in your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council or district.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Den Chief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Safety of all boys and adults is an important part of any Scouting activity. Safety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training is available for these areas.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that training is available online for Youth Protection, Safe Swim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Defense, and Safety Afloat. Health and Safety training are available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local council or district. First Aid and CPR training is available from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resources such as the Red Cross or the American Heart Association.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Provide local resources to the participants for non-BSA courses.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www.olc.scouting.org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Earning your beads and learning leadership skills at the same time: This is Wood Badge.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the Wood Badge program. Highlight the points on the slide. Remind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participants that all trained leaders are eligible to attend Wood Badge.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Philmont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Training Center at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Philmont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Scout Ranch provides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additional training opportunities.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Philmont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Scout Ranch in northern New Mexico is a Scouting paradise.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Most people know of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Philmont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because of the backpacking adventures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for the boys.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Philmont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also provides adult leader training opportunities and family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programs for Scouting leaders who want just a little bit more in a training experience.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Note: Review the upcoming </a:t>
            </a:r>
            <a:r>
              <a:rPr lang="en-US" sz="1200" kern="1200" baseline="0" dirty="0" err="1" smtClean="0">
                <a:solidFill>
                  <a:schemeClr val="tx1"/>
                </a:solidFill>
              </a:rPr>
              <a:t>Philmont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 training schedule before this session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that you can provide current information to the participants.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err="1" smtClean="0">
                <a:solidFill>
                  <a:schemeClr val="tx1"/>
                </a:solidFill>
              </a:rPr>
              <a:t>www.scouting.org/philmont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This session will show you what it takes to be a pack trainer.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Briefly discuss each objective.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Successful pack training depends on accurate records. Three training records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are available to help keep track of who was trained, what they were trained in,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and when the training occurred.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Another reason to keep track of training records is to assure that the leaders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receive the recognition they deserve.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Refer the attendees to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Leadership Training Committee Guide.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Distribute a copy of the Unit Inventory of Training form. Explain the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areas of the form and how it can be used to keep track of training activity.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Distribute a copy of the Training Attendance Report. Explain that this form is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send to the district or council registrar to update the training completion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individual attending the course. This form should be submitted as soon as practical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after the completion of the course.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 additional form, the Training Status Change, may be used by the district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or council.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Show the different “score cards” for the leadership recognition awards in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Leadership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Training Committee Guide. Tell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the participants that changes to the requirements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are found in this book as it is revised.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Leadership Training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Committee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 and den leaders need to know where to find answers to their questions.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These resources provide the answers.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how these resources can help the leaders succeed.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Ask the participants to tell about additional resources that could be useful.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These might include the following: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Den &amp; Pack Meeting Resource Guide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err="1" smtClean="0">
                <a:solidFill>
                  <a:schemeClr val="tx1"/>
                </a:solidFill>
              </a:rPr>
              <a:t>Webelos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Den Leader Guide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Scouting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magazine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Local council newsletter and Web site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Cub Scout roundtable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err="1" smtClean="0">
                <a:solidFill>
                  <a:schemeClr val="tx1"/>
                </a:solidFill>
              </a:rPr>
              <a:t>www.scouting.org</a:t>
            </a:r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How can these items help the pack trainer?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Explain that the more the pack trainer knows, the more help the trainer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provide to other leaders.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Ask how the youth handbooks can be helpful to the pack trainer. One answer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might be that they help the pack trainer remember what the den leaders are hoping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accomplish with the boys.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Remember to get recognition for the important job that you do.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the requirements for the Pack Trainer Award.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kern="1200" baseline="0" dirty="0" smtClean="0">
                <a:solidFill>
                  <a:schemeClr val="tx1"/>
                </a:solidFill>
              </a:rPr>
              <a:t>Leadership Training Committee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Guide,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Any question or comments?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Answer any questions asked.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Thanks for attending Training for the Pack Trainer.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Use an inspirational phrase or presentation to give the participants a boost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moving forward. Here is one possibility:</a:t>
            </a:r>
          </a:p>
          <a:p>
            <a:endParaRPr lang="en-US" sz="1200" i="1" kern="1200" baseline="0" dirty="0" smtClean="0">
              <a:solidFill>
                <a:schemeClr val="tx1"/>
              </a:solidFill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Someone once said, “Everyone needs a child to teach. It’s the way adults learn.”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By teaching adults, you reach down to every boy and learn more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trainer is an important contributor to the success of the pack. This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individual is an experienced Cub Scout leader who helps the other pack leaders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learn about their responsibilities and provides training for them as needed.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Reinforce the pack trainer responsibilities listed on the slide. Refer to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and the Pack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Trainer Position Summary handout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additional information.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Resources: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Book,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Pack Trainer Position Summary handout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in the back of this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 trainers may also be asked to help with district and council training activities.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by doing additional training, the pack trainer becomes more qualified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to help the pack. That example encourages pack leaders to attend other training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events to improve their own skills.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trainer is also a valuable resource person. As an experienced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leader, the pack trainer knows where to look for new training materials and how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to recognize program changes.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sources for new information such as district roundtables,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Scouting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magazine,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district executive, the district committee, and other similar sources. 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Ensure that the pack trainers understand that they are responsible for preparing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submitting training reports for those events that they host.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kern="1200" baseline="0" dirty="0" smtClean="0">
                <a:solidFill>
                  <a:schemeClr val="tx1"/>
                </a:solidFill>
              </a:rPr>
              <a:t>Pack Trainer Position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Summary handout in the back of this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One of the most important duties of the pack trainer is to provide an orientation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meeting for new parents in the pack.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how the orientation can help the parents and boys move successfully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the pack family. Suggest that the participants review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Cub Scout Leader Book.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Another duty of the pack trainer is to conduct Unit Leadership Enhancements.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These sessions are conducted during pack leaders’ and/or committee meetings.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Review the listed Unit Leadership Enhancements.</a:t>
            </a:r>
          </a:p>
          <a:p>
            <a:endParaRPr lang="en-US" sz="1200" kern="1200" baseline="0" dirty="0" smtClean="0">
              <a:solidFill>
                <a:schemeClr val="tx1"/>
              </a:solidFill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Suggest that the pack trainer review the pack meeting plans from the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Den &amp;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Pack Meeting Resource Guide </a:t>
            </a:r>
            <a:r>
              <a:rPr lang="en-US" sz="1200" i="0" kern="1200" baseline="0" dirty="0" smtClean="0">
                <a:solidFill>
                  <a:schemeClr val="tx1"/>
                </a:solidFill>
              </a:rPr>
              <a:t>for the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scheduled Unit Leadership Enhancements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and arrange with the pack committee chair to include this training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monthly pack planning meetings. Presentations must be prepared in advance.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pack trainer must possess these skills.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Ask the participants why each of these skills is necessary for the pack trainer.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Evaluate their responses and provide additional ideas when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Say (in your own words):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The training continuum includes the courses listed. Fast Start gets the leaders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ready to begin. The position-specific courses give the leaders a hands-on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overview of their jobs and provides more details on the whys and </a:t>
            </a:r>
            <a:r>
              <a:rPr lang="en-US" sz="1200" i="1" kern="1200" baseline="0" dirty="0" err="1" smtClean="0">
                <a:solidFill>
                  <a:schemeClr val="tx1"/>
                </a:solidFill>
              </a:rPr>
              <a:t>hows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 of the Boy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Scouts of America. Youth Protection Training is required for all leaders to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</a:rPr>
              <a:t>be “trained.”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Do: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Discuss how </a:t>
            </a:r>
            <a:r>
              <a:rPr lang="en-US" sz="1200" i="1" kern="1200" baseline="0" dirty="0" smtClean="0">
                <a:solidFill>
                  <a:schemeClr val="tx1"/>
                </a:solidFill>
              </a:rPr>
              <a:t>Youth Protection Training </a:t>
            </a:r>
            <a:r>
              <a:rPr lang="en-US" sz="1200" kern="1200" baseline="0" dirty="0" smtClean="0">
                <a:solidFill>
                  <a:schemeClr val="tx1"/>
                </a:solidFill>
              </a:rPr>
              <a:t>is presented in your council and/or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</a:rPr>
              <a:t>district. It is available online.</a:t>
            </a:r>
          </a:p>
          <a:p>
            <a:endParaRPr lang="en-US" sz="1200" b="1" kern="1200" baseline="0" dirty="0" smtClean="0">
              <a:solidFill>
                <a:schemeClr val="tx1"/>
              </a:solidFill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</a:rPr>
              <a:t>Resource: </a:t>
            </a:r>
            <a:r>
              <a:rPr lang="en-US" sz="1200" b="0" i="1" kern="1200" baseline="0" dirty="0" smtClean="0">
                <a:solidFill>
                  <a:schemeClr val="tx1"/>
                </a:solidFill>
              </a:rPr>
              <a:t>Cub Scout Leader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FC70A-C6DF-3541-A5E7-59BCA4CEF5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162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1BF0A-72EB-1A4E-AB78-5CD2ABD7350D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7E9EA-5217-9B4E-9C25-696DE473320C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4800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37AD8-C007-AE4F-A9EF-0B9C3F7845BF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D74F-4AFA-384C-8132-2621610525D6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406900"/>
            <a:ext cx="72390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906713"/>
            <a:ext cx="72390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956EB-9CBB-F44A-BE49-20FC5F06236F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5EBE5-5459-774B-AF40-C613D9855F3D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82F9C-0E05-C44F-9511-1BC3614B7524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498F4-8CF3-CF48-A91B-B0B4F13B2532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08F5F-44EB-BA42-A02D-DFDC59A82C34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28956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7EF8F-33E2-4145-BDE7-012980295CCD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BE7B8-16A0-DB4F-B7F6-26DBC6C9CF55}" type="datetime1">
              <a:rPr lang="en-US"/>
              <a:pPr/>
              <a:t>10/1/14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fld id="{65E062FB-EBE0-6140-815E-91A3F40216A4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330950"/>
            <a:ext cx="609600" cy="2619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314DD68F-5A5E-BE4F-8059-219C54B2F28B}" type="slidenum">
              <a:rPr lang="en-US" sz="1100" b="1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pPr algn="r"/>
              <a:t>‹#›</a:t>
            </a:fld>
            <a:endParaRPr lang="en-US" sz="1100" b="1" dirty="0">
              <a:solidFill>
                <a:srgbClr val="FFFFFF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0" kern="1200">
          <a:solidFill>
            <a:srgbClr val="FFFFFF"/>
          </a:solidFill>
          <a:latin typeface="Trebuchet MS"/>
          <a:ea typeface="Trebuchet MS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600" kern="1200">
          <a:solidFill>
            <a:schemeClr val="bg1"/>
          </a:solidFill>
          <a:latin typeface="Trebuchet MS"/>
          <a:ea typeface="Trebuchet MS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200" kern="1200">
          <a:solidFill>
            <a:schemeClr val="bg1"/>
          </a:solidFill>
          <a:latin typeface="Trebuchet MS"/>
          <a:ea typeface="Trebuchet MS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000" kern="1200">
          <a:solidFill>
            <a:schemeClr val="bg1"/>
          </a:solidFill>
          <a:latin typeface="Trebuchet MS"/>
          <a:ea typeface="Trebuchet MS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bg1"/>
          </a:solidFill>
          <a:latin typeface="Trebuchet MS"/>
          <a:ea typeface="Trebuchet MS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1600" kern="1200">
          <a:solidFill>
            <a:schemeClr val="bg1"/>
          </a:solidFill>
          <a:latin typeface="Trebuchet MS"/>
          <a:ea typeface="Trebuchet MS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The Pack Trainer</a:t>
            </a:r>
          </a:p>
        </p:txBody>
      </p:sp>
      <p:pic>
        <p:nvPicPr>
          <p:cNvPr id="4" name="Picture 3" descr="6667-CR2-0832_SM.jpg"/>
          <p:cNvPicPr>
            <a:picLocks noChangeAspect="1"/>
          </p:cNvPicPr>
          <p:nvPr/>
        </p:nvPicPr>
        <p:blipFill>
          <a:blip r:embed="rId3"/>
          <a:srcRect t="3175"/>
          <a:stretch>
            <a:fillRect/>
          </a:stretch>
        </p:blipFill>
        <p:spPr>
          <a:xfrm>
            <a:off x="3662596" y="1464734"/>
            <a:ext cx="3043004" cy="4419600"/>
          </a:xfrm>
          <a:prstGeom prst="rect">
            <a:avLst/>
          </a:prstGeom>
          <a:ln w="190500">
            <a:solidFill>
              <a:schemeClr val="bg1"/>
            </a:solidFill>
            <a:miter lim="800000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18067"/>
            <a:ext cx="7239000" cy="1143000"/>
          </a:xfrm>
        </p:spPr>
        <p:txBody>
          <a:bodyPr/>
          <a:lstStyle/>
          <a:p>
            <a:r>
              <a:rPr lang="en-US" dirty="0" smtClean="0"/>
              <a:t>Survey of Cub Scouting </a:t>
            </a:r>
            <a:br>
              <a:rPr lang="en-US" dirty="0" smtClean="0"/>
            </a:br>
            <a:r>
              <a:rPr lang="en-US" dirty="0" smtClean="0"/>
              <a:t>Leader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71690"/>
            <a:ext cx="72390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What Is Cub Scouting?</a:t>
            </a:r>
          </a:p>
          <a:p>
            <a:pPr lvl="1"/>
            <a:r>
              <a:rPr lang="en-US" dirty="0" smtClean="0"/>
              <a:t>How We Have Fun</a:t>
            </a:r>
          </a:p>
          <a:p>
            <a:r>
              <a:rPr lang="en-US" dirty="0" smtClean="0"/>
              <a:t>Position-Specific training</a:t>
            </a:r>
          </a:p>
          <a:p>
            <a:pPr lvl="1"/>
            <a:r>
              <a:rPr lang="en-US" dirty="0" smtClean="0"/>
              <a:t>Den Leaders</a:t>
            </a:r>
          </a:p>
          <a:p>
            <a:pPr lvl="1"/>
            <a:r>
              <a:rPr lang="en-US" dirty="0" err="1" smtClean="0"/>
              <a:t>Cubmaster</a:t>
            </a:r>
            <a:endParaRPr lang="en-US" dirty="0" smtClean="0"/>
          </a:p>
          <a:p>
            <a:pPr lvl="1"/>
            <a:r>
              <a:rPr lang="en-US" dirty="0" smtClean="0"/>
              <a:t>Pack Committee Chair and Member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Supplemental Leader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Roundtable</a:t>
            </a:r>
          </a:p>
          <a:p>
            <a:r>
              <a:rPr lang="en-US" dirty="0" smtClean="0"/>
              <a:t>University </a:t>
            </a:r>
            <a:r>
              <a:rPr lang="en-US" dirty="0"/>
              <a:t>of Scouting</a:t>
            </a:r>
          </a:p>
          <a:p>
            <a:r>
              <a:rPr lang="en-US" dirty="0" smtClean="0"/>
              <a:t>BALOO</a:t>
            </a:r>
            <a:r>
              <a:rPr lang="en-US" dirty="0" smtClean="0"/>
              <a:t>—Basic Adult Leader Outdoor Orientation</a:t>
            </a:r>
          </a:p>
          <a:p>
            <a:r>
              <a:rPr lang="en-US" dirty="0" smtClean="0"/>
              <a:t>Outdoor Leader Skills for </a:t>
            </a:r>
            <a:r>
              <a:rPr lang="en-US" dirty="0" err="1" smtClean="0"/>
              <a:t>Webelos</a:t>
            </a:r>
            <a:r>
              <a:rPr lang="en-US" dirty="0" smtClean="0"/>
              <a:t> </a:t>
            </a:r>
            <a:r>
              <a:rPr lang="en-US" dirty="0" smtClean="0"/>
              <a:t>Leaders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 smtClean="0"/>
              <a:t>or district supplemental</a:t>
            </a:r>
          </a:p>
          <a:p>
            <a:r>
              <a:rPr lang="en-US" dirty="0" err="1" smtClean="0"/>
              <a:t>Philmont</a:t>
            </a:r>
            <a:r>
              <a:rPr lang="en-US" dirty="0" smtClean="0"/>
              <a:t> Training Center opportunities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Roundtable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0931"/>
            <a:ext cx="7239000" cy="4525963"/>
          </a:xfrm>
        </p:spPr>
        <p:txBody>
          <a:bodyPr/>
          <a:lstStyle/>
          <a:p>
            <a:r>
              <a:rPr lang="en-US" dirty="0" smtClean="0"/>
              <a:t>Monthly meeting</a:t>
            </a:r>
          </a:p>
          <a:p>
            <a:r>
              <a:rPr lang="en-US" dirty="0" smtClean="0"/>
              <a:t>Conducted by district commissioner staff.</a:t>
            </a:r>
          </a:p>
          <a:p>
            <a:r>
              <a:rPr lang="en-US" dirty="0" smtClean="0"/>
              <a:t>Program information</a:t>
            </a:r>
          </a:p>
          <a:p>
            <a:r>
              <a:rPr lang="en-US" dirty="0" smtClean="0"/>
              <a:t>Planning assistance</a:t>
            </a:r>
          </a:p>
          <a:p>
            <a:r>
              <a:rPr lang="en-US" dirty="0" smtClean="0"/>
              <a:t>Den and pack ideas</a:t>
            </a:r>
          </a:p>
          <a:p>
            <a:r>
              <a:rPr lang="en-US" dirty="0" smtClean="0"/>
              <a:t>For all leaders!</a:t>
            </a:r>
          </a:p>
          <a:p>
            <a:endParaRPr lang="en-US" dirty="0"/>
          </a:p>
        </p:txBody>
      </p:sp>
      <p:pic>
        <p:nvPicPr>
          <p:cNvPr id="4" name="Picture 3" descr="34410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8045">
            <a:off x="5791200" y="2895600"/>
            <a:ext cx="2289666" cy="2994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University of Scouting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Some councils hold this event.</a:t>
            </a:r>
          </a:p>
          <a:p>
            <a:r>
              <a:rPr lang="en-US" dirty="0" smtClean="0"/>
              <a:t>Combines Cub Scouting, Boy Scouting, Venturing, and commissioner service.</a:t>
            </a:r>
          </a:p>
          <a:p>
            <a:r>
              <a:rPr lang="en-US" dirty="0" smtClean="0"/>
              <a:t>Day-long event</a:t>
            </a:r>
          </a:p>
          <a:p>
            <a:r>
              <a:rPr lang="en-US" dirty="0" smtClean="0"/>
              <a:t>Broad range </a:t>
            </a:r>
            <a:br>
              <a:rPr lang="en-US" dirty="0" smtClean="0"/>
            </a:br>
            <a:r>
              <a:rPr lang="en-US" dirty="0" smtClean="0"/>
              <a:t>of subjects</a:t>
            </a:r>
          </a:p>
          <a:p>
            <a:endParaRPr lang="en-US" dirty="0"/>
          </a:p>
        </p:txBody>
      </p:sp>
      <p:pic>
        <p:nvPicPr>
          <p:cNvPr id="4" name="Picture 3" descr="5778-NF-0022Salute.jpg"/>
          <p:cNvPicPr>
            <a:picLocks noChangeAspect="1"/>
          </p:cNvPicPr>
          <p:nvPr/>
        </p:nvPicPr>
        <p:blipFill>
          <a:blip r:embed="rId3"/>
          <a:srcRect r="13737"/>
          <a:stretch>
            <a:fillRect/>
          </a:stretch>
        </p:blipFill>
        <p:spPr bwMode="auto">
          <a:xfrm>
            <a:off x="5181600" y="3352800"/>
            <a:ext cx="3321395" cy="2508844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BALOO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Basic Adult Leader Outdoor Orientation</a:t>
            </a:r>
          </a:p>
          <a:p>
            <a:pPr lvl="1"/>
            <a:r>
              <a:rPr lang="en-US" dirty="0" smtClean="0"/>
              <a:t>Required for pack to camp at council-</a:t>
            </a:r>
            <a:br>
              <a:rPr lang="en-US" dirty="0" smtClean="0"/>
            </a:br>
            <a:r>
              <a:rPr lang="en-US" dirty="0" smtClean="0"/>
              <a:t>approved locations</a:t>
            </a:r>
          </a:p>
          <a:p>
            <a:pPr lvl="1"/>
            <a:r>
              <a:rPr lang="en-US" dirty="0" smtClean="0"/>
              <a:t>At least one person per unit</a:t>
            </a:r>
          </a:p>
          <a:p>
            <a:pPr lvl="1"/>
            <a:r>
              <a:rPr lang="en-US" dirty="0" smtClean="0"/>
              <a:t>How to prepare and conduct an overnight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3"/>
            <a:ext cx="7239000" cy="1143000"/>
          </a:xfrm>
        </p:spPr>
        <p:txBody>
          <a:bodyPr/>
          <a:lstStyle/>
          <a:p>
            <a:r>
              <a:rPr lang="en-US" dirty="0" smtClean="0"/>
              <a:t>Outdoor Leader Skills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Webelos</a:t>
            </a:r>
            <a:r>
              <a:rPr lang="en-US" dirty="0" smtClean="0"/>
              <a:t>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71687"/>
            <a:ext cx="7239000" cy="4525963"/>
          </a:xfrm>
        </p:spPr>
        <p:txBody>
          <a:bodyPr/>
          <a:lstStyle/>
          <a:p>
            <a:r>
              <a:rPr lang="en-US" dirty="0" smtClean="0"/>
              <a:t>Planning and activities</a:t>
            </a:r>
          </a:p>
          <a:p>
            <a:r>
              <a:rPr lang="en-US" dirty="0" smtClean="0"/>
              <a:t>Basic skills</a:t>
            </a:r>
          </a:p>
          <a:p>
            <a:pPr lvl="1"/>
            <a:r>
              <a:rPr lang="en-US" dirty="0" smtClean="0"/>
              <a:t>Camping essentials</a:t>
            </a:r>
          </a:p>
          <a:p>
            <a:pPr lvl="1"/>
            <a:r>
              <a:rPr lang="en-US" dirty="0" smtClean="0"/>
              <a:t>Knots and ropes</a:t>
            </a:r>
          </a:p>
          <a:p>
            <a:pPr lvl="1"/>
            <a:r>
              <a:rPr lang="en-US" dirty="0" smtClean="0"/>
              <a:t>Tents and packs</a:t>
            </a:r>
          </a:p>
          <a:p>
            <a:pPr lvl="1"/>
            <a:r>
              <a:rPr lang="en-US" dirty="0" smtClean="0"/>
              <a:t>Outdoor activity badges</a:t>
            </a:r>
          </a:p>
          <a:p>
            <a:pPr lvl="1"/>
            <a:r>
              <a:rPr lang="en-US" dirty="0" smtClean="0"/>
              <a:t>Cooking and sanitation</a:t>
            </a:r>
          </a:p>
          <a:p>
            <a:pPr lvl="1"/>
            <a:r>
              <a:rPr lang="en-US" dirty="0" smtClean="0"/>
              <a:t>How to have fun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239000" cy="1143000"/>
          </a:xfrm>
        </p:spPr>
        <p:txBody>
          <a:bodyPr/>
          <a:lstStyle/>
          <a:p>
            <a:r>
              <a:rPr lang="en-US" dirty="0" smtClean="0"/>
              <a:t>Den Chief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For Boy Scouts and </a:t>
            </a:r>
            <a:r>
              <a:rPr lang="en-US" dirty="0" err="1" smtClean="0"/>
              <a:t>Venturers</a:t>
            </a:r>
            <a:r>
              <a:rPr lang="en-US" dirty="0" smtClean="0"/>
              <a:t> who are filling a den chief leadership position.</a:t>
            </a:r>
          </a:p>
          <a:p>
            <a:r>
              <a:rPr lang="en-US" dirty="0" smtClean="0"/>
              <a:t>Fast Start (online) provides immediate help</a:t>
            </a:r>
            <a:br>
              <a:rPr lang="en-US" dirty="0" smtClean="0"/>
            </a:br>
            <a:r>
              <a:rPr lang="en-US" dirty="0" smtClean="0"/>
              <a:t>when Scout or </a:t>
            </a:r>
            <a:r>
              <a:rPr lang="en-US" dirty="0" err="1" smtClean="0"/>
              <a:t>Venturer</a:t>
            </a:r>
            <a:r>
              <a:rPr lang="en-US" dirty="0" smtClean="0"/>
              <a:t> is appointed.</a:t>
            </a:r>
          </a:p>
          <a:p>
            <a:r>
              <a:rPr lang="en-US" dirty="0" smtClean="0"/>
              <a:t>Den chief conference provides:</a:t>
            </a:r>
          </a:p>
          <a:p>
            <a:pPr lvl="1"/>
            <a:r>
              <a:rPr lang="en-US" dirty="0" smtClean="0"/>
              <a:t>Structure of den meeting</a:t>
            </a:r>
          </a:p>
          <a:p>
            <a:pPr lvl="1"/>
            <a:r>
              <a:rPr lang="en-US" dirty="0" smtClean="0"/>
              <a:t>Games and activities</a:t>
            </a:r>
          </a:p>
          <a:p>
            <a:pPr lvl="1"/>
            <a:r>
              <a:rPr lang="en-US" dirty="0" smtClean="0"/>
              <a:t>How den chiefs can help the den leader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Safety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Youth Protection (online)</a:t>
            </a:r>
          </a:p>
          <a:p>
            <a:r>
              <a:rPr lang="en-US" dirty="0" smtClean="0"/>
              <a:t>Health and safety</a:t>
            </a:r>
          </a:p>
          <a:p>
            <a:r>
              <a:rPr lang="en-US" dirty="0" smtClean="0"/>
              <a:t>Safe Swim Defense (online)</a:t>
            </a:r>
          </a:p>
          <a:p>
            <a:r>
              <a:rPr lang="en-US" dirty="0" smtClean="0"/>
              <a:t>Safety Afloat (online)</a:t>
            </a:r>
          </a:p>
          <a:p>
            <a:r>
              <a:rPr lang="en-US" dirty="0" smtClean="0"/>
              <a:t>First aid</a:t>
            </a:r>
          </a:p>
          <a:p>
            <a:r>
              <a:rPr lang="en-US" dirty="0" smtClean="0"/>
              <a:t>CPR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Wood Badge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70034"/>
            <a:ext cx="7239000" cy="4525963"/>
          </a:xfrm>
        </p:spPr>
        <p:txBody>
          <a:bodyPr/>
          <a:lstStyle/>
          <a:p>
            <a:r>
              <a:rPr lang="en-US" dirty="0" smtClean="0"/>
              <a:t>Advanced leadership training</a:t>
            </a:r>
          </a:p>
          <a:p>
            <a:r>
              <a:rPr lang="en-US" dirty="0" smtClean="0"/>
              <a:t>Weeklong or two extended </a:t>
            </a:r>
            <a:br>
              <a:rPr lang="en-US" dirty="0" smtClean="0"/>
            </a:br>
            <a:r>
              <a:rPr lang="en-US" dirty="0" smtClean="0"/>
              <a:t>weekends</a:t>
            </a:r>
          </a:p>
          <a:p>
            <a:r>
              <a:rPr lang="en-US" dirty="0" smtClean="0"/>
              <a:t>Focuses on five leadership areas.</a:t>
            </a:r>
          </a:p>
          <a:p>
            <a:r>
              <a:rPr lang="en-US" dirty="0" smtClean="0"/>
              <a:t>Skills that apply to home, </a:t>
            </a:r>
            <a:br>
              <a:rPr lang="en-US" dirty="0" smtClean="0"/>
            </a:br>
            <a:r>
              <a:rPr lang="en-US" dirty="0" smtClean="0"/>
              <a:t>work, and Scouting.</a:t>
            </a:r>
          </a:p>
          <a:p>
            <a:endParaRPr lang="en-US" dirty="0"/>
          </a:p>
        </p:txBody>
      </p:sp>
      <p:pic>
        <p:nvPicPr>
          <p:cNvPr id="6" name="Picture 5" descr="Wood Badg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-183352"/>
            <a:ext cx="2173224" cy="4700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err="1" smtClean="0"/>
              <a:t>Philmont</a:t>
            </a:r>
            <a:r>
              <a:rPr lang="en-US" dirty="0" smtClean="0"/>
              <a:t> Training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Open to all Scouting leaders</a:t>
            </a:r>
          </a:p>
          <a:p>
            <a:r>
              <a:rPr lang="en-US" dirty="0" smtClean="0"/>
              <a:t>Family-oriented activities</a:t>
            </a:r>
          </a:p>
          <a:p>
            <a:r>
              <a:rPr lang="en-US" dirty="0" smtClean="0"/>
              <a:t>Cub Scout courses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3175000"/>
            <a:ext cx="3556000" cy="2387600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Discuss the role of the pack trainer.</a:t>
            </a:r>
          </a:p>
          <a:p>
            <a:r>
              <a:rPr lang="en-US" dirty="0" smtClean="0"/>
              <a:t>Describe the required training for </a:t>
            </a:r>
            <a:br>
              <a:rPr lang="en-US" dirty="0" smtClean="0"/>
            </a:br>
            <a:r>
              <a:rPr lang="en-US" dirty="0" smtClean="0"/>
              <a:t>Cub Scout leaders.</a:t>
            </a:r>
          </a:p>
          <a:p>
            <a:r>
              <a:rPr lang="en-US" dirty="0" smtClean="0"/>
              <a:t>Describe the supplemental training for </a:t>
            </a:r>
            <a:br>
              <a:rPr lang="en-US" dirty="0" smtClean="0"/>
            </a:br>
            <a:r>
              <a:rPr lang="en-US" dirty="0" smtClean="0"/>
              <a:t>Cub Scout leaders.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Pack Training Records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Unit Inventory of </a:t>
            </a:r>
            <a:r>
              <a:rPr lang="en-US" dirty="0" smtClean="0"/>
              <a:t>Training – work in conjunction of charter</a:t>
            </a:r>
            <a:endParaRPr lang="en-US" dirty="0" smtClean="0"/>
          </a:p>
          <a:p>
            <a:r>
              <a:rPr lang="en-US" dirty="0" smtClean="0"/>
              <a:t>Training Attendance Report</a:t>
            </a:r>
          </a:p>
          <a:p>
            <a:r>
              <a:rPr lang="en-US" dirty="0" smtClean="0"/>
              <a:t>Training Status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There will be issues, stay vigilant, help get corrections to Council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i="1" dirty="0" smtClean="0"/>
              <a:t>Cub Scout Leader Book</a:t>
            </a:r>
          </a:p>
          <a:p>
            <a:r>
              <a:rPr lang="en-US" i="1" dirty="0" smtClean="0"/>
              <a:t>Cub Scout Leader How-To Book</a:t>
            </a:r>
          </a:p>
          <a:p>
            <a:r>
              <a:rPr lang="en-US" i="1" dirty="0" err="1" smtClean="0"/>
              <a:t>Webelos</a:t>
            </a:r>
            <a:r>
              <a:rPr lang="en-US" i="1" dirty="0" smtClean="0"/>
              <a:t> Leader Guide</a:t>
            </a:r>
          </a:p>
          <a:p>
            <a:r>
              <a:rPr lang="en-US" i="1" dirty="0" smtClean="0"/>
              <a:t>Scouting </a:t>
            </a:r>
            <a:r>
              <a:rPr lang="en-US" dirty="0" smtClean="0"/>
              <a:t> magazine</a:t>
            </a:r>
          </a:p>
          <a:p>
            <a:r>
              <a:rPr lang="en-US" i="1" dirty="0" smtClean="0"/>
              <a:t>Boys’ Life</a:t>
            </a:r>
          </a:p>
          <a:p>
            <a:r>
              <a:rPr lang="en-US" dirty="0" smtClean="0"/>
              <a:t>Council and district calendar</a:t>
            </a:r>
          </a:p>
          <a:p>
            <a:r>
              <a:rPr lang="en-US" dirty="0" smtClean="0"/>
              <a:t>Council and district training teams</a:t>
            </a:r>
          </a:p>
          <a:p>
            <a:r>
              <a:rPr lang="en-US" dirty="0" smtClean="0"/>
              <a:t>Trainer development conference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467600" cy="4525963"/>
          </a:xfrm>
        </p:spPr>
        <p:txBody>
          <a:bodyPr/>
          <a:lstStyle/>
          <a:p>
            <a:r>
              <a:rPr lang="en-US" i="1" dirty="0" smtClean="0"/>
              <a:t>Leadership Training Committee Guide</a:t>
            </a:r>
          </a:p>
          <a:p>
            <a:r>
              <a:rPr lang="en-US" i="1" dirty="0" smtClean="0"/>
              <a:t>Guide to Safe Scouting</a:t>
            </a:r>
          </a:p>
          <a:p>
            <a:r>
              <a:rPr lang="en-US" dirty="0" smtClean="0"/>
              <a:t>National, council, district, and unit Web sites</a:t>
            </a:r>
          </a:p>
          <a:p>
            <a:r>
              <a:rPr lang="en-US" dirty="0" smtClean="0"/>
              <a:t>Youth handbooks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Pack Trainer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7239000" cy="5740398"/>
          </a:xfrm>
        </p:spPr>
        <p:txBody>
          <a:bodyPr>
            <a:normAutofit/>
          </a:bodyPr>
          <a:lstStyle/>
          <a:p>
            <a:r>
              <a:rPr lang="en-US" dirty="0" smtClean="0"/>
              <a:t>Tenure</a:t>
            </a:r>
          </a:p>
          <a:p>
            <a:pPr lvl="1"/>
            <a:r>
              <a:rPr lang="en-US" dirty="0" smtClean="0"/>
              <a:t>Complete two years as a registered pack trainer.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Complete Fast Start training for the </a:t>
            </a:r>
            <a:br>
              <a:rPr lang="en-US" dirty="0" smtClean="0"/>
            </a:br>
            <a:r>
              <a:rPr lang="en-US" dirty="0" smtClean="0"/>
              <a:t>pack committee. </a:t>
            </a:r>
          </a:p>
          <a:p>
            <a:pPr lvl="1"/>
            <a:r>
              <a:rPr lang="en-US" dirty="0" smtClean="0"/>
              <a:t>Complete Youth Protection training.</a:t>
            </a:r>
          </a:p>
          <a:p>
            <a:pPr lvl="1"/>
            <a:r>
              <a:rPr lang="en-US" dirty="0" smtClean="0"/>
              <a:t>Be familiar with and able to explain the key elements of position-specific training for all volunteer positions in the pack.</a:t>
            </a:r>
          </a:p>
          <a:p>
            <a:pPr lvl="1"/>
            <a:r>
              <a:rPr lang="en-US" dirty="0" smtClean="0"/>
              <a:t>Complete This is Scouting.</a:t>
            </a:r>
          </a:p>
          <a:p>
            <a:pPr lvl="1"/>
            <a:r>
              <a:rPr lang="en-US" dirty="0" smtClean="0"/>
              <a:t>Participate in a trainer development conference.</a:t>
            </a:r>
          </a:p>
          <a:p>
            <a:pPr lvl="1"/>
            <a:r>
              <a:rPr lang="en-US" dirty="0" smtClean="0"/>
              <a:t>Complete Leader Position-Specific Training </a:t>
            </a:r>
            <a:br>
              <a:rPr lang="en-US" dirty="0" smtClean="0"/>
            </a:br>
            <a:r>
              <a:rPr lang="en-US" dirty="0" smtClean="0"/>
              <a:t>for Pack Trainer</a:t>
            </a:r>
          </a:p>
        </p:txBody>
      </p:sp>
      <p:pic>
        <p:nvPicPr>
          <p:cNvPr id="5" name="Picture 4" descr="PackTrainerkno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60" y="944112"/>
            <a:ext cx="1594104" cy="5120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Review and Questions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18161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831" y="4343400"/>
            <a:ext cx="2394655" cy="8289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How Pack Trainers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orientation of new families and </a:t>
            </a:r>
            <a:br>
              <a:rPr lang="en-US" dirty="0" smtClean="0"/>
            </a:br>
            <a:r>
              <a:rPr lang="en-US" dirty="0" smtClean="0"/>
              <a:t>pack leaders</a:t>
            </a:r>
          </a:p>
          <a:p>
            <a:r>
              <a:rPr lang="en-US" dirty="0" smtClean="0"/>
              <a:t>Encouraging new pack leaders to participate in online training and attend Cub Scout Leader Basic Training, which includes Cub Scout Leader Position-Specific Training and This is Scouting</a:t>
            </a:r>
          </a:p>
          <a:p>
            <a:r>
              <a:rPr lang="en-US" dirty="0" smtClean="0"/>
              <a:t>Helping with Unit Leadership Enhancements during pack  leaders’ and/or committee meetings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3267"/>
            <a:ext cx="7239000" cy="1143000"/>
          </a:xfrm>
        </p:spPr>
        <p:txBody>
          <a:bodyPr/>
          <a:lstStyle/>
          <a:p>
            <a:r>
              <a:rPr lang="en-US" dirty="0" smtClean="0"/>
              <a:t>How Pack Trainers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Conducting other training as designated by the district and/or council</a:t>
            </a:r>
          </a:p>
          <a:p>
            <a:r>
              <a:rPr lang="en-US" dirty="0" smtClean="0"/>
              <a:t>Encouraging pack leaders to attend ongoing training, such as roundtable, </a:t>
            </a:r>
            <a:r>
              <a:rPr lang="en-US" dirty="0" err="1" smtClean="0"/>
              <a:t>pow</a:t>
            </a:r>
            <a:r>
              <a:rPr lang="en-US" dirty="0" smtClean="0"/>
              <a:t> wow, BALOO, Outdoor Leader Skills for </a:t>
            </a:r>
            <a:r>
              <a:rPr lang="en-US" dirty="0" err="1" smtClean="0"/>
              <a:t>Webelos</a:t>
            </a:r>
            <a:r>
              <a:rPr lang="en-US" dirty="0" smtClean="0"/>
              <a:t> Leaders, and Wood Badge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How Pack Trainers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Remaining current on training materials and program updates</a:t>
            </a:r>
          </a:p>
          <a:p>
            <a:r>
              <a:rPr lang="en-US" dirty="0" smtClean="0"/>
              <a:t>Keeping track of pack training records</a:t>
            </a:r>
          </a:p>
          <a:p>
            <a:r>
              <a:rPr lang="en-US" dirty="0" smtClean="0"/>
              <a:t>Encouraging den chiefs to attend </a:t>
            </a:r>
            <a:br>
              <a:rPr lang="en-US" dirty="0" smtClean="0"/>
            </a:br>
            <a:r>
              <a:rPr lang="en-US" dirty="0" smtClean="0"/>
              <a:t>den chief training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New Parent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5"/>
            <a:ext cx="7239000" cy="4525963"/>
          </a:xfrm>
        </p:spPr>
        <p:txBody>
          <a:bodyPr/>
          <a:lstStyle/>
          <a:p>
            <a:r>
              <a:rPr lang="en-US" dirty="0" smtClean="0"/>
              <a:t>Immediately provide information and an orientation to new parents in the pack.</a:t>
            </a:r>
          </a:p>
          <a:p>
            <a:r>
              <a:rPr lang="en-US" dirty="0" smtClean="0"/>
              <a:t>Ease the transition to Scouting.</a:t>
            </a:r>
          </a:p>
          <a:p>
            <a:r>
              <a:rPr lang="en-US" dirty="0" smtClean="0"/>
              <a:t>Family orientation is covered in the </a:t>
            </a:r>
            <a:br>
              <a:rPr lang="en-US" dirty="0" smtClean="0"/>
            </a:br>
            <a:r>
              <a:rPr lang="en-US" i="1" dirty="0" smtClean="0"/>
              <a:t>Cub Scout Leader Book.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0039"/>
            <a:ext cx="7239000" cy="1143000"/>
          </a:xfrm>
        </p:spPr>
        <p:txBody>
          <a:bodyPr/>
          <a:lstStyle/>
          <a:p>
            <a:r>
              <a:rPr lang="en-US" sz="3900" dirty="0" smtClean="0"/>
              <a:t>Unit Leadership Enhancements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57866"/>
            <a:ext cx="7239000" cy="1524000"/>
          </a:xfrm>
        </p:spPr>
        <p:txBody>
          <a:bodyPr/>
          <a:lstStyle/>
          <a:p>
            <a:r>
              <a:rPr lang="en-US" dirty="0" smtClean="0"/>
              <a:t>Provide information to leaders during pack </a:t>
            </a:r>
            <a:br>
              <a:rPr lang="en-US" dirty="0" smtClean="0"/>
            </a:br>
            <a:r>
              <a:rPr lang="en-US" dirty="0" smtClean="0"/>
              <a:t>adult meeting</a:t>
            </a:r>
          </a:p>
          <a:p>
            <a:r>
              <a:rPr lang="en-US" dirty="0" smtClean="0"/>
              <a:t>Topics: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2820607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Advancement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Annual program planning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Character development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Cub Scout camping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Family involvement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Leadership training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Membership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National awards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2820607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Pack budget plan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Pack committee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Pack meetings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Planning special events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Policies of the BSA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Program evaluation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spcBef>
                <a:spcPct val="20000"/>
              </a:spcBef>
              <a:buFont typeface="Arial" pitchFamily="-65" charset="0"/>
              <a:buChar char="–"/>
              <a:defRPr/>
            </a:pPr>
            <a:r>
              <a:rPr lang="en-US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Youth Protection </a:t>
            </a:r>
            <a:endParaRPr lang="en-US" sz="2200" dirty="0" smtClean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8506"/>
            <a:ext cx="7239000" cy="1143000"/>
          </a:xfrm>
        </p:spPr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Shared leadership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Setting the example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6973"/>
            <a:ext cx="7239000" cy="1143000"/>
          </a:xfrm>
        </p:spPr>
        <p:txBody>
          <a:bodyPr/>
          <a:lstStyle/>
          <a:p>
            <a:r>
              <a:rPr lang="en-US" dirty="0" smtClean="0"/>
              <a:t>Required Leader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49398"/>
            <a:ext cx="7239000" cy="4525963"/>
          </a:xfrm>
        </p:spPr>
        <p:txBody>
          <a:bodyPr/>
          <a:lstStyle/>
          <a:p>
            <a:r>
              <a:rPr lang="en-US" dirty="0" smtClean="0"/>
              <a:t>Youth </a:t>
            </a:r>
            <a:r>
              <a:rPr lang="en-US" dirty="0" smtClean="0"/>
              <a:t>Protection—immediately (online)</a:t>
            </a:r>
          </a:p>
          <a:p>
            <a:pPr lvl="1"/>
            <a:r>
              <a:rPr lang="en-US" dirty="0" smtClean="0"/>
              <a:t>Available through district or council.</a:t>
            </a:r>
          </a:p>
          <a:p>
            <a:pPr lvl="1"/>
            <a:r>
              <a:rPr lang="en-US" dirty="0" smtClean="0"/>
              <a:t>Can be delivered by pack trainer.</a:t>
            </a:r>
          </a:p>
          <a:p>
            <a:r>
              <a:rPr lang="en-US" dirty="0" smtClean="0"/>
              <a:t>Position-Specific—as soon as </a:t>
            </a:r>
            <a:r>
              <a:rPr lang="en-US" dirty="0" smtClean="0"/>
              <a:t>possible</a:t>
            </a:r>
          </a:p>
          <a:p>
            <a:r>
              <a:rPr lang="en-US" dirty="0"/>
              <a:t>Fast Start—immediately or within a </a:t>
            </a:r>
            <a:r>
              <a:rPr lang="en-US" dirty="0" smtClean="0"/>
              <a:t>week</a:t>
            </a:r>
            <a:endParaRPr lang="en-US" dirty="0" smtClean="0"/>
          </a:p>
          <a:p>
            <a:r>
              <a:rPr lang="en-US" dirty="0" smtClean="0"/>
              <a:t>This Is Scouting (online)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2701</Words>
  <Application>Microsoft Macintosh PowerPoint</Application>
  <PresentationFormat>On-screen Show (4:3)</PresentationFormat>
  <Paragraphs>468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Pack Trainer</vt:lpstr>
      <vt:lpstr>Objectives</vt:lpstr>
      <vt:lpstr>How Pack Trainers Help</vt:lpstr>
      <vt:lpstr>How Pack Trainers Help</vt:lpstr>
      <vt:lpstr>How Pack Trainers Help</vt:lpstr>
      <vt:lpstr>New Parent Orientation</vt:lpstr>
      <vt:lpstr>Unit Leadership Enhancements</vt:lpstr>
      <vt:lpstr>Leadership Skills</vt:lpstr>
      <vt:lpstr>Required Leader Training</vt:lpstr>
      <vt:lpstr>Survey of Cub Scouting  Leader Training</vt:lpstr>
      <vt:lpstr>Supplemental Leader Training</vt:lpstr>
      <vt:lpstr>Roundtable</vt:lpstr>
      <vt:lpstr>University of Scouting</vt:lpstr>
      <vt:lpstr>BALOO</vt:lpstr>
      <vt:lpstr>Outdoor Leader Skills  for Webelos Leaders</vt:lpstr>
      <vt:lpstr>Den Chief Training </vt:lpstr>
      <vt:lpstr>Safety Training</vt:lpstr>
      <vt:lpstr>Wood Badge</vt:lpstr>
      <vt:lpstr>Philmont Training Center</vt:lpstr>
      <vt:lpstr>Pack Training Records </vt:lpstr>
      <vt:lpstr>Resources</vt:lpstr>
      <vt:lpstr>Resources</vt:lpstr>
      <vt:lpstr>Pack Trainer Award</vt:lpstr>
      <vt:lpstr>Review and Questions</vt:lpstr>
      <vt:lpstr>Congratulations!</vt:lpstr>
    </vt:vector>
  </TitlesOfParts>
  <Company>Boy Scouts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Julie Smith</cp:lastModifiedBy>
  <cp:revision>414</cp:revision>
  <cp:lastPrinted>2010-03-23T02:33:46Z</cp:lastPrinted>
  <dcterms:created xsi:type="dcterms:W3CDTF">2010-03-23T20:04:25Z</dcterms:created>
  <dcterms:modified xsi:type="dcterms:W3CDTF">2014-10-02T01:22:17Z</dcterms:modified>
</cp:coreProperties>
</file>